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  <p:sldMasterId id="2147483711" r:id="rId5"/>
  </p:sldMasterIdLst>
  <p:notesMasterIdLst>
    <p:notesMasterId r:id="rId28"/>
  </p:notesMasterIdLst>
  <p:handoutMasterIdLst>
    <p:handoutMasterId r:id="rId29"/>
  </p:handoutMasterIdLst>
  <p:sldIdLst>
    <p:sldId id="598" r:id="rId6"/>
    <p:sldId id="819" r:id="rId7"/>
    <p:sldId id="714" r:id="rId8"/>
    <p:sldId id="711" r:id="rId9"/>
    <p:sldId id="715" r:id="rId10"/>
    <p:sldId id="716" r:id="rId11"/>
    <p:sldId id="717" r:id="rId12"/>
    <p:sldId id="684" r:id="rId13"/>
    <p:sldId id="712" r:id="rId14"/>
    <p:sldId id="666" r:id="rId15"/>
    <p:sldId id="661" r:id="rId16"/>
    <p:sldId id="804" r:id="rId17"/>
    <p:sldId id="802" r:id="rId18"/>
    <p:sldId id="801" r:id="rId19"/>
    <p:sldId id="645" r:id="rId20"/>
    <p:sldId id="816" r:id="rId21"/>
    <p:sldId id="817" r:id="rId22"/>
    <p:sldId id="667" r:id="rId23"/>
    <p:sldId id="814" r:id="rId24"/>
    <p:sldId id="705" r:id="rId25"/>
    <p:sldId id="815" r:id="rId26"/>
    <p:sldId id="820" r:id="rId27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6064C4C-C1DF-7FFC-086A-B85F14CC9538}" name="KUFFEL Anna Chiara (ECFIN)" initials="KAC(" userId="S::anna-chiara.kuffel@ec.europa.eu::5938eb99-03c0-4d5f-941a-3c2ed0af08cb" providerId="AD"/>
  <p188:author id="{A356BE69-04EA-BC73-6FC2-3AD0A6B337FE}" name="VAN DUIN Kees (SG-RECOVER)" initials="VDK(R" userId="S::kees.van-duin@ec.europa.eu::79f9031b-aa50-47ec-823f-b8246b953483" providerId="AD"/>
  <p188:author id="{052D1F81-D251-1626-5D90-435734428BF6}" name="LUEBKING Johannes (SG-RECOVER)" initials="LJ(R" userId="S::Johannes.LUEBKING@ec.europa.eu::3d7d492b-c66c-444b-92a4-c6f4b8a691d2" providerId="AD"/>
  <p188:author id="{7B4EEECC-9EDF-655C-0DF8-2B8F89DC242F}" name="WENSELAAR Silke (ECFIN)" initials="WS(" userId="S::Silke.WENSELAAR@ec.europa.eu::941a1b0b-4c51-4027-affd-49c2ae698197" providerId="AD"/>
  <p188:author id="{40789DDB-2EA4-64A8-9E91-2FAB2248A00F}" name="WENSELAAR Silke (ECFIN)" initials="W(" userId="S::silke.wenselaar@ec.europa.eu::941a1b0b-4c51-4027-affd-49c2ae698197" providerId="AD"/>
  <p188:author id="{D3ECF5F2-331E-B684-B085-C2CF689DEF2D}" name="ROMME Roxane (SG-RECOVER)" initials="RR(R" userId="S::Roxane.ROMME@ec.europa.eu::e8471c53-8868-4c6d-9e39-cd6578fb32e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ATI Lorenzo (ECFIN)" initials="RL(" lastIdx="9" clrIdx="0">
    <p:extLst>
      <p:ext uri="{19B8F6BF-5375-455C-9EA6-DF929625EA0E}">
        <p15:presenceInfo xmlns:p15="http://schemas.microsoft.com/office/powerpoint/2012/main" userId="S-1-5-21-1606980848-2025429265-839522115-949288" providerId="AD"/>
      </p:ext>
    </p:extLst>
  </p:cmAuthor>
  <p:cmAuthor id="2" name="SCHAEFER David (SG-RECOVER)" initials="SD(" lastIdx="14" clrIdx="1">
    <p:extLst>
      <p:ext uri="{19B8F6BF-5375-455C-9EA6-DF929625EA0E}">
        <p15:presenceInfo xmlns:p15="http://schemas.microsoft.com/office/powerpoint/2012/main" userId="S-1-5-21-1606980848-2025429265-839522115-1052662" providerId="AD"/>
      </p:ext>
    </p:extLst>
  </p:cmAuthor>
  <p:cmAuthor id="3" name="SZAVUJ Eva Maria (SG-RECOVER)" initials="S(" lastIdx="6" clrIdx="2">
    <p:extLst>
      <p:ext uri="{19B8F6BF-5375-455C-9EA6-DF929625EA0E}">
        <p15:presenceInfo xmlns:p15="http://schemas.microsoft.com/office/powerpoint/2012/main" userId="S::eva-maria.szavuj@ec.europa.eu::fbf82126-e9c2-46f8-bbb6-a1fff0d63427" providerId="AD"/>
      </p:ext>
    </p:extLst>
  </p:cmAuthor>
  <p:cmAuthor id="4" name="AGUZZONI Luca (SG-RECOVER)" initials="AL(" lastIdx="2" clrIdx="3">
    <p:extLst>
      <p:ext uri="{19B8F6BF-5375-455C-9EA6-DF929625EA0E}">
        <p15:presenceInfo xmlns:p15="http://schemas.microsoft.com/office/powerpoint/2012/main" userId="S-1-5-21-1606980848-2025429265-839522115-804131" providerId="AD"/>
      </p:ext>
    </p:extLst>
  </p:cmAuthor>
  <p:cmAuthor id="5" name="PIETILAINEN Samuli (ECFIN)" initials="PS(" lastIdx="1" clrIdx="4">
    <p:extLst>
      <p:ext uri="{19B8F6BF-5375-455C-9EA6-DF929625EA0E}">
        <p15:presenceInfo xmlns:p15="http://schemas.microsoft.com/office/powerpoint/2012/main" userId="PIETILAINEN Samuli (ECFIN)" providerId="None"/>
      </p:ext>
    </p:extLst>
  </p:cmAuthor>
  <p:cmAuthor id="6" name="WOEHLBIER Florian (ECFIN)" initials="W(" lastIdx="46" clrIdx="11">
    <p:extLst>
      <p:ext uri="{19B8F6BF-5375-455C-9EA6-DF929625EA0E}">
        <p15:presenceInfo xmlns:p15="http://schemas.microsoft.com/office/powerpoint/2012/main" userId="S::florian.woehlbier@ec.europa.eu::11c13d1b-fc9d-4636-8a6f-736c3b322e23" providerId="AD"/>
      </p:ext>
    </p:extLst>
  </p:cmAuthor>
  <p:cmAuthor id="7" name="DOVAL TEDIN Maria Jose (ECFIN)" initials="D(" lastIdx="8" clrIdx="6">
    <p:extLst>
      <p:ext uri="{19B8F6BF-5375-455C-9EA6-DF929625EA0E}">
        <p15:presenceInfo xmlns:p15="http://schemas.microsoft.com/office/powerpoint/2012/main" userId="S::maria-jose.doval-tedin@ec.europa.eu::1c87a18d-e3e8-40aa-898e-376d37a1232a" providerId="AD"/>
      </p:ext>
    </p:extLst>
  </p:cmAuthor>
  <p:cmAuthor id="8" name="GUZMAN CASO DE LOS COBOS Paz (SG-RECOVER-MADRID)" initials="G(" lastIdx="23" clrIdx="7">
    <p:extLst>
      <p:ext uri="{19B8F6BF-5375-455C-9EA6-DF929625EA0E}">
        <p15:presenceInfo xmlns:p15="http://schemas.microsoft.com/office/powerpoint/2012/main" userId="S::paz.guzman-caso-de-los-cobos@ec.europa.eu::c4bd2b33-30f5-4258-970c-70c3056cf39a" providerId="AD"/>
      </p:ext>
    </p:extLst>
  </p:cmAuthor>
  <p:cmAuthor id="9" name="MARAVALL RODRIGUEZ Carlos (SG-RECOVER)" initials="MRC(" lastIdx="1" clrIdx="8">
    <p:extLst>
      <p:ext uri="{19B8F6BF-5375-455C-9EA6-DF929625EA0E}">
        <p15:presenceInfo xmlns:p15="http://schemas.microsoft.com/office/powerpoint/2012/main" userId="S-1-5-21-1606980848-2025429265-839522115-940732" providerId="AD"/>
      </p:ext>
    </p:extLst>
  </p:cmAuthor>
  <p:cmAuthor id="10" name="CANAL FONTCUBERTA Maria (SG-RECOVER)" initials="C(" lastIdx="1" clrIdx="9">
    <p:extLst>
      <p:ext uri="{19B8F6BF-5375-455C-9EA6-DF929625EA0E}">
        <p15:presenceInfo xmlns:p15="http://schemas.microsoft.com/office/powerpoint/2012/main" userId="S::maria.canal-fontcuberta@ec.europa.eu::c7a08688-c58a-4bd4-bc9c-496c3ba12f79" providerId="AD"/>
      </p:ext>
    </p:extLst>
  </p:cmAuthor>
  <p:cmAuthor id="11" name="MACCHI Simone (ECFIN)" initials="MS(" lastIdx="1" clrIdx="10">
    <p:extLst>
      <p:ext uri="{19B8F6BF-5375-455C-9EA6-DF929625EA0E}">
        <p15:presenceInfo xmlns:p15="http://schemas.microsoft.com/office/powerpoint/2012/main" userId="S-1-5-21-1606980848-2025429265-839522115-1312461" providerId="AD"/>
      </p:ext>
    </p:extLst>
  </p:cmAuthor>
  <p:cmAuthor id="12" name="MACCHI Simone (ECFIN)" initials="M(" lastIdx="3" clrIdx="12">
    <p:extLst>
      <p:ext uri="{19B8F6BF-5375-455C-9EA6-DF929625EA0E}">
        <p15:presenceInfo xmlns:p15="http://schemas.microsoft.com/office/powerpoint/2012/main" userId="S::simone.macchi@ec.europa.eu::58498776-18d4-49b2-ace2-36a3def72c7f" providerId="AD"/>
      </p:ext>
    </p:extLst>
  </p:cmAuthor>
  <p:cmAuthor id="13" name="SCHWAN Alexander (SG-RECOVER)" initials="xx" lastIdx="2" clrIdx="13">
    <p:extLst>
      <p:ext uri="{19B8F6BF-5375-455C-9EA6-DF929625EA0E}">
        <p15:presenceInfo xmlns:p15="http://schemas.microsoft.com/office/powerpoint/2012/main" userId="SCHWAN Alexander (SG-RECOVER)" providerId="None"/>
      </p:ext>
    </p:extLst>
  </p:cmAuthor>
  <p:cmAuthor id="14" name="RIETVINK Vincent (ECFIN)" initials="RV(" lastIdx="1" clrIdx="14">
    <p:extLst>
      <p:ext uri="{19B8F6BF-5375-455C-9EA6-DF929625EA0E}">
        <p15:presenceInfo xmlns:p15="http://schemas.microsoft.com/office/powerpoint/2012/main" userId="S-1-5-21-1606980848-2025429265-839522115-1312155" providerId="AD"/>
      </p:ext>
    </p:extLst>
  </p:cmAuthor>
  <p:cmAuthor id="15" name="ROMME Roxane (SG-RECOVER)" initials="RR(R" lastIdx="15" clrIdx="15">
    <p:extLst>
      <p:ext uri="{19B8F6BF-5375-455C-9EA6-DF929625EA0E}">
        <p15:presenceInfo xmlns:p15="http://schemas.microsoft.com/office/powerpoint/2012/main" userId="S::Roxane.ROMME@ec.europa.eu::e8471c53-8868-4c6d-9e39-cd6578fb32ef" providerId="AD"/>
      </p:ext>
    </p:extLst>
  </p:cmAuthor>
  <p:cmAuthor id="16" name="MORANDINI Maria Chiara (SG-RECOVER)" initials="M(" lastIdx="2" clrIdx="16">
    <p:extLst>
      <p:ext uri="{19B8F6BF-5375-455C-9EA6-DF929625EA0E}">
        <p15:presenceInfo xmlns:p15="http://schemas.microsoft.com/office/powerpoint/2012/main" userId="S::maria-chiara.morandini@ec.europa.eu::bf0c8cb7-a20a-455e-b405-600f878b901c" providerId="AD"/>
      </p:ext>
    </p:extLst>
  </p:cmAuthor>
  <p:cmAuthor id="17" name="SIDLAUSKAS Giedrius (ECFIN)" initials="A1-GS" lastIdx="1" clrIdx="17">
    <p:extLst>
      <p:ext uri="{19B8F6BF-5375-455C-9EA6-DF929625EA0E}">
        <p15:presenceInfo xmlns:p15="http://schemas.microsoft.com/office/powerpoint/2012/main" userId="SIDLAUSKAS Giedrius (ECFIN)" providerId="None"/>
      </p:ext>
    </p:extLst>
  </p:cmAuthor>
  <p:cmAuthor id="18" name="CAILLOUET Lea (ECFIN)" initials="CL(" lastIdx="1" clrIdx="18">
    <p:extLst>
      <p:ext uri="{19B8F6BF-5375-455C-9EA6-DF929625EA0E}">
        <p15:presenceInfo xmlns:p15="http://schemas.microsoft.com/office/powerpoint/2012/main" userId="S::Lea.CAILLOUET@ec.europa.eu::9c811d6a-080e-43ff-a682-21e5dd9e419f" providerId="AD"/>
      </p:ext>
    </p:extLst>
  </p:cmAuthor>
  <p:cmAuthor id="19" name="RIETVINK Vincent (ECFIN)" initials="RV( [2]" lastIdx="1" clrIdx="19">
    <p:extLst>
      <p:ext uri="{19B8F6BF-5375-455C-9EA6-DF929625EA0E}">
        <p15:presenceInfo xmlns:p15="http://schemas.microsoft.com/office/powerpoint/2012/main" userId="S::Vincent.RIETVINK@ec.europa.eu::06612ab0-b35d-44d3-a7dc-5e382e4aff56" providerId="AD"/>
      </p:ext>
    </p:extLst>
  </p:cmAuthor>
  <p:cmAuthor id="20" name="TAYLOR Lotte (ECFIN)" initials="T(" lastIdx="2" clrIdx="20">
    <p:extLst>
      <p:ext uri="{19B8F6BF-5375-455C-9EA6-DF929625EA0E}">
        <p15:presenceInfo xmlns:p15="http://schemas.microsoft.com/office/powerpoint/2012/main" userId="S::lotte.taylor@ec.europa.eu::38c6ec22-b24a-4b9a-9f56-a9d76ba853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6AC2A3"/>
    <a:srgbClr val="7DD5AB"/>
    <a:srgbClr val="024B9C"/>
    <a:srgbClr val="024EA2"/>
    <a:srgbClr val="004494"/>
    <a:srgbClr val="E76C53"/>
    <a:srgbClr val="0356B1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72" autoAdjust="0"/>
  </p:normalViewPr>
  <p:slideViewPr>
    <p:cSldViewPr snapToGrid="0">
      <p:cViewPr varScale="1">
        <p:scale>
          <a:sx n="92" d="100"/>
          <a:sy n="92" d="100"/>
        </p:scale>
        <p:origin x="1278" y="90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commentAuthors" Target="commentAuthors.xml"/><Relationship Id="rId35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54BEB-AD3E-46CF-A810-C7ABF298ECB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53EAA375-9C57-46BE-BC00-497AA05EFBDA}">
      <dgm:prSet phldrT="[Text]"/>
      <dgm:spPr/>
      <dgm:t>
        <a:bodyPr/>
        <a:lstStyle/>
        <a:p>
          <a:r>
            <a:rPr lang="en-IE"/>
            <a:t>General government deficit &lt; 3% of GDP</a:t>
          </a:r>
        </a:p>
      </dgm:t>
    </dgm:pt>
    <dgm:pt modelId="{87CD7DA2-967F-4AF0-B382-A7794773F349}" type="parTrans" cxnId="{B8EE3B3B-AD1B-4A48-BF1E-C2E91446387E}">
      <dgm:prSet/>
      <dgm:spPr/>
      <dgm:t>
        <a:bodyPr/>
        <a:lstStyle/>
        <a:p>
          <a:endParaRPr lang="en-IE"/>
        </a:p>
      </dgm:t>
    </dgm:pt>
    <dgm:pt modelId="{4E5C40EC-76FA-408E-9EE0-C77D79FAF8F5}" type="sibTrans" cxnId="{B8EE3B3B-AD1B-4A48-BF1E-C2E91446387E}">
      <dgm:prSet/>
      <dgm:spPr/>
      <dgm:t>
        <a:bodyPr/>
        <a:lstStyle/>
        <a:p>
          <a:endParaRPr lang="en-IE"/>
        </a:p>
      </dgm:t>
    </dgm:pt>
    <dgm:pt modelId="{DF1FC46F-4914-4310-AF95-723410F5C676}">
      <dgm:prSet phldrT="[Text]"/>
      <dgm:spPr/>
      <dgm:t>
        <a:bodyPr/>
        <a:lstStyle/>
        <a:p>
          <a:r>
            <a:rPr lang="en-IE"/>
            <a:t>Deficit criterion fulfilled</a:t>
          </a:r>
        </a:p>
      </dgm:t>
    </dgm:pt>
    <dgm:pt modelId="{EBAB44FC-27A4-4DAC-86FF-6C1E6781FD66}" type="parTrans" cxnId="{91B0CC07-1DEB-48B4-AAA9-FF7579C421B9}">
      <dgm:prSet/>
      <dgm:spPr/>
      <dgm:t>
        <a:bodyPr/>
        <a:lstStyle/>
        <a:p>
          <a:endParaRPr lang="en-IE"/>
        </a:p>
      </dgm:t>
    </dgm:pt>
    <dgm:pt modelId="{3D2F076E-5DD7-4B8D-ACF3-CFD0B40321F0}" type="sibTrans" cxnId="{91B0CC07-1DEB-48B4-AAA9-FF7579C421B9}">
      <dgm:prSet/>
      <dgm:spPr/>
      <dgm:t>
        <a:bodyPr/>
        <a:lstStyle/>
        <a:p>
          <a:endParaRPr lang="en-IE"/>
        </a:p>
      </dgm:t>
    </dgm:pt>
    <dgm:pt modelId="{568AB085-10B8-4E00-971E-CE0D1519ECA8}">
      <dgm:prSet phldrT="[Text]"/>
      <dgm:spPr/>
      <dgm:t>
        <a:bodyPr/>
        <a:lstStyle/>
        <a:p>
          <a:r>
            <a:rPr lang="en-IE"/>
            <a:t>Excessive deficit </a:t>
          </a:r>
          <a:r>
            <a:rPr lang="en-IE" b="1"/>
            <a:t>exceptional</a:t>
          </a:r>
          <a:r>
            <a:rPr lang="en-IE"/>
            <a:t>, </a:t>
          </a:r>
          <a:r>
            <a:rPr lang="en-IE" b="1"/>
            <a:t>temporary</a:t>
          </a:r>
          <a:r>
            <a:rPr lang="en-IE"/>
            <a:t> and </a:t>
          </a:r>
          <a:r>
            <a:rPr lang="en-IE" b="1"/>
            <a:t>close </a:t>
          </a:r>
          <a:r>
            <a:rPr lang="en-IE" b="0"/>
            <a:t>to the reference value</a:t>
          </a:r>
        </a:p>
      </dgm:t>
    </dgm:pt>
    <dgm:pt modelId="{7B7DCE91-8AEF-422C-96F0-141E14B60E03}" type="parTrans" cxnId="{84148441-928D-462E-B25F-BFBBDBBD72EC}">
      <dgm:prSet/>
      <dgm:spPr/>
      <dgm:t>
        <a:bodyPr/>
        <a:lstStyle/>
        <a:p>
          <a:endParaRPr lang="en-IE"/>
        </a:p>
      </dgm:t>
    </dgm:pt>
    <dgm:pt modelId="{B851F740-C4E0-411D-BD10-D30A5C04A915}" type="sibTrans" cxnId="{84148441-928D-462E-B25F-BFBBDBBD72EC}">
      <dgm:prSet/>
      <dgm:spPr/>
      <dgm:t>
        <a:bodyPr/>
        <a:lstStyle/>
        <a:p>
          <a:endParaRPr lang="en-IE"/>
        </a:p>
      </dgm:t>
    </dgm:pt>
    <dgm:pt modelId="{CCB602C8-8575-48E1-A85A-9A55678D3980}">
      <dgm:prSet phldrT="[Text]"/>
      <dgm:spPr/>
      <dgm:t>
        <a:bodyPr/>
        <a:lstStyle/>
        <a:p>
          <a:r>
            <a:rPr lang="en-IE"/>
            <a:t>Deficit criterion met at face value</a:t>
          </a:r>
        </a:p>
      </dgm:t>
    </dgm:pt>
    <dgm:pt modelId="{EB37E4CE-519A-4094-B07D-054E10D2C01A}" type="parTrans" cxnId="{A61C3C9A-ACB8-4C3F-A67A-ECB9948CBCE2}">
      <dgm:prSet/>
      <dgm:spPr/>
      <dgm:t>
        <a:bodyPr/>
        <a:lstStyle/>
        <a:p>
          <a:endParaRPr lang="en-IE"/>
        </a:p>
      </dgm:t>
    </dgm:pt>
    <dgm:pt modelId="{3936582F-C41F-4F29-8F88-ED8840B15B27}" type="sibTrans" cxnId="{A61C3C9A-ACB8-4C3F-A67A-ECB9948CBCE2}">
      <dgm:prSet/>
      <dgm:spPr/>
      <dgm:t>
        <a:bodyPr/>
        <a:lstStyle/>
        <a:p>
          <a:endParaRPr lang="en-IE"/>
        </a:p>
      </dgm:t>
    </dgm:pt>
    <dgm:pt modelId="{7D561F2C-13C3-48B3-9FB1-95B3AAB0C178}">
      <dgm:prSet phldrT="[Text]"/>
      <dgm:spPr/>
      <dgm:t>
        <a:bodyPr/>
        <a:lstStyle/>
        <a:p>
          <a:r>
            <a:rPr lang="en-IE"/>
            <a:t>Assessment of compliance with the deficit criterion</a:t>
          </a:r>
        </a:p>
      </dgm:t>
    </dgm:pt>
    <dgm:pt modelId="{64F5B0CD-1319-470A-AC37-E6252375E04B}" type="parTrans" cxnId="{95AAA6AB-7A9B-4925-A020-A60F30729850}">
      <dgm:prSet/>
      <dgm:spPr/>
      <dgm:t>
        <a:bodyPr/>
        <a:lstStyle/>
        <a:p>
          <a:endParaRPr lang="en-IE"/>
        </a:p>
      </dgm:t>
    </dgm:pt>
    <dgm:pt modelId="{C0C2B88A-56F1-4097-AB8C-0480C55E6B18}" type="sibTrans" cxnId="{95AAA6AB-7A9B-4925-A020-A60F30729850}">
      <dgm:prSet/>
      <dgm:spPr/>
      <dgm:t>
        <a:bodyPr/>
        <a:lstStyle/>
        <a:p>
          <a:endParaRPr lang="en-IE"/>
        </a:p>
      </dgm:t>
    </dgm:pt>
    <dgm:pt modelId="{1464B18E-73D4-4215-BB9A-6067DC1CAB93}">
      <dgm:prSet phldrT="[Text]"/>
      <dgm:spPr/>
      <dgm:t>
        <a:bodyPr/>
        <a:lstStyle/>
        <a:p>
          <a:r>
            <a:rPr lang="en-IE"/>
            <a:t>STEP 1: </a:t>
          </a:r>
          <a:br>
            <a:rPr lang="en-IE"/>
          </a:br>
          <a:r>
            <a:rPr lang="en-IE"/>
            <a:t>assessment at face value</a:t>
          </a:r>
        </a:p>
      </dgm:t>
    </dgm:pt>
    <dgm:pt modelId="{57ECF2AD-05D6-46C2-B1CB-E19D9872B53E}" type="parTrans" cxnId="{5A4AA0A6-158D-4BAE-A40C-74B6502C82EB}">
      <dgm:prSet/>
      <dgm:spPr/>
      <dgm:t>
        <a:bodyPr/>
        <a:lstStyle/>
        <a:p>
          <a:endParaRPr lang="en-IE"/>
        </a:p>
      </dgm:t>
    </dgm:pt>
    <dgm:pt modelId="{11A1856B-2837-40BA-B098-3F0068A4E9E8}" type="sibTrans" cxnId="{5A4AA0A6-158D-4BAE-A40C-74B6502C82EB}">
      <dgm:prSet/>
      <dgm:spPr/>
      <dgm:t>
        <a:bodyPr/>
        <a:lstStyle/>
        <a:p>
          <a:endParaRPr lang="en-IE"/>
        </a:p>
      </dgm:t>
    </dgm:pt>
    <dgm:pt modelId="{506F4F6A-FAA3-45F5-8416-6B6BC71AE966}">
      <dgm:prSet phldrT="[Text]"/>
      <dgm:spPr/>
      <dgm:t>
        <a:bodyPr/>
        <a:lstStyle/>
        <a:p>
          <a:r>
            <a:rPr lang="en-IE"/>
            <a:t>Further check if relevant factors can be taken into account </a:t>
          </a:r>
        </a:p>
      </dgm:t>
    </dgm:pt>
    <dgm:pt modelId="{EF1D3876-9349-4268-AD61-B4FE5D6E36F4}" type="parTrans" cxnId="{10BE380E-7B7F-4669-BC80-C5081BAD55EB}">
      <dgm:prSet/>
      <dgm:spPr/>
      <dgm:t>
        <a:bodyPr/>
        <a:lstStyle/>
        <a:p>
          <a:endParaRPr lang="en-IE"/>
        </a:p>
      </dgm:t>
    </dgm:pt>
    <dgm:pt modelId="{2F781B5C-A72D-4E12-950A-518A51522E22}" type="sibTrans" cxnId="{10BE380E-7B7F-4669-BC80-C5081BAD55EB}">
      <dgm:prSet/>
      <dgm:spPr/>
      <dgm:t>
        <a:bodyPr/>
        <a:lstStyle/>
        <a:p>
          <a:endParaRPr lang="en-IE"/>
        </a:p>
      </dgm:t>
    </dgm:pt>
    <dgm:pt modelId="{5C66252D-8864-490A-9C85-F634AE5D1EE7}">
      <dgm:prSet phldrT="[Text]"/>
      <dgm:spPr/>
      <dgm:t>
        <a:bodyPr/>
        <a:lstStyle/>
        <a:p>
          <a:r>
            <a:rPr lang="en-IE"/>
            <a:t>Relevant factors always taken into account</a:t>
          </a:r>
        </a:p>
      </dgm:t>
    </dgm:pt>
    <dgm:pt modelId="{40611370-7C56-4CEA-91E0-A7D8DA37E447}" type="parTrans" cxnId="{E67B705C-2E4E-431D-9BAF-45828C3066FF}">
      <dgm:prSet/>
      <dgm:spPr/>
      <dgm:t>
        <a:bodyPr/>
        <a:lstStyle/>
        <a:p>
          <a:endParaRPr lang="en-IE"/>
        </a:p>
      </dgm:t>
    </dgm:pt>
    <dgm:pt modelId="{B139B687-53B4-481A-AF65-979CDE1CB267}" type="sibTrans" cxnId="{E67B705C-2E4E-431D-9BAF-45828C3066FF}">
      <dgm:prSet/>
      <dgm:spPr/>
      <dgm:t>
        <a:bodyPr/>
        <a:lstStyle/>
        <a:p>
          <a:endParaRPr lang="en-IE"/>
        </a:p>
      </dgm:t>
    </dgm:pt>
    <dgm:pt modelId="{3ECA5609-CC2F-465D-8F43-D6EB7B1F3315}">
      <dgm:prSet phldrT="[Text]"/>
      <dgm:spPr/>
      <dgm:t>
        <a:bodyPr/>
        <a:lstStyle/>
        <a:p>
          <a:r>
            <a:rPr lang="en-IE"/>
            <a:t>Relevant factors taken into account only if </a:t>
          </a:r>
          <a:r>
            <a:rPr lang="en-IE" b="1"/>
            <a:t>double condition</a:t>
          </a:r>
          <a:r>
            <a:rPr lang="en-IE"/>
            <a:t> is met</a:t>
          </a:r>
        </a:p>
      </dgm:t>
    </dgm:pt>
    <dgm:pt modelId="{B6F0A4CB-0640-4E53-9E13-F0EAEB6290B5}" type="parTrans" cxnId="{477FBFD9-2571-4A5C-A246-D35B1C9CB7A8}">
      <dgm:prSet/>
      <dgm:spPr/>
      <dgm:t>
        <a:bodyPr/>
        <a:lstStyle/>
        <a:p>
          <a:endParaRPr lang="en-IE"/>
        </a:p>
      </dgm:t>
    </dgm:pt>
    <dgm:pt modelId="{B300840D-88E3-4A83-B113-0685CC0247CA}" type="sibTrans" cxnId="{477FBFD9-2571-4A5C-A246-D35B1C9CB7A8}">
      <dgm:prSet/>
      <dgm:spPr/>
      <dgm:t>
        <a:bodyPr/>
        <a:lstStyle/>
        <a:p>
          <a:endParaRPr lang="en-IE"/>
        </a:p>
      </dgm:t>
    </dgm:pt>
    <dgm:pt modelId="{8E9057D3-1E34-443F-AF92-F61B47B20C82}">
      <dgm:prSet phldrT="[Text]" custT="1"/>
      <dgm:spPr/>
      <dgm:t>
        <a:bodyPr/>
        <a:lstStyle/>
        <a:p>
          <a:r>
            <a:rPr lang="en-IE" sz="1800"/>
            <a:t>STEP 2: </a:t>
          </a:r>
          <a:br>
            <a:rPr lang="en-IE" sz="1800"/>
          </a:br>
          <a:r>
            <a:rPr lang="en-IE" sz="1800"/>
            <a:t>assessment of relevant factors</a:t>
          </a:r>
        </a:p>
      </dgm:t>
    </dgm:pt>
    <dgm:pt modelId="{413572E2-45E2-443D-9C33-7C4EF10777EC}" type="parTrans" cxnId="{6C62A86D-7B3F-43D0-89F8-65FCD34A9233}">
      <dgm:prSet/>
      <dgm:spPr/>
      <dgm:t>
        <a:bodyPr/>
        <a:lstStyle/>
        <a:p>
          <a:endParaRPr lang="en-IE"/>
        </a:p>
      </dgm:t>
    </dgm:pt>
    <dgm:pt modelId="{5AE3F585-A29C-4CD4-BCAF-ADE31B29074C}" type="sibTrans" cxnId="{6C62A86D-7B3F-43D0-89F8-65FCD34A9233}">
      <dgm:prSet/>
      <dgm:spPr/>
      <dgm:t>
        <a:bodyPr/>
        <a:lstStyle/>
        <a:p>
          <a:endParaRPr lang="en-IE"/>
        </a:p>
      </dgm:t>
    </dgm:pt>
    <dgm:pt modelId="{FF06A210-EE80-4811-8F31-F7E7D775CB60}" type="pres">
      <dgm:prSet presAssocID="{EC854BEB-AD3E-46CF-A810-C7ABF298ECB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8BA00E1-5372-4E44-984E-F4480CCBA6EF}" type="pres">
      <dgm:prSet presAssocID="{EC854BEB-AD3E-46CF-A810-C7ABF298ECBE}" presName="hierFlow" presStyleCnt="0"/>
      <dgm:spPr/>
    </dgm:pt>
    <dgm:pt modelId="{7DB73DB7-43DA-4645-8D5F-CC10292B4E0F}" type="pres">
      <dgm:prSet presAssocID="{EC854BEB-AD3E-46CF-A810-C7ABF298ECBE}" presName="firstBuf" presStyleCnt="0"/>
      <dgm:spPr/>
    </dgm:pt>
    <dgm:pt modelId="{734B8664-AA40-495C-A342-50FD269A8320}" type="pres">
      <dgm:prSet presAssocID="{EC854BEB-AD3E-46CF-A810-C7ABF298ECB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E573DAC-C9E9-4312-81CB-0988038714D9}" type="pres">
      <dgm:prSet presAssocID="{53EAA375-9C57-46BE-BC00-497AA05EFBDA}" presName="Name14" presStyleCnt="0"/>
      <dgm:spPr/>
    </dgm:pt>
    <dgm:pt modelId="{D93685B1-7391-4B8B-9AD8-C1B05DF0C009}" type="pres">
      <dgm:prSet presAssocID="{53EAA375-9C57-46BE-BC00-497AA05EFBDA}" presName="level1Shape" presStyleLbl="node0" presStyleIdx="0" presStyleCnt="1">
        <dgm:presLayoutVars>
          <dgm:chPref val="3"/>
        </dgm:presLayoutVars>
      </dgm:prSet>
      <dgm:spPr/>
    </dgm:pt>
    <dgm:pt modelId="{6BA5298A-1F8F-4126-8B8D-68F12942020F}" type="pres">
      <dgm:prSet presAssocID="{53EAA375-9C57-46BE-BC00-497AA05EFBDA}" presName="hierChild2" presStyleCnt="0"/>
      <dgm:spPr/>
    </dgm:pt>
    <dgm:pt modelId="{097307F3-E8C4-44C2-AEF4-7A44AB672C5B}" type="pres">
      <dgm:prSet presAssocID="{EBAB44FC-27A4-4DAC-86FF-6C1E6781FD66}" presName="Name19" presStyleLbl="parChTrans1D2" presStyleIdx="0" presStyleCnt="2"/>
      <dgm:spPr/>
    </dgm:pt>
    <dgm:pt modelId="{6091CDE7-0DD4-4357-BF37-5AF81363DA80}" type="pres">
      <dgm:prSet presAssocID="{DF1FC46F-4914-4310-AF95-723410F5C676}" presName="Name21" presStyleCnt="0"/>
      <dgm:spPr/>
    </dgm:pt>
    <dgm:pt modelId="{19C2419C-AD72-406C-92BB-2F961DC9AAC6}" type="pres">
      <dgm:prSet presAssocID="{DF1FC46F-4914-4310-AF95-723410F5C676}" presName="level2Shape" presStyleLbl="node2" presStyleIdx="0" presStyleCnt="2"/>
      <dgm:spPr/>
    </dgm:pt>
    <dgm:pt modelId="{5BE7008B-F2B1-48AD-9EB7-E61C356313C2}" type="pres">
      <dgm:prSet presAssocID="{DF1FC46F-4914-4310-AF95-723410F5C676}" presName="hierChild3" presStyleCnt="0"/>
      <dgm:spPr/>
    </dgm:pt>
    <dgm:pt modelId="{757C59D2-238A-43FF-AEAC-58CD4B8A4B30}" type="pres">
      <dgm:prSet presAssocID="{7B7DCE91-8AEF-422C-96F0-141E14B60E03}" presName="Name19" presStyleLbl="parChTrans1D2" presStyleIdx="1" presStyleCnt="2"/>
      <dgm:spPr/>
    </dgm:pt>
    <dgm:pt modelId="{44592AD3-9B40-4B2E-893D-281FAC156748}" type="pres">
      <dgm:prSet presAssocID="{568AB085-10B8-4E00-971E-CE0D1519ECA8}" presName="Name21" presStyleCnt="0"/>
      <dgm:spPr/>
    </dgm:pt>
    <dgm:pt modelId="{A58B7D0D-4BFA-451F-B2B2-CEAAAD3BC190}" type="pres">
      <dgm:prSet presAssocID="{568AB085-10B8-4E00-971E-CE0D1519ECA8}" presName="level2Shape" presStyleLbl="node2" presStyleIdx="1" presStyleCnt="2" custScaleY="100000" custLinFactNeighborX="-4156" custLinFactNeighborY="-612"/>
      <dgm:spPr/>
    </dgm:pt>
    <dgm:pt modelId="{70E0FC79-7A92-492B-87E9-0B2C68A7B6F7}" type="pres">
      <dgm:prSet presAssocID="{568AB085-10B8-4E00-971E-CE0D1519ECA8}" presName="hierChild3" presStyleCnt="0"/>
      <dgm:spPr/>
    </dgm:pt>
    <dgm:pt modelId="{EE66AA57-8B81-4151-BF8B-714FF05B42EB}" type="pres">
      <dgm:prSet presAssocID="{EB37E4CE-519A-4094-B07D-054E10D2C01A}" presName="Name19" presStyleLbl="parChTrans1D3" presStyleIdx="0" presStyleCnt="2"/>
      <dgm:spPr/>
    </dgm:pt>
    <dgm:pt modelId="{F24596F3-5EDF-4777-BA73-9D594C29903A}" type="pres">
      <dgm:prSet presAssocID="{CCB602C8-8575-48E1-A85A-9A55678D3980}" presName="Name21" presStyleCnt="0"/>
      <dgm:spPr/>
    </dgm:pt>
    <dgm:pt modelId="{C58EBF30-AF23-4745-9134-6E44C6869F39}" type="pres">
      <dgm:prSet presAssocID="{CCB602C8-8575-48E1-A85A-9A55678D3980}" presName="level2Shape" presStyleLbl="node3" presStyleIdx="0" presStyleCnt="2"/>
      <dgm:spPr/>
    </dgm:pt>
    <dgm:pt modelId="{80AFB422-52D1-4B75-BEBD-A69710D691D6}" type="pres">
      <dgm:prSet presAssocID="{CCB602C8-8575-48E1-A85A-9A55678D3980}" presName="hierChild3" presStyleCnt="0"/>
      <dgm:spPr/>
    </dgm:pt>
    <dgm:pt modelId="{71EB76BE-7459-479D-A4F7-B1F9D9C38EBB}" type="pres">
      <dgm:prSet presAssocID="{EF1D3876-9349-4268-AD61-B4FE5D6E36F4}" presName="Name19" presStyleLbl="parChTrans1D3" presStyleIdx="1" presStyleCnt="2"/>
      <dgm:spPr/>
    </dgm:pt>
    <dgm:pt modelId="{57031E69-17B7-4849-9A83-2972A067BD30}" type="pres">
      <dgm:prSet presAssocID="{506F4F6A-FAA3-45F5-8416-6B6BC71AE966}" presName="Name21" presStyleCnt="0"/>
      <dgm:spPr/>
    </dgm:pt>
    <dgm:pt modelId="{D0301F28-24EA-4389-B360-875A8D8C9CEA}" type="pres">
      <dgm:prSet presAssocID="{506F4F6A-FAA3-45F5-8416-6B6BC71AE966}" presName="level2Shape" presStyleLbl="node3" presStyleIdx="1" presStyleCnt="2"/>
      <dgm:spPr/>
    </dgm:pt>
    <dgm:pt modelId="{7F528384-F7D4-44B4-A19B-FA00ED6F0E8E}" type="pres">
      <dgm:prSet presAssocID="{506F4F6A-FAA3-45F5-8416-6B6BC71AE966}" presName="hierChild3" presStyleCnt="0"/>
      <dgm:spPr/>
    </dgm:pt>
    <dgm:pt modelId="{8D2F64DF-147E-4C66-A338-FB72CB94356A}" type="pres">
      <dgm:prSet presAssocID="{40611370-7C56-4CEA-91E0-A7D8DA37E447}" presName="Name19" presStyleLbl="parChTrans1D4" presStyleIdx="0" presStyleCnt="2"/>
      <dgm:spPr/>
    </dgm:pt>
    <dgm:pt modelId="{9D76EFC7-0900-4833-BEB1-922223635172}" type="pres">
      <dgm:prSet presAssocID="{5C66252D-8864-490A-9C85-F634AE5D1EE7}" presName="Name21" presStyleCnt="0"/>
      <dgm:spPr/>
    </dgm:pt>
    <dgm:pt modelId="{27C748B6-CD7D-4C2C-97BF-3564BE091B43}" type="pres">
      <dgm:prSet presAssocID="{5C66252D-8864-490A-9C85-F634AE5D1EE7}" presName="level2Shape" presStyleLbl="node4" presStyleIdx="0" presStyleCnt="2"/>
      <dgm:spPr/>
    </dgm:pt>
    <dgm:pt modelId="{83DA3767-AEB4-487F-B649-5D2A9D33AE66}" type="pres">
      <dgm:prSet presAssocID="{5C66252D-8864-490A-9C85-F634AE5D1EE7}" presName="hierChild3" presStyleCnt="0"/>
      <dgm:spPr/>
    </dgm:pt>
    <dgm:pt modelId="{1621A081-B623-4C34-A97E-00916D9D6A48}" type="pres">
      <dgm:prSet presAssocID="{B6F0A4CB-0640-4E53-9E13-F0EAEB6290B5}" presName="Name19" presStyleLbl="parChTrans1D4" presStyleIdx="1" presStyleCnt="2"/>
      <dgm:spPr/>
    </dgm:pt>
    <dgm:pt modelId="{8EA8CDBF-D881-47F9-961D-E9D23E34B08C}" type="pres">
      <dgm:prSet presAssocID="{3ECA5609-CC2F-465D-8F43-D6EB7B1F3315}" presName="Name21" presStyleCnt="0"/>
      <dgm:spPr/>
    </dgm:pt>
    <dgm:pt modelId="{30EECF60-3A23-4949-8BBB-C145D8AD2FE2}" type="pres">
      <dgm:prSet presAssocID="{3ECA5609-CC2F-465D-8F43-D6EB7B1F3315}" presName="level2Shape" presStyleLbl="node4" presStyleIdx="1" presStyleCnt="2"/>
      <dgm:spPr/>
    </dgm:pt>
    <dgm:pt modelId="{BEFD36F7-B8E7-4DC2-BB85-AFA507FC4C2F}" type="pres">
      <dgm:prSet presAssocID="{3ECA5609-CC2F-465D-8F43-D6EB7B1F3315}" presName="hierChild3" presStyleCnt="0"/>
      <dgm:spPr/>
    </dgm:pt>
    <dgm:pt modelId="{6C2B145B-C821-434F-8E27-E26928AF105D}" type="pres">
      <dgm:prSet presAssocID="{EC854BEB-AD3E-46CF-A810-C7ABF298ECBE}" presName="bgShapesFlow" presStyleCnt="0"/>
      <dgm:spPr/>
    </dgm:pt>
    <dgm:pt modelId="{AB121581-6E98-4453-A797-5751B0D459A3}" type="pres">
      <dgm:prSet presAssocID="{7D561F2C-13C3-48B3-9FB1-95B3AAB0C178}" presName="rectComp" presStyleCnt="0"/>
      <dgm:spPr/>
    </dgm:pt>
    <dgm:pt modelId="{A2958BE4-9B6F-41E7-BF6F-87D9DA685645}" type="pres">
      <dgm:prSet presAssocID="{7D561F2C-13C3-48B3-9FB1-95B3AAB0C178}" presName="bgRect" presStyleLbl="bgShp" presStyleIdx="0" presStyleCnt="3" custLinFactNeighborX="-1361" custLinFactNeighborY="681"/>
      <dgm:spPr/>
    </dgm:pt>
    <dgm:pt modelId="{A37C6D78-7904-4262-9215-FA1A0A38035E}" type="pres">
      <dgm:prSet presAssocID="{7D561F2C-13C3-48B3-9FB1-95B3AAB0C178}" presName="bgRectTx" presStyleLbl="bgShp" presStyleIdx="0" presStyleCnt="3">
        <dgm:presLayoutVars>
          <dgm:bulletEnabled val="1"/>
        </dgm:presLayoutVars>
      </dgm:prSet>
      <dgm:spPr/>
    </dgm:pt>
    <dgm:pt modelId="{53B2CA14-B06C-493E-9162-7E9D375AB832}" type="pres">
      <dgm:prSet presAssocID="{7D561F2C-13C3-48B3-9FB1-95B3AAB0C178}" presName="spComp" presStyleCnt="0"/>
      <dgm:spPr/>
    </dgm:pt>
    <dgm:pt modelId="{703A594D-12A5-45C3-86B2-F8F2C0B1C032}" type="pres">
      <dgm:prSet presAssocID="{7D561F2C-13C3-48B3-9FB1-95B3AAB0C178}" presName="vSp" presStyleCnt="0"/>
      <dgm:spPr/>
    </dgm:pt>
    <dgm:pt modelId="{CFE438D4-F9AF-4E60-AFFE-07604BAED61F}" type="pres">
      <dgm:prSet presAssocID="{1464B18E-73D4-4215-BB9A-6067DC1CAB93}" presName="rectComp" presStyleCnt="0"/>
      <dgm:spPr/>
    </dgm:pt>
    <dgm:pt modelId="{73C129DD-33C4-456A-B30F-7F6C4ACDD9F1}" type="pres">
      <dgm:prSet presAssocID="{1464B18E-73D4-4215-BB9A-6067DC1CAB93}" presName="bgRect" presStyleLbl="bgShp" presStyleIdx="1" presStyleCnt="3" custScaleY="209320" custLinFactNeighborY="2459"/>
      <dgm:spPr/>
    </dgm:pt>
    <dgm:pt modelId="{E3558619-568E-4075-A582-69EBADAA1506}" type="pres">
      <dgm:prSet presAssocID="{1464B18E-73D4-4215-BB9A-6067DC1CAB93}" presName="bgRectTx" presStyleLbl="bgShp" presStyleIdx="1" presStyleCnt="3">
        <dgm:presLayoutVars>
          <dgm:bulletEnabled val="1"/>
        </dgm:presLayoutVars>
      </dgm:prSet>
      <dgm:spPr/>
    </dgm:pt>
    <dgm:pt modelId="{71E40077-EB73-478C-BD67-E82A27A22ECF}" type="pres">
      <dgm:prSet presAssocID="{1464B18E-73D4-4215-BB9A-6067DC1CAB93}" presName="spComp" presStyleCnt="0"/>
      <dgm:spPr/>
    </dgm:pt>
    <dgm:pt modelId="{07F14D89-A035-49EE-B545-BF86FE664708}" type="pres">
      <dgm:prSet presAssocID="{1464B18E-73D4-4215-BB9A-6067DC1CAB93}" presName="vSp" presStyleCnt="0"/>
      <dgm:spPr/>
    </dgm:pt>
    <dgm:pt modelId="{AECBD8E4-72EF-4D0B-813C-EF7EA9ED49B1}" type="pres">
      <dgm:prSet presAssocID="{8E9057D3-1E34-443F-AF92-F61B47B20C82}" presName="rectComp" presStyleCnt="0"/>
      <dgm:spPr/>
    </dgm:pt>
    <dgm:pt modelId="{FB489992-50F2-4F7F-90B6-E45A303B5D05}" type="pres">
      <dgm:prSet presAssocID="{8E9057D3-1E34-443F-AF92-F61B47B20C82}" presName="bgRect" presStyleLbl="bgShp" presStyleIdx="2" presStyleCnt="3" custLinFactNeighborY="27348"/>
      <dgm:spPr/>
    </dgm:pt>
    <dgm:pt modelId="{F4B7324D-1D78-4467-87C7-D76041BA29D1}" type="pres">
      <dgm:prSet presAssocID="{8E9057D3-1E34-443F-AF92-F61B47B20C82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91B0CC07-1DEB-48B4-AAA9-FF7579C421B9}" srcId="{53EAA375-9C57-46BE-BC00-497AA05EFBDA}" destId="{DF1FC46F-4914-4310-AF95-723410F5C676}" srcOrd="0" destOrd="0" parTransId="{EBAB44FC-27A4-4DAC-86FF-6C1E6781FD66}" sibTransId="{3D2F076E-5DD7-4B8D-ACF3-CFD0B40321F0}"/>
    <dgm:cxn modelId="{10BE380E-7B7F-4669-BC80-C5081BAD55EB}" srcId="{568AB085-10B8-4E00-971E-CE0D1519ECA8}" destId="{506F4F6A-FAA3-45F5-8416-6B6BC71AE966}" srcOrd="1" destOrd="0" parTransId="{EF1D3876-9349-4268-AD61-B4FE5D6E36F4}" sibTransId="{2F781B5C-A72D-4E12-950A-518A51522E22}"/>
    <dgm:cxn modelId="{E179C610-84DE-49A2-8B6D-EEC9DDE69876}" type="presOf" srcId="{40611370-7C56-4CEA-91E0-A7D8DA37E447}" destId="{8D2F64DF-147E-4C66-A338-FB72CB94356A}" srcOrd="0" destOrd="0" presId="urn:microsoft.com/office/officeart/2005/8/layout/hierarchy6"/>
    <dgm:cxn modelId="{4B69321D-AA6F-4592-AADF-88D12ACB541B}" type="presOf" srcId="{506F4F6A-FAA3-45F5-8416-6B6BC71AE966}" destId="{D0301F28-24EA-4389-B360-875A8D8C9CEA}" srcOrd="0" destOrd="0" presId="urn:microsoft.com/office/officeart/2005/8/layout/hierarchy6"/>
    <dgm:cxn modelId="{AA5AB427-2BA8-473E-86A5-CF8D3BDFCED0}" type="presOf" srcId="{568AB085-10B8-4E00-971E-CE0D1519ECA8}" destId="{A58B7D0D-4BFA-451F-B2B2-CEAAAD3BC190}" srcOrd="0" destOrd="0" presId="urn:microsoft.com/office/officeart/2005/8/layout/hierarchy6"/>
    <dgm:cxn modelId="{B3327C38-2F69-4076-89DD-9F72A7ABBF9F}" type="presOf" srcId="{7B7DCE91-8AEF-422C-96F0-141E14B60E03}" destId="{757C59D2-238A-43FF-AEAC-58CD4B8A4B30}" srcOrd="0" destOrd="0" presId="urn:microsoft.com/office/officeart/2005/8/layout/hierarchy6"/>
    <dgm:cxn modelId="{BD67DD38-2D53-4864-8DAE-455A1EF5D3B8}" type="presOf" srcId="{CCB602C8-8575-48E1-A85A-9A55678D3980}" destId="{C58EBF30-AF23-4745-9134-6E44C6869F39}" srcOrd="0" destOrd="0" presId="urn:microsoft.com/office/officeart/2005/8/layout/hierarchy6"/>
    <dgm:cxn modelId="{B8EE3B3B-AD1B-4A48-BF1E-C2E91446387E}" srcId="{EC854BEB-AD3E-46CF-A810-C7ABF298ECBE}" destId="{53EAA375-9C57-46BE-BC00-497AA05EFBDA}" srcOrd="0" destOrd="0" parTransId="{87CD7DA2-967F-4AF0-B382-A7794773F349}" sibTransId="{4E5C40EC-76FA-408E-9EE0-C77D79FAF8F5}"/>
    <dgm:cxn modelId="{E67B705C-2E4E-431D-9BAF-45828C3066FF}" srcId="{506F4F6A-FAA3-45F5-8416-6B6BC71AE966}" destId="{5C66252D-8864-490A-9C85-F634AE5D1EE7}" srcOrd="0" destOrd="0" parTransId="{40611370-7C56-4CEA-91E0-A7D8DA37E447}" sibTransId="{B139B687-53B4-481A-AF65-979CDE1CB267}"/>
    <dgm:cxn modelId="{84148441-928D-462E-B25F-BFBBDBBD72EC}" srcId="{53EAA375-9C57-46BE-BC00-497AA05EFBDA}" destId="{568AB085-10B8-4E00-971E-CE0D1519ECA8}" srcOrd="1" destOrd="0" parTransId="{7B7DCE91-8AEF-422C-96F0-141E14B60E03}" sibTransId="{B851F740-C4E0-411D-BD10-D30A5C04A915}"/>
    <dgm:cxn modelId="{6C62A86D-7B3F-43D0-89F8-65FCD34A9233}" srcId="{EC854BEB-AD3E-46CF-A810-C7ABF298ECBE}" destId="{8E9057D3-1E34-443F-AF92-F61B47B20C82}" srcOrd="3" destOrd="0" parTransId="{413572E2-45E2-443D-9C33-7C4EF10777EC}" sibTransId="{5AE3F585-A29C-4CD4-BCAF-ADE31B29074C}"/>
    <dgm:cxn modelId="{747C8F71-0E3E-40DB-B168-5632A65FCEA8}" type="presOf" srcId="{1464B18E-73D4-4215-BB9A-6067DC1CAB93}" destId="{E3558619-568E-4075-A582-69EBADAA1506}" srcOrd="1" destOrd="0" presId="urn:microsoft.com/office/officeart/2005/8/layout/hierarchy6"/>
    <dgm:cxn modelId="{91961C74-CD2C-46D7-9B46-1DC95DB8CA5B}" type="presOf" srcId="{EB37E4CE-519A-4094-B07D-054E10D2C01A}" destId="{EE66AA57-8B81-4151-BF8B-714FF05B42EB}" srcOrd="0" destOrd="0" presId="urn:microsoft.com/office/officeart/2005/8/layout/hierarchy6"/>
    <dgm:cxn modelId="{92A72580-6B64-4416-AD87-31CC1DEC9036}" type="presOf" srcId="{EC854BEB-AD3E-46CF-A810-C7ABF298ECBE}" destId="{FF06A210-EE80-4811-8F31-F7E7D775CB60}" srcOrd="0" destOrd="0" presId="urn:microsoft.com/office/officeart/2005/8/layout/hierarchy6"/>
    <dgm:cxn modelId="{725D918C-C65A-48D5-8611-BE34FEF95A94}" type="presOf" srcId="{8E9057D3-1E34-443F-AF92-F61B47B20C82}" destId="{F4B7324D-1D78-4467-87C7-D76041BA29D1}" srcOrd="1" destOrd="0" presId="urn:microsoft.com/office/officeart/2005/8/layout/hierarchy6"/>
    <dgm:cxn modelId="{85AD4B99-4021-4CA7-AA6B-799849F7590F}" type="presOf" srcId="{8E9057D3-1E34-443F-AF92-F61B47B20C82}" destId="{FB489992-50F2-4F7F-90B6-E45A303B5D05}" srcOrd="0" destOrd="0" presId="urn:microsoft.com/office/officeart/2005/8/layout/hierarchy6"/>
    <dgm:cxn modelId="{A61C3C9A-ACB8-4C3F-A67A-ECB9948CBCE2}" srcId="{568AB085-10B8-4E00-971E-CE0D1519ECA8}" destId="{CCB602C8-8575-48E1-A85A-9A55678D3980}" srcOrd="0" destOrd="0" parTransId="{EB37E4CE-519A-4094-B07D-054E10D2C01A}" sibTransId="{3936582F-C41F-4F29-8F88-ED8840B15B27}"/>
    <dgm:cxn modelId="{D972039F-C954-4F70-808B-03587F210ABC}" type="presOf" srcId="{1464B18E-73D4-4215-BB9A-6067DC1CAB93}" destId="{73C129DD-33C4-456A-B30F-7F6C4ACDD9F1}" srcOrd="0" destOrd="0" presId="urn:microsoft.com/office/officeart/2005/8/layout/hierarchy6"/>
    <dgm:cxn modelId="{E1F126A6-2009-4788-9CA5-28206B626F6B}" type="presOf" srcId="{3ECA5609-CC2F-465D-8F43-D6EB7B1F3315}" destId="{30EECF60-3A23-4949-8BBB-C145D8AD2FE2}" srcOrd="0" destOrd="0" presId="urn:microsoft.com/office/officeart/2005/8/layout/hierarchy6"/>
    <dgm:cxn modelId="{5A4AA0A6-158D-4BAE-A40C-74B6502C82EB}" srcId="{EC854BEB-AD3E-46CF-A810-C7ABF298ECBE}" destId="{1464B18E-73D4-4215-BB9A-6067DC1CAB93}" srcOrd="2" destOrd="0" parTransId="{57ECF2AD-05D6-46C2-B1CB-E19D9872B53E}" sibTransId="{11A1856B-2837-40BA-B098-3F0068A4E9E8}"/>
    <dgm:cxn modelId="{AFFE95A9-8E74-427B-8FC5-6D75DE7E2567}" type="presOf" srcId="{B6F0A4CB-0640-4E53-9E13-F0EAEB6290B5}" destId="{1621A081-B623-4C34-A97E-00916D9D6A48}" srcOrd="0" destOrd="0" presId="urn:microsoft.com/office/officeart/2005/8/layout/hierarchy6"/>
    <dgm:cxn modelId="{95AAA6AB-7A9B-4925-A020-A60F30729850}" srcId="{EC854BEB-AD3E-46CF-A810-C7ABF298ECBE}" destId="{7D561F2C-13C3-48B3-9FB1-95B3AAB0C178}" srcOrd="1" destOrd="0" parTransId="{64F5B0CD-1319-470A-AC37-E6252375E04B}" sibTransId="{C0C2B88A-56F1-4097-AB8C-0480C55E6B18}"/>
    <dgm:cxn modelId="{CC759CAC-AC7B-4798-87B9-A09D7CD58206}" type="presOf" srcId="{7D561F2C-13C3-48B3-9FB1-95B3AAB0C178}" destId="{A2958BE4-9B6F-41E7-BF6F-87D9DA685645}" srcOrd="0" destOrd="0" presId="urn:microsoft.com/office/officeart/2005/8/layout/hierarchy6"/>
    <dgm:cxn modelId="{D8DBC9B7-0405-44DE-813A-8D5ACBB33A3E}" type="presOf" srcId="{EF1D3876-9349-4268-AD61-B4FE5D6E36F4}" destId="{71EB76BE-7459-479D-A4F7-B1F9D9C38EBB}" srcOrd="0" destOrd="0" presId="urn:microsoft.com/office/officeart/2005/8/layout/hierarchy6"/>
    <dgm:cxn modelId="{05170DCA-5592-463B-8EE5-C60AAB2F0563}" type="presOf" srcId="{7D561F2C-13C3-48B3-9FB1-95B3AAB0C178}" destId="{A37C6D78-7904-4262-9215-FA1A0A38035E}" srcOrd="1" destOrd="0" presId="urn:microsoft.com/office/officeart/2005/8/layout/hierarchy6"/>
    <dgm:cxn modelId="{477FBFD9-2571-4A5C-A246-D35B1C9CB7A8}" srcId="{506F4F6A-FAA3-45F5-8416-6B6BC71AE966}" destId="{3ECA5609-CC2F-465D-8F43-D6EB7B1F3315}" srcOrd="1" destOrd="0" parTransId="{B6F0A4CB-0640-4E53-9E13-F0EAEB6290B5}" sibTransId="{B300840D-88E3-4A83-B113-0685CC0247CA}"/>
    <dgm:cxn modelId="{2FE363F4-164F-4B9B-83A0-243B2FE7F018}" type="presOf" srcId="{5C66252D-8864-490A-9C85-F634AE5D1EE7}" destId="{27C748B6-CD7D-4C2C-97BF-3564BE091B43}" srcOrd="0" destOrd="0" presId="urn:microsoft.com/office/officeart/2005/8/layout/hierarchy6"/>
    <dgm:cxn modelId="{B68864F6-9E8B-4B9E-889A-AC1CC0FDF0BB}" type="presOf" srcId="{DF1FC46F-4914-4310-AF95-723410F5C676}" destId="{19C2419C-AD72-406C-92BB-2F961DC9AAC6}" srcOrd="0" destOrd="0" presId="urn:microsoft.com/office/officeart/2005/8/layout/hierarchy6"/>
    <dgm:cxn modelId="{4BF1F8F7-206E-4252-B63B-6EEAEE2B7E69}" type="presOf" srcId="{EBAB44FC-27A4-4DAC-86FF-6C1E6781FD66}" destId="{097307F3-E8C4-44C2-AEF4-7A44AB672C5B}" srcOrd="0" destOrd="0" presId="urn:microsoft.com/office/officeart/2005/8/layout/hierarchy6"/>
    <dgm:cxn modelId="{402933F8-9C2E-4A1A-8004-D63A73B62DCF}" type="presOf" srcId="{53EAA375-9C57-46BE-BC00-497AA05EFBDA}" destId="{D93685B1-7391-4B8B-9AD8-C1B05DF0C009}" srcOrd="0" destOrd="0" presId="urn:microsoft.com/office/officeart/2005/8/layout/hierarchy6"/>
    <dgm:cxn modelId="{EC06C4E2-FE5F-4F95-8F75-98086325AF7F}" type="presParOf" srcId="{FF06A210-EE80-4811-8F31-F7E7D775CB60}" destId="{48BA00E1-5372-4E44-984E-F4480CCBA6EF}" srcOrd="0" destOrd="0" presId="urn:microsoft.com/office/officeart/2005/8/layout/hierarchy6"/>
    <dgm:cxn modelId="{BEF65978-730F-4CB5-ADAA-93A1A46212FC}" type="presParOf" srcId="{48BA00E1-5372-4E44-984E-F4480CCBA6EF}" destId="{7DB73DB7-43DA-4645-8D5F-CC10292B4E0F}" srcOrd="0" destOrd="0" presId="urn:microsoft.com/office/officeart/2005/8/layout/hierarchy6"/>
    <dgm:cxn modelId="{13E1943D-4F22-4ED3-A06D-AA5D2FF74F78}" type="presParOf" srcId="{48BA00E1-5372-4E44-984E-F4480CCBA6EF}" destId="{734B8664-AA40-495C-A342-50FD269A8320}" srcOrd="1" destOrd="0" presId="urn:microsoft.com/office/officeart/2005/8/layout/hierarchy6"/>
    <dgm:cxn modelId="{1C94A396-6AC8-45B2-BD0B-6049E3BAE03E}" type="presParOf" srcId="{734B8664-AA40-495C-A342-50FD269A8320}" destId="{4E573DAC-C9E9-4312-81CB-0988038714D9}" srcOrd="0" destOrd="0" presId="urn:microsoft.com/office/officeart/2005/8/layout/hierarchy6"/>
    <dgm:cxn modelId="{00E1B2FD-FA6E-494E-A9A2-DC07B25FB8ED}" type="presParOf" srcId="{4E573DAC-C9E9-4312-81CB-0988038714D9}" destId="{D93685B1-7391-4B8B-9AD8-C1B05DF0C009}" srcOrd="0" destOrd="0" presId="urn:microsoft.com/office/officeart/2005/8/layout/hierarchy6"/>
    <dgm:cxn modelId="{F45C4A30-CE9E-4B8C-9EBB-BC4DEDB6975D}" type="presParOf" srcId="{4E573DAC-C9E9-4312-81CB-0988038714D9}" destId="{6BA5298A-1F8F-4126-8B8D-68F12942020F}" srcOrd="1" destOrd="0" presId="urn:microsoft.com/office/officeart/2005/8/layout/hierarchy6"/>
    <dgm:cxn modelId="{7D864DE3-FB7A-4D2E-A8FB-0F6D9B80A75D}" type="presParOf" srcId="{6BA5298A-1F8F-4126-8B8D-68F12942020F}" destId="{097307F3-E8C4-44C2-AEF4-7A44AB672C5B}" srcOrd="0" destOrd="0" presId="urn:microsoft.com/office/officeart/2005/8/layout/hierarchy6"/>
    <dgm:cxn modelId="{1430EC2B-A03C-4788-8905-88DDE7C7E043}" type="presParOf" srcId="{6BA5298A-1F8F-4126-8B8D-68F12942020F}" destId="{6091CDE7-0DD4-4357-BF37-5AF81363DA80}" srcOrd="1" destOrd="0" presId="urn:microsoft.com/office/officeart/2005/8/layout/hierarchy6"/>
    <dgm:cxn modelId="{A5B0E7DE-AF37-4533-A1AA-B884CE864761}" type="presParOf" srcId="{6091CDE7-0DD4-4357-BF37-5AF81363DA80}" destId="{19C2419C-AD72-406C-92BB-2F961DC9AAC6}" srcOrd="0" destOrd="0" presId="urn:microsoft.com/office/officeart/2005/8/layout/hierarchy6"/>
    <dgm:cxn modelId="{2B775833-A37D-4A7E-8C4B-A9A6F5DA32D2}" type="presParOf" srcId="{6091CDE7-0DD4-4357-BF37-5AF81363DA80}" destId="{5BE7008B-F2B1-48AD-9EB7-E61C356313C2}" srcOrd="1" destOrd="0" presId="urn:microsoft.com/office/officeart/2005/8/layout/hierarchy6"/>
    <dgm:cxn modelId="{2703DCC9-D367-4679-9AAD-4DBAE46CE5F2}" type="presParOf" srcId="{6BA5298A-1F8F-4126-8B8D-68F12942020F}" destId="{757C59D2-238A-43FF-AEAC-58CD4B8A4B30}" srcOrd="2" destOrd="0" presId="urn:microsoft.com/office/officeart/2005/8/layout/hierarchy6"/>
    <dgm:cxn modelId="{13EF74BF-CA2D-48E5-80A3-7E35E8D2B2FA}" type="presParOf" srcId="{6BA5298A-1F8F-4126-8B8D-68F12942020F}" destId="{44592AD3-9B40-4B2E-893D-281FAC156748}" srcOrd="3" destOrd="0" presId="urn:microsoft.com/office/officeart/2005/8/layout/hierarchy6"/>
    <dgm:cxn modelId="{549696F1-41BC-4BDD-B326-C407B2EB3C8C}" type="presParOf" srcId="{44592AD3-9B40-4B2E-893D-281FAC156748}" destId="{A58B7D0D-4BFA-451F-B2B2-CEAAAD3BC190}" srcOrd="0" destOrd="0" presId="urn:microsoft.com/office/officeart/2005/8/layout/hierarchy6"/>
    <dgm:cxn modelId="{3419E587-857D-4EEF-9C75-4A3E5713BCE9}" type="presParOf" srcId="{44592AD3-9B40-4B2E-893D-281FAC156748}" destId="{70E0FC79-7A92-492B-87E9-0B2C68A7B6F7}" srcOrd="1" destOrd="0" presId="urn:microsoft.com/office/officeart/2005/8/layout/hierarchy6"/>
    <dgm:cxn modelId="{D08FF5F7-F318-43C8-B8FD-C43E38B43BBB}" type="presParOf" srcId="{70E0FC79-7A92-492B-87E9-0B2C68A7B6F7}" destId="{EE66AA57-8B81-4151-BF8B-714FF05B42EB}" srcOrd="0" destOrd="0" presId="urn:microsoft.com/office/officeart/2005/8/layout/hierarchy6"/>
    <dgm:cxn modelId="{56F875AC-BC88-449A-89AE-EB157CA8BF49}" type="presParOf" srcId="{70E0FC79-7A92-492B-87E9-0B2C68A7B6F7}" destId="{F24596F3-5EDF-4777-BA73-9D594C29903A}" srcOrd="1" destOrd="0" presId="urn:microsoft.com/office/officeart/2005/8/layout/hierarchy6"/>
    <dgm:cxn modelId="{A9FDA0EA-3346-443C-AA57-6535E4FB32BD}" type="presParOf" srcId="{F24596F3-5EDF-4777-BA73-9D594C29903A}" destId="{C58EBF30-AF23-4745-9134-6E44C6869F39}" srcOrd="0" destOrd="0" presId="urn:microsoft.com/office/officeart/2005/8/layout/hierarchy6"/>
    <dgm:cxn modelId="{31228AF2-2F28-4F79-BB4E-1C609F87D997}" type="presParOf" srcId="{F24596F3-5EDF-4777-BA73-9D594C29903A}" destId="{80AFB422-52D1-4B75-BEBD-A69710D691D6}" srcOrd="1" destOrd="0" presId="urn:microsoft.com/office/officeart/2005/8/layout/hierarchy6"/>
    <dgm:cxn modelId="{0669F49A-08D1-42F6-952F-B49BFA38E756}" type="presParOf" srcId="{70E0FC79-7A92-492B-87E9-0B2C68A7B6F7}" destId="{71EB76BE-7459-479D-A4F7-B1F9D9C38EBB}" srcOrd="2" destOrd="0" presId="urn:microsoft.com/office/officeart/2005/8/layout/hierarchy6"/>
    <dgm:cxn modelId="{2E87414C-56B8-4A09-9B26-65472EFA1B30}" type="presParOf" srcId="{70E0FC79-7A92-492B-87E9-0B2C68A7B6F7}" destId="{57031E69-17B7-4849-9A83-2972A067BD30}" srcOrd="3" destOrd="0" presId="urn:microsoft.com/office/officeart/2005/8/layout/hierarchy6"/>
    <dgm:cxn modelId="{5F92C0F1-4DF3-48B9-A3C2-399CF62157C4}" type="presParOf" srcId="{57031E69-17B7-4849-9A83-2972A067BD30}" destId="{D0301F28-24EA-4389-B360-875A8D8C9CEA}" srcOrd="0" destOrd="0" presId="urn:microsoft.com/office/officeart/2005/8/layout/hierarchy6"/>
    <dgm:cxn modelId="{D64071B0-4C7B-483C-80FC-E19F4CE95691}" type="presParOf" srcId="{57031E69-17B7-4849-9A83-2972A067BD30}" destId="{7F528384-F7D4-44B4-A19B-FA00ED6F0E8E}" srcOrd="1" destOrd="0" presId="urn:microsoft.com/office/officeart/2005/8/layout/hierarchy6"/>
    <dgm:cxn modelId="{5B6BB1FA-826D-4090-A390-A4C8A4829007}" type="presParOf" srcId="{7F528384-F7D4-44B4-A19B-FA00ED6F0E8E}" destId="{8D2F64DF-147E-4C66-A338-FB72CB94356A}" srcOrd="0" destOrd="0" presId="urn:microsoft.com/office/officeart/2005/8/layout/hierarchy6"/>
    <dgm:cxn modelId="{9AD1025A-3AA6-4B8B-AB2A-5258BC3ABC39}" type="presParOf" srcId="{7F528384-F7D4-44B4-A19B-FA00ED6F0E8E}" destId="{9D76EFC7-0900-4833-BEB1-922223635172}" srcOrd="1" destOrd="0" presId="urn:microsoft.com/office/officeart/2005/8/layout/hierarchy6"/>
    <dgm:cxn modelId="{375B9A34-FD93-4537-A93A-A57D7DC6CEAC}" type="presParOf" srcId="{9D76EFC7-0900-4833-BEB1-922223635172}" destId="{27C748B6-CD7D-4C2C-97BF-3564BE091B43}" srcOrd="0" destOrd="0" presId="urn:microsoft.com/office/officeart/2005/8/layout/hierarchy6"/>
    <dgm:cxn modelId="{1E2348BE-702D-4AF6-987C-12F30AB970B4}" type="presParOf" srcId="{9D76EFC7-0900-4833-BEB1-922223635172}" destId="{83DA3767-AEB4-487F-B649-5D2A9D33AE66}" srcOrd="1" destOrd="0" presId="urn:microsoft.com/office/officeart/2005/8/layout/hierarchy6"/>
    <dgm:cxn modelId="{516AF8E9-000E-4516-A343-9DB9B8BE52ED}" type="presParOf" srcId="{7F528384-F7D4-44B4-A19B-FA00ED6F0E8E}" destId="{1621A081-B623-4C34-A97E-00916D9D6A48}" srcOrd="2" destOrd="0" presId="urn:microsoft.com/office/officeart/2005/8/layout/hierarchy6"/>
    <dgm:cxn modelId="{EF8C494D-6CDF-4725-8CD6-1E245ECA7085}" type="presParOf" srcId="{7F528384-F7D4-44B4-A19B-FA00ED6F0E8E}" destId="{8EA8CDBF-D881-47F9-961D-E9D23E34B08C}" srcOrd="3" destOrd="0" presId="urn:microsoft.com/office/officeart/2005/8/layout/hierarchy6"/>
    <dgm:cxn modelId="{FF05467E-B475-4030-BECE-DFE2C9A11D71}" type="presParOf" srcId="{8EA8CDBF-D881-47F9-961D-E9D23E34B08C}" destId="{30EECF60-3A23-4949-8BBB-C145D8AD2FE2}" srcOrd="0" destOrd="0" presId="urn:microsoft.com/office/officeart/2005/8/layout/hierarchy6"/>
    <dgm:cxn modelId="{DFB23480-B0EE-473C-BBAC-39930744F5D2}" type="presParOf" srcId="{8EA8CDBF-D881-47F9-961D-E9D23E34B08C}" destId="{BEFD36F7-B8E7-4DC2-BB85-AFA507FC4C2F}" srcOrd="1" destOrd="0" presId="urn:microsoft.com/office/officeart/2005/8/layout/hierarchy6"/>
    <dgm:cxn modelId="{9D108DAE-63F6-4DC7-87D0-77A8333D31F1}" type="presParOf" srcId="{FF06A210-EE80-4811-8F31-F7E7D775CB60}" destId="{6C2B145B-C821-434F-8E27-E26928AF105D}" srcOrd="1" destOrd="0" presId="urn:microsoft.com/office/officeart/2005/8/layout/hierarchy6"/>
    <dgm:cxn modelId="{34C47DCF-69DC-4B2F-8B58-041C47FDB14C}" type="presParOf" srcId="{6C2B145B-C821-434F-8E27-E26928AF105D}" destId="{AB121581-6E98-4453-A797-5751B0D459A3}" srcOrd="0" destOrd="0" presId="urn:microsoft.com/office/officeart/2005/8/layout/hierarchy6"/>
    <dgm:cxn modelId="{E63789BC-8806-4AA8-B251-17E76B868739}" type="presParOf" srcId="{AB121581-6E98-4453-A797-5751B0D459A3}" destId="{A2958BE4-9B6F-41E7-BF6F-87D9DA685645}" srcOrd="0" destOrd="0" presId="urn:microsoft.com/office/officeart/2005/8/layout/hierarchy6"/>
    <dgm:cxn modelId="{B69E5B30-6F54-4FC7-8AD7-2070D9741A89}" type="presParOf" srcId="{AB121581-6E98-4453-A797-5751B0D459A3}" destId="{A37C6D78-7904-4262-9215-FA1A0A38035E}" srcOrd="1" destOrd="0" presId="urn:microsoft.com/office/officeart/2005/8/layout/hierarchy6"/>
    <dgm:cxn modelId="{A71863BC-D6FF-4FAF-96D6-3AD6C7179A6A}" type="presParOf" srcId="{6C2B145B-C821-434F-8E27-E26928AF105D}" destId="{53B2CA14-B06C-493E-9162-7E9D375AB832}" srcOrd="1" destOrd="0" presId="urn:microsoft.com/office/officeart/2005/8/layout/hierarchy6"/>
    <dgm:cxn modelId="{2ADC16F4-94F1-41D0-90E6-4CD22DA82074}" type="presParOf" srcId="{53B2CA14-B06C-493E-9162-7E9D375AB832}" destId="{703A594D-12A5-45C3-86B2-F8F2C0B1C032}" srcOrd="0" destOrd="0" presId="urn:microsoft.com/office/officeart/2005/8/layout/hierarchy6"/>
    <dgm:cxn modelId="{B4EADE85-94E7-4E27-978D-D41F6C1B753A}" type="presParOf" srcId="{6C2B145B-C821-434F-8E27-E26928AF105D}" destId="{CFE438D4-F9AF-4E60-AFFE-07604BAED61F}" srcOrd="2" destOrd="0" presId="urn:microsoft.com/office/officeart/2005/8/layout/hierarchy6"/>
    <dgm:cxn modelId="{BA9812BD-AA7A-453F-9301-F799DC9662BF}" type="presParOf" srcId="{CFE438D4-F9AF-4E60-AFFE-07604BAED61F}" destId="{73C129DD-33C4-456A-B30F-7F6C4ACDD9F1}" srcOrd="0" destOrd="0" presId="urn:microsoft.com/office/officeart/2005/8/layout/hierarchy6"/>
    <dgm:cxn modelId="{37588765-76E8-4AC2-B39F-95D69DB7DDBB}" type="presParOf" srcId="{CFE438D4-F9AF-4E60-AFFE-07604BAED61F}" destId="{E3558619-568E-4075-A582-69EBADAA1506}" srcOrd="1" destOrd="0" presId="urn:microsoft.com/office/officeart/2005/8/layout/hierarchy6"/>
    <dgm:cxn modelId="{260C193E-8DA4-4434-8C90-BB6A77892DB4}" type="presParOf" srcId="{6C2B145B-C821-434F-8E27-E26928AF105D}" destId="{71E40077-EB73-478C-BD67-E82A27A22ECF}" srcOrd="3" destOrd="0" presId="urn:microsoft.com/office/officeart/2005/8/layout/hierarchy6"/>
    <dgm:cxn modelId="{D14243B3-931D-4814-BBB9-9ADFD157A4B9}" type="presParOf" srcId="{71E40077-EB73-478C-BD67-E82A27A22ECF}" destId="{07F14D89-A035-49EE-B545-BF86FE664708}" srcOrd="0" destOrd="0" presId="urn:microsoft.com/office/officeart/2005/8/layout/hierarchy6"/>
    <dgm:cxn modelId="{2250083C-64BC-4D3A-B42E-68B21B10AC1E}" type="presParOf" srcId="{6C2B145B-C821-434F-8E27-E26928AF105D}" destId="{AECBD8E4-72EF-4D0B-813C-EF7EA9ED49B1}" srcOrd="4" destOrd="0" presId="urn:microsoft.com/office/officeart/2005/8/layout/hierarchy6"/>
    <dgm:cxn modelId="{A59BDCFD-5B63-4DB0-9D7B-4D06503A52B0}" type="presParOf" srcId="{AECBD8E4-72EF-4D0B-813C-EF7EA9ED49B1}" destId="{FB489992-50F2-4F7F-90B6-E45A303B5D05}" srcOrd="0" destOrd="0" presId="urn:microsoft.com/office/officeart/2005/8/layout/hierarchy6"/>
    <dgm:cxn modelId="{2376B208-29FF-4A68-937E-47B873909F4F}" type="presParOf" srcId="{AECBD8E4-72EF-4D0B-813C-EF7EA9ED49B1}" destId="{F4B7324D-1D78-4467-87C7-D76041BA29D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4E266A-8A94-4FFF-9C50-01CE5D21709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F1EB7F-2FDA-4236-BE7D-057BD69A5ED1}">
      <dgm:prSet custT="1"/>
      <dgm:spPr/>
      <dgm:t>
        <a:bodyPr/>
        <a:lstStyle/>
        <a:p>
          <a:pPr rtl="0"/>
          <a:r>
            <a:rPr lang="en-US" sz="2000" b="0"/>
            <a:t>Make progress on reaching their </a:t>
          </a:r>
          <a:r>
            <a:rPr lang="en-US" sz="2000" b="1"/>
            <a:t>2030 national targets </a:t>
          </a:r>
          <a:r>
            <a:rPr lang="en-US" sz="2000"/>
            <a:t>on employment, skills and poverty reduction, next to </a:t>
          </a:r>
          <a:r>
            <a:rPr lang="en-US" sz="2000" b="1"/>
            <a:t>EU level targets </a:t>
          </a:r>
          <a:endParaRPr lang="en-IE" sz="2000" b="1"/>
        </a:p>
      </dgm:t>
    </dgm:pt>
    <dgm:pt modelId="{28099177-62A1-48F0-92AF-7862B2071524}" type="parTrans" cxnId="{9027E2DA-333A-4207-A562-108E02FD9BEC}">
      <dgm:prSet/>
      <dgm:spPr/>
      <dgm:t>
        <a:bodyPr/>
        <a:lstStyle/>
        <a:p>
          <a:endParaRPr lang="en-US" sz="1800"/>
        </a:p>
      </dgm:t>
    </dgm:pt>
    <dgm:pt modelId="{B6FCF4EE-8F4E-45B3-92A8-7F6396DC6B5E}" type="sibTrans" cxnId="{9027E2DA-333A-4207-A562-108E02FD9BEC}">
      <dgm:prSet/>
      <dgm:spPr/>
      <dgm:t>
        <a:bodyPr/>
        <a:lstStyle/>
        <a:p>
          <a:endParaRPr lang="en-US" sz="1800"/>
        </a:p>
      </dgm:t>
    </dgm:pt>
    <dgm:pt modelId="{A15AAB26-3AD4-4427-ADD0-5E10768C2BCE}">
      <dgm:prSet custT="1"/>
      <dgm:spPr/>
      <dgm:t>
        <a:bodyPr anchor="ctr" anchorCtr="1"/>
        <a:lstStyle/>
        <a:p>
          <a:pPr rtl="0"/>
          <a:r>
            <a:rPr lang="en-US" sz="2000" b="0"/>
            <a:t>Put in place </a:t>
          </a:r>
          <a:r>
            <a:rPr lang="en-US" sz="2000" b="1"/>
            <a:t>actions </a:t>
          </a:r>
          <a:r>
            <a:rPr lang="en-US" sz="2000" b="0"/>
            <a:t>to tackle </a:t>
          </a:r>
          <a:r>
            <a:rPr lang="en-US" sz="2000" b="1"/>
            <a:t>skills and </a:t>
          </a:r>
          <a:r>
            <a:rPr lang="en-US" sz="2000" b="1" err="1"/>
            <a:t>labour</a:t>
          </a:r>
          <a:r>
            <a:rPr lang="en-US" sz="2000" b="1"/>
            <a:t> shortages, </a:t>
          </a:r>
          <a:r>
            <a:rPr lang="en-US" sz="2000" b="0"/>
            <a:t>including</a:t>
          </a:r>
          <a:r>
            <a:rPr lang="en-US" sz="2000" b="1"/>
            <a:t> basic </a:t>
          </a:r>
          <a:r>
            <a:rPr lang="en-US" sz="2000" b="0"/>
            <a:t>and</a:t>
          </a:r>
          <a:r>
            <a:rPr lang="en-US" sz="2000" b="1"/>
            <a:t> digital skills, legal migration</a:t>
          </a:r>
        </a:p>
      </dgm:t>
    </dgm:pt>
    <dgm:pt modelId="{431A6E22-514E-4C4A-9EE0-1508487F951D}" type="parTrans" cxnId="{C2B86088-77E8-4940-9B56-F601502BDB69}">
      <dgm:prSet/>
      <dgm:spPr/>
      <dgm:t>
        <a:bodyPr/>
        <a:lstStyle/>
        <a:p>
          <a:endParaRPr lang="en-US" sz="1800"/>
        </a:p>
      </dgm:t>
    </dgm:pt>
    <dgm:pt modelId="{54317863-3E95-42B3-BD2C-53A19934B1C1}" type="sibTrans" cxnId="{C2B86088-77E8-4940-9B56-F601502BDB69}">
      <dgm:prSet/>
      <dgm:spPr/>
      <dgm:t>
        <a:bodyPr/>
        <a:lstStyle/>
        <a:p>
          <a:endParaRPr lang="en-US" sz="1800"/>
        </a:p>
      </dgm:t>
    </dgm:pt>
    <dgm:pt modelId="{E1713487-0267-4B67-877D-25D310D1AC41}">
      <dgm:prSet custT="1"/>
      <dgm:spPr/>
      <dgm:t>
        <a:bodyPr/>
        <a:lstStyle/>
        <a:p>
          <a:pPr rtl="0"/>
          <a:endParaRPr lang="en-IE" sz="1800"/>
        </a:p>
      </dgm:t>
    </dgm:pt>
    <dgm:pt modelId="{072CDA35-84D1-4B6F-94D7-2B05D34A47EA}" type="parTrans" cxnId="{202ADF03-62F5-44EF-9DEB-16CFB13E2EA5}">
      <dgm:prSet/>
      <dgm:spPr/>
      <dgm:t>
        <a:bodyPr/>
        <a:lstStyle/>
        <a:p>
          <a:endParaRPr lang="en-US" sz="1800"/>
        </a:p>
      </dgm:t>
    </dgm:pt>
    <dgm:pt modelId="{498D0021-E0C4-40D4-BD90-2B9F8A7DD149}" type="sibTrans" cxnId="{202ADF03-62F5-44EF-9DEB-16CFB13E2EA5}">
      <dgm:prSet/>
      <dgm:spPr/>
      <dgm:t>
        <a:bodyPr/>
        <a:lstStyle/>
        <a:p>
          <a:endParaRPr lang="en-US" sz="1800"/>
        </a:p>
      </dgm:t>
    </dgm:pt>
    <dgm:pt modelId="{94CE86D8-5604-4398-A488-9E959C11820F}">
      <dgm:prSet custT="1"/>
      <dgm:spPr/>
      <dgm:t>
        <a:bodyPr/>
        <a:lstStyle/>
        <a:p>
          <a:endParaRPr lang="en-IE" sz="1800"/>
        </a:p>
      </dgm:t>
    </dgm:pt>
    <dgm:pt modelId="{26BA09C6-3DC4-4AC9-985C-04ACA0AF16DD}" type="parTrans" cxnId="{A395080E-B1CB-48F2-A260-9526CD762998}">
      <dgm:prSet/>
      <dgm:spPr/>
      <dgm:t>
        <a:bodyPr/>
        <a:lstStyle/>
        <a:p>
          <a:endParaRPr lang="en-US" sz="1800"/>
        </a:p>
      </dgm:t>
    </dgm:pt>
    <dgm:pt modelId="{26C40510-0040-4C8B-ABE6-F45869A0C6AB}" type="sibTrans" cxnId="{A395080E-B1CB-48F2-A260-9526CD762998}">
      <dgm:prSet/>
      <dgm:spPr/>
      <dgm:t>
        <a:bodyPr/>
        <a:lstStyle/>
        <a:p>
          <a:endParaRPr lang="en-US" sz="1800"/>
        </a:p>
      </dgm:t>
    </dgm:pt>
    <dgm:pt modelId="{0A53AC15-3DD0-46DE-849D-E29E727EDCB3}">
      <dgm:prSet custT="1"/>
      <dgm:spPr/>
      <dgm:t>
        <a:bodyPr/>
        <a:lstStyle/>
        <a:p>
          <a:pPr rtl="0"/>
          <a:r>
            <a:rPr lang="en-US" sz="2000" b="0"/>
            <a:t>Implement </a:t>
          </a:r>
          <a:r>
            <a:rPr lang="en-US" sz="2000" b="1"/>
            <a:t>policy initiatives </a:t>
          </a:r>
          <a:r>
            <a:rPr lang="en-US" sz="2000" b="0"/>
            <a:t>of particular relevance, such as on </a:t>
          </a:r>
          <a:r>
            <a:rPr lang="en-US" sz="2000" b="1"/>
            <a:t>platform work</a:t>
          </a:r>
          <a:r>
            <a:rPr lang="en-US" sz="2000" b="0"/>
            <a:t> or </a:t>
          </a:r>
          <a:r>
            <a:rPr lang="en-US" sz="2000" b="1"/>
            <a:t>affordable housing</a:t>
          </a:r>
          <a:endParaRPr lang="en-IE" sz="2000" b="1"/>
        </a:p>
      </dgm:t>
    </dgm:pt>
    <dgm:pt modelId="{113F80DC-DC71-4C93-AE64-482E1052A560}" type="parTrans" cxnId="{67AB6E81-69AE-4E3B-A6DA-D5647CABFE0A}">
      <dgm:prSet/>
      <dgm:spPr/>
      <dgm:t>
        <a:bodyPr/>
        <a:lstStyle/>
        <a:p>
          <a:endParaRPr lang="en-US" sz="1800"/>
        </a:p>
      </dgm:t>
    </dgm:pt>
    <dgm:pt modelId="{68C6EE30-14D4-46F1-B33C-DF8674A58021}" type="sibTrans" cxnId="{67AB6E81-69AE-4E3B-A6DA-D5647CABFE0A}">
      <dgm:prSet/>
      <dgm:spPr/>
      <dgm:t>
        <a:bodyPr/>
        <a:lstStyle/>
        <a:p>
          <a:endParaRPr lang="en-US" sz="1800"/>
        </a:p>
      </dgm:t>
    </dgm:pt>
    <dgm:pt modelId="{22C4D1DE-2B19-4C33-A269-D4DEDC41B4C7}" type="pres">
      <dgm:prSet presAssocID="{784E266A-8A94-4FFF-9C50-01CE5D21709F}" presName="matrix" presStyleCnt="0">
        <dgm:presLayoutVars>
          <dgm:chMax val="1"/>
          <dgm:dir/>
          <dgm:resizeHandles val="exact"/>
        </dgm:presLayoutVars>
      </dgm:prSet>
      <dgm:spPr/>
    </dgm:pt>
    <dgm:pt modelId="{A48DC6A2-A636-4AFB-8A6B-BACEBFB8695B}" type="pres">
      <dgm:prSet presAssocID="{784E266A-8A94-4FFF-9C50-01CE5D21709F}" presName="diamond" presStyleLbl="bgShp" presStyleIdx="0" presStyleCnt="1" custLinFactNeighborX="1686"/>
      <dgm:spPr/>
    </dgm:pt>
    <dgm:pt modelId="{2E8C744C-2C6D-4CE1-931E-487F4154FEE1}" type="pres">
      <dgm:prSet presAssocID="{784E266A-8A94-4FFF-9C50-01CE5D21709F}" presName="quad1" presStyleLbl="node1" presStyleIdx="0" presStyleCnt="4" custScaleX="151333" custScaleY="102771" custLinFactNeighborX="-17290" custLinFactNeighborY="-636">
        <dgm:presLayoutVars>
          <dgm:chMax val="0"/>
          <dgm:chPref val="0"/>
          <dgm:bulletEnabled val="1"/>
        </dgm:presLayoutVars>
      </dgm:prSet>
      <dgm:spPr/>
    </dgm:pt>
    <dgm:pt modelId="{B8CB70FF-8069-4E82-B7DF-AC5E2B37F13A}" type="pres">
      <dgm:prSet presAssocID="{784E266A-8A94-4FFF-9C50-01CE5D21709F}" presName="quad2" presStyleLbl="node1" presStyleIdx="1" presStyleCnt="4" custScaleX="152520" custScaleY="103867" custLinFactNeighborX="38616" custLinFactNeighborY="-142">
        <dgm:presLayoutVars>
          <dgm:chMax val="0"/>
          <dgm:chPref val="0"/>
          <dgm:bulletEnabled val="1"/>
        </dgm:presLayoutVars>
      </dgm:prSet>
      <dgm:spPr/>
    </dgm:pt>
    <dgm:pt modelId="{DC7CFD6E-F90D-4B7A-8E3E-10A0E923EE08}" type="pres">
      <dgm:prSet presAssocID="{784E266A-8A94-4FFF-9C50-01CE5D21709F}" presName="quad3" presStyleLbl="node1" presStyleIdx="2" presStyleCnt="4" custScaleX="157869" custLinFactNeighborX="-18435" custLinFactNeighborY="2123">
        <dgm:presLayoutVars>
          <dgm:chMax val="0"/>
          <dgm:chPref val="0"/>
          <dgm:bulletEnabled val="1"/>
        </dgm:presLayoutVars>
      </dgm:prSet>
      <dgm:spPr/>
    </dgm:pt>
    <dgm:pt modelId="{3757D9BB-22F6-4145-90CA-B8B4603BF542}" type="pres">
      <dgm:prSet presAssocID="{784E266A-8A94-4FFF-9C50-01CE5D21709F}" presName="quad4" presStyleLbl="node1" presStyleIdx="3" presStyleCnt="4" custScaleX="149575" custLinFactNeighborX="36881" custLinFactNeighborY="2407">
        <dgm:presLayoutVars>
          <dgm:chMax val="0"/>
          <dgm:chPref val="0"/>
          <dgm:bulletEnabled val="1"/>
        </dgm:presLayoutVars>
      </dgm:prSet>
      <dgm:spPr/>
    </dgm:pt>
  </dgm:ptLst>
  <dgm:cxnLst>
    <dgm:cxn modelId="{202ADF03-62F5-44EF-9DEB-16CFB13E2EA5}" srcId="{784E266A-8A94-4FFF-9C50-01CE5D21709F}" destId="{E1713487-0267-4B67-877D-25D310D1AC41}" srcOrd="2" destOrd="0" parTransId="{072CDA35-84D1-4B6F-94D7-2B05D34A47EA}" sibTransId="{498D0021-E0C4-40D4-BD90-2B9F8A7DD149}"/>
    <dgm:cxn modelId="{A9A4AB05-48C1-464F-AE54-4A76E0146924}" type="presOf" srcId="{A15AAB26-3AD4-4427-ADD0-5E10768C2BCE}" destId="{B8CB70FF-8069-4E82-B7DF-AC5E2B37F13A}" srcOrd="0" destOrd="0" presId="urn:microsoft.com/office/officeart/2005/8/layout/matrix3"/>
    <dgm:cxn modelId="{A395080E-B1CB-48F2-A260-9526CD762998}" srcId="{784E266A-8A94-4FFF-9C50-01CE5D21709F}" destId="{94CE86D8-5604-4398-A488-9E959C11820F}" srcOrd="4" destOrd="0" parTransId="{26BA09C6-3DC4-4AC9-985C-04ACA0AF16DD}" sibTransId="{26C40510-0040-4C8B-ABE6-F45869A0C6AB}"/>
    <dgm:cxn modelId="{2BCB9212-9B5E-4932-A459-B64CF14C23F9}" type="presOf" srcId="{784E266A-8A94-4FFF-9C50-01CE5D21709F}" destId="{22C4D1DE-2B19-4C33-A269-D4DEDC41B4C7}" srcOrd="0" destOrd="0" presId="urn:microsoft.com/office/officeart/2005/8/layout/matrix3"/>
    <dgm:cxn modelId="{0F9D5A73-F722-4398-A281-4DDBAADC6943}" type="presOf" srcId="{E1713487-0267-4B67-877D-25D310D1AC41}" destId="{DC7CFD6E-F90D-4B7A-8E3E-10A0E923EE08}" srcOrd="0" destOrd="0" presId="urn:microsoft.com/office/officeart/2005/8/layout/matrix3"/>
    <dgm:cxn modelId="{6C84E374-1C4B-4E35-BB95-21FB2204D309}" type="presOf" srcId="{77F1EB7F-2FDA-4236-BE7D-057BD69A5ED1}" destId="{2E8C744C-2C6D-4CE1-931E-487F4154FEE1}" srcOrd="0" destOrd="0" presId="urn:microsoft.com/office/officeart/2005/8/layout/matrix3"/>
    <dgm:cxn modelId="{C043A978-8888-406A-B554-2F5723B0DBEE}" type="presOf" srcId="{0A53AC15-3DD0-46DE-849D-E29E727EDCB3}" destId="{3757D9BB-22F6-4145-90CA-B8B4603BF542}" srcOrd="0" destOrd="0" presId="urn:microsoft.com/office/officeart/2005/8/layout/matrix3"/>
    <dgm:cxn modelId="{67AB6E81-69AE-4E3B-A6DA-D5647CABFE0A}" srcId="{784E266A-8A94-4FFF-9C50-01CE5D21709F}" destId="{0A53AC15-3DD0-46DE-849D-E29E727EDCB3}" srcOrd="3" destOrd="0" parTransId="{113F80DC-DC71-4C93-AE64-482E1052A560}" sibTransId="{68C6EE30-14D4-46F1-B33C-DF8674A58021}"/>
    <dgm:cxn modelId="{C2B86088-77E8-4940-9B56-F601502BDB69}" srcId="{784E266A-8A94-4FFF-9C50-01CE5D21709F}" destId="{A15AAB26-3AD4-4427-ADD0-5E10768C2BCE}" srcOrd="1" destOrd="0" parTransId="{431A6E22-514E-4C4A-9EE0-1508487F951D}" sibTransId="{54317863-3E95-42B3-BD2C-53A19934B1C1}"/>
    <dgm:cxn modelId="{9027E2DA-333A-4207-A562-108E02FD9BEC}" srcId="{784E266A-8A94-4FFF-9C50-01CE5D21709F}" destId="{77F1EB7F-2FDA-4236-BE7D-057BD69A5ED1}" srcOrd="0" destOrd="0" parTransId="{28099177-62A1-48F0-92AF-7862B2071524}" sibTransId="{B6FCF4EE-8F4E-45B3-92A8-7F6396DC6B5E}"/>
    <dgm:cxn modelId="{61DC9578-DD2D-4A69-ABE1-C17C41BE687D}" type="presParOf" srcId="{22C4D1DE-2B19-4C33-A269-D4DEDC41B4C7}" destId="{A48DC6A2-A636-4AFB-8A6B-BACEBFB8695B}" srcOrd="0" destOrd="0" presId="urn:microsoft.com/office/officeart/2005/8/layout/matrix3"/>
    <dgm:cxn modelId="{3D1A617D-7318-40C4-890A-5FE1C6A6108A}" type="presParOf" srcId="{22C4D1DE-2B19-4C33-A269-D4DEDC41B4C7}" destId="{2E8C744C-2C6D-4CE1-931E-487F4154FEE1}" srcOrd="1" destOrd="0" presId="urn:microsoft.com/office/officeart/2005/8/layout/matrix3"/>
    <dgm:cxn modelId="{4F0D5F86-5BE4-49FE-A3D1-8E0080D4CF8A}" type="presParOf" srcId="{22C4D1DE-2B19-4C33-A269-D4DEDC41B4C7}" destId="{B8CB70FF-8069-4E82-B7DF-AC5E2B37F13A}" srcOrd="2" destOrd="0" presId="urn:microsoft.com/office/officeart/2005/8/layout/matrix3"/>
    <dgm:cxn modelId="{AB2F80AB-3ECC-4AA1-BDBD-6B3BE0B16929}" type="presParOf" srcId="{22C4D1DE-2B19-4C33-A269-D4DEDC41B4C7}" destId="{DC7CFD6E-F90D-4B7A-8E3E-10A0E923EE08}" srcOrd="3" destOrd="0" presId="urn:microsoft.com/office/officeart/2005/8/layout/matrix3"/>
    <dgm:cxn modelId="{41BE9689-0145-410C-A506-442A4D1EF749}" type="presParOf" srcId="{22C4D1DE-2B19-4C33-A269-D4DEDC41B4C7}" destId="{3757D9BB-22F6-4145-90CA-B8B4603BF54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89992-50F2-4F7F-90B6-E45A303B5D05}">
      <dsp:nvSpPr>
        <dsp:cNvPr id="0" name=""/>
        <dsp:cNvSpPr/>
      </dsp:nvSpPr>
      <dsp:spPr>
        <a:xfrm>
          <a:off x="0" y="3598816"/>
          <a:ext cx="9246554" cy="10239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kern="1200"/>
            <a:t>STEP 2: </a:t>
          </a:r>
          <a:br>
            <a:rPr lang="en-IE" sz="1800" kern="1200"/>
          </a:br>
          <a:r>
            <a:rPr lang="en-IE" sz="1800" kern="1200"/>
            <a:t>assessment of relevant factors</a:t>
          </a:r>
        </a:p>
      </dsp:txBody>
      <dsp:txXfrm>
        <a:off x="0" y="3598816"/>
        <a:ext cx="2773966" cy="1023983"/>
      </dsp:txXfrm>
    </dsp:sp>
    <dsp:sp modelId="{73C129DD-33C4-456A-B30F-7F6C4ACDD9F1}">
      <dsp:nvSpPr>
        <dsp:cNvPr id="0" name=""/>
        <dsp:cNvSpPr/>
      </dsp:nvSpPr>
      <dsp:spPr>
        <a:xfrm>
          <a:off x="0" y="1264878"/>
          <a:ext cx="9246554" cy="21434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STEP 1: </a:t>
          </a:r>
          <a:br>
            <a:rPr lang="en-IE" sz="1900" kern="1200"/>
          </a:br>
          <a:r>
            <a:rPr lang="en-IE" sz="1900" kern="1200"/>
            <a:t>assessment at face value</a:t>
          </a:r>
        </a:p>
      </dsp:txBody>
      <dsp:txXfrm>
        <a:off x="0" y="1264878"/>
        <a:ext cx="2773966" cy="2143402"/>
      </dsp:txXfrm>
    </dsp:sp>
    <dsp:sp modelId="{A2958BE4-9B6F-41E7-BF6F-87D9DA685645}">
      <dsp:nvSpPr>
        <dsp:cNvPr id="0" name=""/>
        <dsp:cNvSpPr/>
      </dsp:nvSpPr>
      <dsp:spPr>
        <a:xfrm>
          <a:off x="0" y="52024"/>
          <a:ext cx="9246554" cy="10239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Assessment of compliance with the deficit criterion</a:t>
          </a:r>
        </a:p>
      </dsp:txBody>
      <dsp:txXfrm>
        <a:off x="0" y="52024"/>
        <a:ext cx="2773966" cy="1023983"/>
      </dsp:txXfrm>
    </dsp:sp>
    <dsp:sp modelId="{D93685B1-7391-4B8B-9AD8-C1B05DF0C009}">
      <dsp:nvSpPr>
        <dsp:cNvPr id="0" name=""/>
        <dsp:cNvSpPr/>
      </dsp:nvSpPr>
      <dsp:spPr>
        <a:xfrm>
          <a:off x="4445818" y="130383"/>
          <a:ext cx="1279979" cy="853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000" kern="1200"/>
            <a:t>General government deficit &lt; 3% of GDP</a:t>
          </a:r>
        </a:p>
      </dsp:txBody>
      <dsp:txXfrm>
        <a:off x="4470811" y="155376"/>
        <a:ext cx="1229993" cy="803333"/>
      </dsp:txXfrm>
    </dsp:sp>
    <dsp:sp modelId="{097307F3-E8C4-44C2-AEF4-7A44AB672C5B}">
      <dsp:nvSpPr>
        <dsp:cNvPr id="0" name=""/>
        <dsp:cNvSpPr/>
      </dsp:nvSpPr>
      <dsp:spPr>
        <a:xfrm>
          <a:off x="4253821" y="983702"/>
          <a:ext cx="831986" cy="341327"/>
        </a:xfrm>
        <a:custGeom>
          <a:avLst/>
          <a:gdLst/>
          <a:ahLst/>
          <a:cxnLst/>
          <a:rect l="0" t="0" r="0" b="0"/>
          <a:pathLst>
            <a:path>
              <a:moveTo>
                <a:pt x="831986" y="0"/>
              </a:moveTo>
              <a:lnTo>
                <a:pt x="831986" y="170663"/>
              </a:lnTo>
              <a:lnTo>
                <a:pt x="0" y="170663"/>
              </a:lnTo>
              <a:lnTo>
                <a:pt x="0" y="3413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2419C-AD72-406C-92BB-2F961DC9AAC6}">
      <dsp:nvSpPr>
        <dsp:cNvPr id="0" name=""/>
        <dsp:cNvSpPr/>
      </dsp:nvSpPr>
      <dsp:spPr>
        <a:xfrm>
          <a:off x="3613831" y="1325030"/>
          <a:ext cx="1279979" cy="853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000" kern="1200"/>
            <a:t>Deficit criterion fulfilled</a:t>
          </a:r>
        </a:p>
      </dsp:txBody>
      <dsp:txXfrm>
        <a:off x="3638824" y="1350023"/>
        <a:ext cx="1229993" cy="803333"/>
      </dsp:txXfrm>
    </dsp:sp>
    <dsp:sp modelId="{757C59D2-238A-43FF-AEAC-58CD4B8A4B30}">
      <dsp:nvSpPr>
        <dsp:cNvPr id="0" name=""/>
        <dsp:cNvSpPr/>
      </dsp:nvSpPr>
      <dsp:spPr>
        <a:xfrm>
          <a:off x="5085807" y="983702"/>
          <a:ext cx="778790" cy="336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052"/>
              </a:lnTo>
              <a:lnTo>
                <a:pt x="778790" y="168052"/>
              </a:lnTo>
              <a:lnTo>
                <a:pt x="778790" y="3361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B7D0D-4BFA-451F-B2B2-CEAAAD3BC190}">
      <dsp:nvSpPr>
        <dsp:cNvPr id="0" name=""/>
        <dsp:cNvSpPr/>
      </dsp:nvSpPr>
      <dsp:spPr>
        <a:xfrm>
          <a:off x="5224608" y="1319808"/>
          <a:ext cx="1279979" cy="853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000" kern="1200"/>
            <a:t>Excessive deficit </a:t>
          </a:r>
          <a:r>
            <a:rPr lang="en-IE" sz="1000" b="1" kern="1200"/>
            <a:t>exceptional</a:t>
          </a:r>
          <a:r>
            <a:rPr lang="en-IE" sz="1000" kern="1200"/>
            <a:t>, </a:t>
          </a:r>
          <a:r>
            <a:rPr lang="en-IE" sz="1000" b="1" kern="1200"/>
            <a:t>temporary</a:t>
          </a:r>
          <a:r>
            <a:rPr lang="en-IE" sz="1000" kern="1200"/>
            <a:t> and </a:t>
          </a:r>
          <a:r>
            <a:rPr lang="en-IE" sz="1000" b="1" kern="1200"/>
            <a:t>close </a:t>
          </a:r>
          <a:r>
            <a:rPr lang="en-IE" sz="1000" b="0" kern="1200"/>
            <a:t>to the reference value</a:t>
          </a:r>
        </a:p>
      </dsp:txBody>
      <dsp:txXfrm>
        <a:off x="5249601" y="1344801"/>
        <a:ext cx="1229993" cy="803333"/>
      </dsp:txXfrm>
    </dsp:sp>
    <dsp:sp modelId="{EE66AA57-8B81-4151-BF8B-714FF05B42EB}">
      <dsp:nvSpPr>
        <dsp:cNvPr id="0" name=""/>
        <dsp:cNvSpPr/>
      </dsp:nvSpPr>
      <dsp:spPr>
        <a:xfrm>
          <a:off x="5085807" y="2173128"/>
          <a:ext cx="778790" cy="346550"/>
        </a:xfrm>
        <a:custGeom>
          <a:avLst/>
          <a:gdLst/>
          <a:ahLst/>
          <a:cxnLst/>
          <a:rect l="0" t="0" r="0" b="0"/>
          <a:pathLst>
            <a:path>
              <a:moveTo>
                <a:pt x="778790" y="0"/>
              </a:moveTo>
              <a:lnTo>
                <a:pt x="778790" y="173275"/>
              </a:lnTo>
              <a:lnTo>
                <a:pt x="0" y="173275"/>
              </a:lnTo>
              <a:lnTo>
                <a:pt x="0" y="3465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EBF30-AF23-4745-9134-6E44C6869F39}">
      <dsp:nvSpPr>
        <dsp:cNvPr id="0" name=""/>
        <dsp:cNvSpPr/>
      </dsp:nvSpPr>
      <dsp:spPr>
        <a:xfrm>
          <a:off x="4445818" y="2519678"/>
          <a:ext cx="1279979" cy="853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000" kern="1200"/>
            <a:t>Deficit criterion met at face value</a:t>
          </a:r>
        </a:p>
      </dsp:txBody>
      <dsp:txXfrm>
        <a:off x="4470811" y="2544671"/>
        <a:ext cx="1229993" cy="803333"/>
      </dsp:txXfrm>
    </dsp:sp>
    <dsp:sp modelId="{71EB76BE-7459-479D-A4F7-B1F9D9C38EBB}">
      <dsp:nvSpPr>
        <dsp:cNvPr id="0" name=""/>
        <dsp:cNvSpPr/>
      </dsp:nvSpPr>
      <dsp:spPr>
        <a:xfrm>
          <a:off x="5864598" y="2173128"/>
          <a:ext cx="885182" cy="346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75"/>
              </a:lnTo>
              <a:lnTo>
                <a:pt x="885182" y="173275"/>
              </a:lnTo>
              <a:lnTo>
                <a:pt x="885182" y="3465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01F28-24EA-4389-B360-875A8D8C9CEA}">
      <dsp:nvSpPr>
        <dsp:cNvPr id="0" name=""/>
        <dsp:cNvSpPr/>
      </dsp:nvSpPr>
      <dsp:spPr>
        <a:xfrm>
          <a:off x="6109791" y="2519678"/>
          <a:ext cx="1279979" cy="853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000" kern="1200"/>
            <a:t>Further check if relevant factors can be taken into account </a:t>
          </a:r>
        </a:p>
      </dsp:txBody>
      <dsp:txXfrm>
        <a:off x="6134784" y="2544671"/>
        <a:ext cx="1229993" cy="803333"/>
      </dsp:txXfrm>
    </dsp:sp>
    <dsp:sp modelId="{8D2F64DF-147E-4C66-A338-FB72CB94356A}">
      <dsp:nvSpPr>
        <dsp:cNvPr id="0" name=""/>
        <dsp:cNvSpPr/>
      </dsp:nvSpPr>
      <dsp:spPr>
        <a:xfrm>
          <a:off x="5917794" y="3372997"/>
          <a:ext cx="831986" cy="341327"/>
        </a:xfrm>
        <a:custGeom>
          <a:avLst/>
          <a:gdLst/>
          <a:ahLst/>
          <a:cxnLst/>
          <a:rect l="0" t="0" r="0" b="0"/>
          <a:pathLst>
            <a:path>
              <a:moveTo>
                <a:pt x="831986" y="0"/>
              </a:moveTo>
              <a:lnTo>
                <a:pt x="831986" y="170663"/>
              </a:lnTo>
              <a:lnTo>
                <a:pt x="0" y="170663"/>
              </a:lnTo>
              <a:lnTo>
                <a:pt x="0" y="3413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748B6-CD7D-4C2C-97BF-3564BE091B43}">
      <dsp:nvSpPr>
        <dsp:cNvPr id="0" name=""/>
        <dsp:cNvSpPr/>
      </dsp:nvSpPr>
      <dsp:spPr>
        <a:xfrm>
          <a:off x="5277804" y="3714325"/>
          <a:ext cx="1279979" cy="853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000" kern="1200"/>
            <a:t>Relevant factors always taken into account</a:t>
          </a:r>
        </a:p>
      </dsp:txBody>
      <dsp:txXfrm>
        <a:off x="5302797" y="3739318"/>
        <a:ext cx="1229993" cy="803333"/>
      </dsp:txXfrm>
    </dsp:sp>
    <dsp:sp modelId="{1621A081-B623-4C34-A97E-00916D9D6A48}">
      <dsp:nvSpPr>
        <dsp:cNvPr id="0" name=""/>
        <dsp:cNvSpPr/>
      </dsp:nvSpPr>
      <dsp:spPr>
        <a:xfrm>
          <a:off x="6749781" y="3372997"/>
          <a:ext cx="831986" cy="341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63"/>
              </a:lnTo>
              <a:lnTo>
                <a:pt x="831986" y="170663"/>
              </a:lnTo>
              <a:lnTo>
                <a:pt x="831986" y="3413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ECF60-3A23-4949-8BBB-C145D8AD2FE2}">
      <dsp:nvSpPr>
        <dsp:cNvPr id="0" name=""/>
        <dsp:cNvSpPr/>
      </dsp:nvSpPr>
      <dsp:spPr>
        <a:xfrm>
          <a:off x="6941778" y="3714325"/>
          <a:ext cx="1279979" cy="853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000" kern="1200"/>
            <a:t>Relevant factors taken into account only if </a:t>
          </a:r>
          <a:r>
            <a:rPr lang="en-IE" sz="1000" b="1" kern="1200"/>
            <a:t>double condition</a:t>
          </a:r>
          <a:r>
            <a:rPr lang="en-IE" sz="1000" kern="1200"/>
            <a:t> is met</a:t>
          </a:r>
        </a:p>
      </dsp:txBody>
      <dsp:txXfrm>
        <a:off x="6966771" y="3739318"/>
        <a:ext cx="1229993" cy="803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DC6A2-A636-4AFB-8A6B-BACEBFB8695B}">
      <dsp:nvSpPr>
        <dsp:cNvPr id="0" name=""/>
        <dsp:cNvSpPr/>
      </dsp:nvSpPr>
      <dsp:spPr>
        <a:xfrm>
          <a:off x="1037267" y="0"/>
          <a:ext cx="4825807" cy="482580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8C744C-2C6D-4CE1-931E-487F4154FEE1}">
      <dsp:nvSpPr>
        <dsp:cNvPr id="0" name=""/>
        <dsp:cNvSpPr/>
      </dsp:nvSpPr>
      <dsp:spPr>
        <a:xfrm>
          <a:off x="605886" y="420405"/>
          <a:ext cx="2848185" cy="19342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/>
            <a:t>Make progress on reaching their </a:t>
          </a:r>
          <a:r>
            <a:rPr lang="en-US" sz="2000" b="1" kern="1200"/>
            <a:t>2030 national targets </a:t>
          </a:r>
          <a:r>
            <a:rPr lang="en-US" sz="2000" kern="1200"/>
            <a:t>on employment, skills and poverty reduction, next to </a:t>
          </a:r>
          <a:r>
            <a:rPr lang="en-US" sz="2000" b="1" kern="1200"/>
            <a:t>EU level targets </a:t>
          </a:r>
          <a:endParaRPr lang="en-IE" sz="2000" b="1" kern="1200"/>
        </a:p>
      </dsp:txBody>
      <dsp:txXfrm>
        <a:off x="700307" y="514826"/>
        <a:ext cx="2659343" cy="1745374"/>
      </dsp:txXfrm>
    </dsp:sp>
    <dsp:sp modelId="{B8CB70FF-8069-4E82-B7DF-AC5E2B37F13A}">
      <dsp:nvSpPr>
        <dsp:cNvPr id="0" name=""/>
        <dsp:cNvSpPr/>
      </dsp:nvSpPr>
      <dsp:spPr>
        <a:xfrm>
          <a:off x="3673742" y="419389"/>
          <a:ext cx="2870525" cy="1954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/>
            <a:t>Put in place </a:t>
          </a:r>
          <a:r>
            <a:rPr lang="en-US" sz="2000" b="1" kern="1200"/>
            <a:t>actions </a:t>
          </a:r>
          <a:r>
            <a:rPr lang="en-US" sz="2000" b="0" kern="1200"/>
            <a:t>to tackle </a:t>
          </a:r>
          <a:r>
            <a:rPr lang="en-US" sz="2000" b="1" kern="1200"/>
            <a:t>skills and </a:t>
          </a:r>
          <a:r>
            <a:rPr lang="en-US" sz="2000" b="1" kern="1200" err="1"/>
            <a:t>labour</a:t>
          </a:r>
          <a:r>
            <a:rPr lang="en-US" sz="2000" b="1" kern="1200"/>
            <a:t> shortages, </a:t>
          </a:r>
          <a:r>
            <a:rPr lang="en-US" sz="2000" b="0" kern="1200"/>
            <a:t>including</a:t>
          </a:r>
          <a:r>
            <a:rPr lang="en-US" sz="2000" b="1" kern="1200"/>
            <a:t> basic </a:t>
          </a:r>
          <a:r>
            <a:rPr lang="en-US" sz="2000" b="0" kern="1200"/>
            <a:t>and</a:t>
          </a:r>
          <a:r>
            <a:rPr lang="en-US" sz="2000" b="1" kern="1200"/>
            <a:t> digital skills, legal migration</a:t>
          </a:r>
        </a:p>
      </dsp:txBody>
      <dsp:txXfrm>
        <a:off x="3769170" y="514817"/>
        <a:ext cx="2679669" cy="1763988"/>
      </dsp:txXfrm>
    </dsp:sp>
    <dsp:sp modelId="{DC7CFD6E-F90D-4B7A-8E3E-10A0E923EE08}">
      <dsp:nvSpPr>
        <dsp:cNvPr id="0" name=""/>
        <dsp:cNvSpPr/>
      </dsp:nvSpPr>
      <dsp:spPr>
        <a:xfrm>
          <a:off x="522831" y="2525246"/>
          <a:ext cx="2971196" cy="1882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800" kern="1200"/>
        </a:p>
      </dsp:txBody>
      <dsp:txXfrm>
        <a:off x="614706" y="2617121"/>
        <a:ext cx="2787446" cy="1698314"/>
      </dsp:txXfrm>
    </dsp:sp>
    <dsp:sp modelId="{3757D9BB-22F6-4145-90CA-B8B4603BF542}">
      <dsp:nvSpPr>
        <dsp:cNvPr id="0" name=""/>
        <dsp:cNvSpPr/>
      </dsp:nvSpPr>
      <dsp:spPr>
        <a:xfrm>
          <a:off x="3668802" y="2530591"/>
          <a:ext cx="2815098" cy="18820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/>
            <a:t>Implement </a:t>
          </a:r>
          <a:r>
            <a:rPr lang="en-US" sz="2000" b="1" kern="1200"/>
            <a:t>policy initiatives </a:t>
          </a:r>
          <a:r>
            <a:rPr lang="en-US" sz="2000" b="0" kern="1200"/>
            <a:t>of particular relevance, such as on </a:t>
          </a:r>
          <a:r>
            <a:rPr lang="en-US" sz="2000" b="1" kern="1200"/>
            <a:t>platform work</a:t>
          </a:r>
          <a:r>
            <a:rPr lang="en-US" sz="2000" b="0" kern="1200"/>
            <a:t> or </a:t>
          </a:r>
          <a:r>
            <a:rPr lang="en-US" sz="2000" b="1" kern="1200"/>
            <a:t>affordable housing</a:t>
          </a:r>
          <a:endParaRPr lang="en-IE" sz="2000" b="1" kern="1200"/>
        </a:p>
      </dsp:txBody>
      <dsp:txXfrm>
        <a:off x="3760677" y="2622466"/>
        <a:ext cx="2631348" cy="1698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10"/>
          </a:xfrm>
          <a:prstGeom prst="rect">
            <a:avLst/>
          </a:prstGeom>
        </p:spPr>
        <p:txBody>
          <a:bodyPr vert="horz" lIns="90498" tIns="45249" rIns="90498" bIns="452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0410"/>
          </a:xfrm>
          <a:prstGeom prst="rect">
            <a:avLst/>
          </a:prstGeom>
        </p:spPr>
        <p:txBody>
          <a:bodyPr vert="horz" lIns="90498" tIns="45249" rIns="90498" bIns="45249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833"/>
            <a:ext cx="2914015" cy="490409"/>
          </a:xfrm>
          <a:prstGeom prst="rect">
            <a:avLst/>
          </a:prstGeom>
        </p:spPr>
        <p:txBody>
          <a:bodyPr vert="horz" lIns="90498" tIns="45249" rIns="90498" bIns="452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79" y="9283833"/>
            <a:ext cx="2914015" cy="490409"/>
          </a:xfrm>
          <a:prstGeom prst="rect">
            <a:avLst/>
          </a:prstGeom>
        </p:spPr>
        <p:txBody>
          <a:bodyPr vert="horz" lIns="90498" tIns="45249" rIns="90498" bIns="45249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10"/>
          </a:xfrm>
          <a:prstGeom prst="rect">
            <a:avLst/>
          </a:prstGeom>
        </p:spPr>
        <p:txBody>
          <a:bodyPr vert="horz" lIns="90498" tIns="45249" rIns="90498" bIns="452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10"/>
          </a:xfrm>
          <a:prstGeom prst="rect">
            <a:avLst/>
          </a:prstGeom>
        </p:spPr>
        <p:txBody>
          <a:bodyPr vert="horz" lIns="90498" tIns="45249" rIns="90498" bIns="45249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0788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98" tIns="45249" rIns="90498" bIns="452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5"/>
            <a:ext cx="5379720" cy="3848606"/>
          </a:xfrm>
          <a:prstGeom prst="rect">
            <a:avLst/>
          </a:prstGeom>
        </p:spPr>
        <p:txBody>
          <a:bodyPr vert="horz" lIns="90498" tIns="45249" rIns="90498" bIns="452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3"/>
            <a:ext cx="2914015" cy="490409"/>
          </a:xfrm>
          <a:prstGeom prst="rect">
            <a:avLst/>
          </a:prstGeom>
        </p:spPr>
        <p:txBody>
          <a:bodyPr vert="horz" lIns="90498" tIns="45249" rIns="90498" bIns="452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3"/>
            <a:ext cx="2914015" cy="490409"/>
          </a:xfrm>
          <a:prstGeom prst="rect">
            <a:avLst/>
          </a:prstGeom>
        </p:spPr>
        <p:txBody>
          <a:bodyPr vert="horz" lIns="90498" tIns="45249" rIns="90498" bIns="45249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09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2491" lvl="1" algn="just" defTabSz="904982">
              <a:spcAft>
                <a:spcPts val="594"/>
              </a:spcAft>
              <a:defRPr/>
            </a:pPr>
            <a:endParaRPr lang="en-IE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594"/>
              </a:spcAft>
            </a:pPr>
            <a:endParaRPr lang="en-IE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982">
              <a:defRPr/>
            </a:pPr>
            <a:fld id="{59CF2995-AB43-4B7C-B8CD-9DC7C3692A9C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04982">
                <a:defRPr/>
              </a:pPr>
              <a:t>13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1298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78911" y="4579229"/>
            <a:ext cx="5985284" cy="4986606"/>
          </a:xfrm>
        </p:spPr>
        <p:txBody>
          <a:bodyPr/>
          <a:lstStyle/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4982">
              <a:defRPr/>
            </a:pPr>
            <a:fld id="{59CF2995-AB43-4B7C-B8CD-9DC7C3692A9C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04982">
                <a:defRPr/>
              </a:pPr>
              <a:t>14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85159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2807" indent="-282807" algn="just" defTabSz="904982">
              <a:lnSpc>
                <a:spcPct val="107000"/>
              </a:lnSpc>
              <a:spcAft>
                <a:spcPts val="594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982">
              <a:defRPr/>
            </a:pPr>
            <a:fld id="{59CF2995-AB43-4B7C-B8CD-9DC7C3692A9C}" type="slidenum">
              <a:rPr lang="en-GB">
                <a:solidFill>
                  <a:prstClr val="black"/>
                </a:solidFill>
                <a:latin typeface="Calibri" panose="020F0502020204030204"/>
                <a:cs typeface="Arial"/>
                <a:sym typeface="Arial"/>
              </a:rPr>
              <a:pPr defTabSz="904982">
                <a:defRPr/>
              </a:pPr>
              <a:t>16</a:t>
            </a:fld>
            <a:endParaRPr lang="en-GB">
              <a:solidFill>
                <a:prstClr val="black"/>
              </a:solidFill>
              <a:latin typeface="Calibri" panose="020F0502020204030204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6425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982">
              <a:defRPr/>
            </a:pPr>
            <a:fld id="{59CF2995-AB43-4B7C-B8CD-9DC7C3692A9C}" type="slidenum">
              <a:rPr lang="en-GB">
                <a:solidFill>
                  <a:prstClr val="black"/>
                </a:solidFill>
                <a:latin typeface="Calibri" panose="020F0502020204030204"/>
                <a:cs typeface="Arial"/>
                <a:sym typeface="Arial"/>
              </a:rPr>
              <a:pPr defTabSz="904982">
                <a:defRPr/>
              </a:pPr>
              <a:t>17</a:t>
            </a:fld>
            <a:endParaRPr lang="en-GB">
              <a:solidFill>
                <a:prstClr val="black"/>
              </a:solidFill>
              <a:latin typeface="Calibri" panose="020F0502020204030204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9222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09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982">
              <a:defRPr/>
            </a:pPr>
            <a:fld id="{59CF2995-AB43-4B7C-B8CD-9DC7C3692A9C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04982">
                <a:defRPr/>
              </a:pPr>
              <a:t>20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47454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84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63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792"/>
              </a:spcAft>
            </a:pPr>
            <a:endParaRPr lang="en-I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57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797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023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771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009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684" indent="-169684" defTabSz="904982">
              <a:buFont typeface="Arial" panose="020B0604020202020204" pitchFamily="34" charset="0"/>
              <a:buChar char="•"/>
              <a:defRPr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982">
              <a:defRPr/>
            </a:pPr>
            <a:fld id="{59CF2995-AB43-4B7C-B8CD-9DC7C3692A9C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04982">
                <a:defRPr/>
              </a:pPr>
              <a:t>11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21257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2465" y="4703855"/>
            <a:ext cx="5379720" cy="4756363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982">
              <a:defRPr/>
            </a:pPr>
            <a:fld id="{59CF2995-AB43-4B7C-B8CD-9DC7C3692A9C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04982">
                <a:defRPr/>
              </a:pPr>
              <a:t>12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7919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49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26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089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D5CD-B13E-4DE2-B5C8-370F94D82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799" y="1122463"/>
            <a:ext cx="8839201" cy="2387400"/>
          </a:xfrm>
          <a:prstGeom prst="rect">
            <a:avLst/>
          </a:prstGeom>
        </p:spPr>
        <p:txBody>
          <a:bodyPr anchor="b"/>
          <a:lstStyle>
            <a:lvl1pPr algn="ctr">
              <a:defRPr sz="3638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5EABD-659F-4794-A25A-D3227E1D8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3602279"/>
            <a:ext cx="8839202" cy="16557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55"/>
            </a:lvl1pPr>
            <a:lvl2pPr marL="277246" indent="0" algn="ctr">
              <a:buNone/>
              <a:defRPr sz="1213"/>
            </a:lvl2pPr>
            <a:lvl3pPr marL="554492" indent="0" algn="ctr">
              <a:buNone/>
              <a:defRPr sz="1092"/>
            </a:lvl3pPr>
            <a:lvl4pPr marL="831738" indent="0" algn="ctr">
              <a:buNone/>
              <a:defRPr sz="970"/>
            </a:lvl4pPr>
            <a:lvl5pPr marL="1108984" indent="0" algn="ctr">
              <a:buNone/>
              <a:defRPr sz="970"/>
            </a:lvl5pPr>
            <a:lvl6pPr marL="1386230" indent="0" algn="ctr">
              <a:buNone/>
              <a:defRPr sz="970"/>
            </a:lvl6pPr>
            <a:lvl7pPr marL="1663476" indent="0" algn="ctr">
              <a:buNone/>
              <a:defRPr sz="970"/>
            </a:lvl7pPr>
            <a:lvl8pPr marL="1940723" indent="0" algn="ctr">
              <a:buNone/>
              <a:defRPr sz="970"/>
            </a:lvl8pPr>
            <a:lvl9pPr marL="2217969" indent="0" algn="ctr">
              <a:buNone/>
              <a:defRPr sz="97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FAC5-058F-475B-849C-0607465F7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37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752EED9-F6E2-42AC-9B47-CC55506B4D85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F6172-1C59-4D8E-B9B7-31F53DE03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49" y="6356454"/>
            <a:ext cx="4114704" cy="364848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B26D8-02FE-4935-9208-DA1E93A8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48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6ED3CB6-0461-4489-BCE6-E967A29E4B9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784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A3366-6B91-4668-9C37-1FD9CECB5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4589" y="364850"/>
            <a:ext cx="9508875" cy="1325584"/>
          </a:xfrm>
          <a:prstGeom prst="rect">
            <a:avLst/>
          </a:prstGeom>
        </p:spPr>
        <p:txBody>
          <a:bodyPr anchor="ctr"/>
          <a:lstStyle>
            <a:lvl1pPr>
              <a:defRPr sz="4000" baseline="0">
                <a:solidFill>
                  <a:srgbClr val="024B9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FC248-3299-452A-9896-5B17BA64D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8374" y="1809271"/>
            <a:ext cx="9508875" cy="4352193"/>
          </a:xfrm>
          <a:prstGeom prst="rect">
            <a:avLst/>
          </a:prstGeom>
        </p:spPr>
        <p:txBody>
          <a:bodyPr/>
          <a:lstStyle>
            <a:lvl1pPr marL="138623" marR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5869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3115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0361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47607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801A2-C03A-430A-9C57-7023D566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25569" y="6312171"/>
            <a:ext cx="4114704" cy="364848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E1950-949A-4731-8AD6-E431D4D9D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29923" y="6312171"/>
            <a:ext cx="2742815" cy="364848"/>
          </a:xfrm>
          <a:prstGeom prst="rect">
            <a:avLst/>
          </a:prstGeom>
        </p:spPr>
        <p:txBody>
          <a:bodyPr/>
          <a:lstStyle/>
          <a:p>
            <a:fld id="{B6ED3CB6-0461-4489-BCE6-E967A29E4B9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4956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9C43A-825F-4B73-9296-11620F7D1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782" y="1709687"/>
            <a:ext cx="10183905" cy="2852366"/>
          </a:xfrm>
          <a:prstGeom prst="rect">
            <a:avLst/>
          </a:prstGeom>
        </p:spPr>
        <p:txBody>
          <a:bodyPr anchor="b"/>
          <a:lstStyle>
            <a:lvl1pPr>
              <a:defRPr sz="3638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B35DD-986B-4C07-BBD7-BE06B3EE7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782" y="4589007"/>
            <a:ext cx="10183905" cy="15007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1pPr>
            <a:lvl2pPr marL="277246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2pPr>
            <a:lvl3pPr marL="554492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3pPr>
            <a:lvl4pPr marL="831738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4pPr>
            <a:lvl5pPr marL="1108984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5pPr>
            <a:lvl6pPr marL="1386230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6pPr>
            <a:lvl7pPr marL="1663476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7pPr>
            <a:lvl8pPr marL="1940723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8pPr>
            <a:lvl9pPr marL="2217969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E2E69-51A5-4889-8A55-07ED4B1279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37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752EED9-F6E2-42AC-9B47-CC55506B4D85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2B2D5-5D08-4277-81B6-D6E83306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49" y="6356454"/>
            <a:ext cx="4114704" cy="364848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D85ED-DF53-415B-8C51-E77E4233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48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6ED3CB6-0461-4489-BCE6-E967A29E4B9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06291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E6643-6D6D-4EAC-BB44-C0B3A3716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550" y="364850"/>
            <a:ext cx="9500913" cy="13255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57DE0-B7DF-47AE-AB29-6537ED9A2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15984" y="1825206"/>
            <a:ext cx="4755378" cy="43521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F9EFF-E79A-44B2-9EE3-4450355BE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2681" y="1825206"/>
            <a:ext cx="4750781" cy="43521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28BF9-7D88-44AA-87AF-EF8C87BFBC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37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752EED9-F6E2-42AC-9B47-CC55506B4D85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DE58C-8CB8-444E-9D0D-0418F791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49" y="6356454"/>
            <a:ext cx="4114704" cy="364848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F1C4F-6D70-4EC0-9884-AD6D9ED63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48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6ED3CB6-0461-4489-BCE6-E967A29E4B9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968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37BD7-BBBC-40F1-83AB-CBDB7C201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4738" y="364850"/>
            <a:ext cx="9520651" cy="13255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B99BC-8CF7-4568-B9B2-EB927BF3F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35678" y="1690434"/>
            <a:ext cx="4659385" cy="824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55" b="1"/>
            </a:lvl1pPr>
            <a:lvl2pPr marL="277246" indent="0">
              <a:buNone/>
              <a:defRPr sz="1213" b="1"/>
            </a:lvl2pPr>
            <a:lvl3pPr marL="554492" indent="0">
              <a:buNone/>
              <a:defRPr sz="1092" b="1"/>
            </a:lvl3pPr>
            <a:lvl4pPr marL="831738" indent="0">
              <a:buNone/>
              <a:defRPr sz="970" b="1"/>
            </a:lvl4pPr>
            <a:lvl5pPr marL="1108984" indent="0">
              <a:buNone/>
              <a:defRPr sz="970" b="1"/>
            </a:lvl5pPr>
            <a:lvl6pPr marL="1386230" indent="0">
              <a:buNone/>
              <a:defRPr sz="970" b="1"/>
            </a:lvl6pPr>
            <a:lvl7pPr marL="1663476" indent="0">
              <a:buNone/>
              <a:defRPr sz="970" b="1"/>
            </a:lvl7pPr>
            <a:lvl8pPr marL="1940723" indent="0">
              <a:buNone/>
              <a:defRPr sz="970" b="1"/>
            </a:lvl8pPr>
            <a:lvl9pPr marL="2217969" indent="0">
              <a:buNone/>
              <a:defRPr sz="9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38A45-781F-4EA0-B4E7-E47AAF213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35678" y="2504845"/>
            <a:ext cx="4659385" cy="36850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0D7E59-5574-4E88-9BCD-820ACFC00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997" y="1680807"/>
            <a:ext cx="4592392" cy="8240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55" b="1"/>
            </a:lvl1pPr>
            <a:lvl2pPr marL="277246" indent="0">
              <a:buNone/>
              <a:defRPr sz="1213" b="1"/>
            </a:lvl2pPr>
            <a:lvl3pPr marL="554492" indent="0">
              <a:buNone/>
              <a:defRPr sz="1092" b="1"/>
            </a:lvl3pPr>
            <a:lvl4pPr marL="831738" indent="0">
              <a:buNone/>
              <a:defRPr sz="970" b="1"/>
            </a:lvl4pPr>
            <a:lvl5pPr marL="1108984" indent="0">
              <a:buNone/>
              <a:defRPr sz="970" b="1"/>
            </a:lvl5pPr>
            <a:lvl6pPr marL="1386230" indent="0">
              <a:buNone/>
              <a:defRPr sz="970" b="1"/>
            </a:lvl6pPr>
            <a:lvl7pPr marL="1663476" indent="0">
              <a:buNone/>
              <a:defRPr sz="970" b="1"/>
            </a:lvl7pPr>
            <a:lvl8pPr marL="1940723" indent="0">
              <a:buNone/>
              <a:defRPr sz="970" b="1"/>
            </a:lvl8pPr>
            <a:lvl9pPr marL="2217969" indent="0">
              <a:buNone/>
              <a:defRPr sz="9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84FA3-4DAC-4CD1-9E3A-A2C0EA0FA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2997" y="2504845"/>
            <a:ext cx="4590466" cy="36850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DD502-0D52-48BC-924C-BAEDAF8B05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37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752EED9-F6E2-42AC-9B47-CC55506B4D85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F783C0-64D4-4CE9-96CD-8C55C232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49" y="6356454"/>
            <a:ext cx="4114704" cy="364848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ECD352-9198-45A0-870E-7611CA75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48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6ED3CB6-0461-4489-BCE6-E967A29E4B9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392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741C7-FD4B-4ABA-A623-A3E33C4D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0674" y="364850"/>
            <a:ext cx="9512789" cy="13255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92F7A0-BE16-4B36-91FE-3AD0701B21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37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752EED9-F6E2-42AC-9B47-CC55506B4D85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568BD-169D-4021-B2B4-FECDFF53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49" y="6356454"/>
            <a:ext cx="4114704" cy="364848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2B395-E74B-4088-A1BD-A0C8C1D0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48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6ED3CB6-0461-4489-BCE6-E967A29E4B9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0304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C63E7-C386-4735-8DF9-8A5EAF411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903" y="446937"/>
            <a:ext cx="3932748" cy="1599943"/>
          </a:xfrm>
          <a:prstGeom prst="rect">
            <a:avLst/>
          </a:prstGeom>
        </p:spPr>
        <p:txBody>
          <a:bodyPr anchor="b"/>
          <a:lstStyle>
            <a:lvl1pPr>
              <a:defRPr sz="194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5AF27-F6B5-444A-BAA5-D2882C679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80165" y="1246909"/>
            <a:ext cx="5275223" cy="46137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40"/>
            </a:lvl1pPr>
            <a:lvl2pPr marL="277246" indent="0">
              <a:buNone/>
              <a:defRPr sz="1698"/>
            </a:lvl2pPr>
            <a:lvl3pPr marL="554492" indent="0">
              <a:buNone/>
              <a:defRPr sz="1455"/>
            </a:lvl3pPr>
            <a:lvl4pPr marL="831738" indent="0">
              <a:buNone/>
              <a:defRPr sz="1213"/>
            </a:lvl4pPr>
            <a:lvl5pPr marL="1108984" indent="0">
              <a:buNone/>
              <a:defRPr sz="1213"/>
            </a:lvl5pPr>
            <a:lvl6pPr marL="1386230" indent="0">
              <a:buNone/>
              <a:defRPr sz="1213"/>
            </a:lvl6pPr>
            <a:lvl7pPr marL="1663476" indent="0">
              <a:buNone/>
              <a:defRPr sz="1213"/>
            </a:lvl7pPr>
            <a:lvl8pPr marL="1940723" indent="0">
              <a:buNone/>
              <a:defRPr sz="1213"/>
            </a:lvl8pPr>
            <a:lvl9pPr marL="2217969" indent="0">
              <a:buNone/>
              <a:defRPr sz="1213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E9A48-AB3A-4681-B826-624A01E34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48903" y="2048544"/>
            <a:ext cx="3932748" cy="38121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70"/>
            </a:lvl1pPr>
            <a:lvl2pPr marL="277246" indent="0">
              <a:buNone/>
              <a:defRPr sz="849"/>
            </a:lvl2pPr>
            <a:lvl3pPr marL="554492" indent="0">
              <a:buNone/>
              <a:defRPr sz="728"/>
            </a:lvl3pPr>
            <a:lvl4pPr marL="831738" indent="0">
              <a:buNone/>
              <a:defRPr sz="606"/>
            </a:lvl4pPr>
            <a:lvl5pPr marL="1108984" indent="0">
              <a:buNone/>
              <a:defRPr sz="606"/>
            </a:lvl5pPr>
            <a:lvl6pPr marL="1386230" indent="0">
              <a:buNone/>
              <a:defRPr sz="606"/>
            </a:lvl6pPr>
            <a:lvl7pPr marL="1663476" indent="0">
              <a:buNone/>
              <a:defRPr sz="606"/>
            </a:lvl7pPr>
            <a:lvl8pPr marL="1940723" indent="0">
              <a:buNone/>
              <a:defRPr sz="606"/>
            </a:lvl8pPr>
            <a:lvl9pPr marL="2217969" indent="0">
              <a:buNone/>
              <a:defRPr sz="6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1B6D6-CED3-4567-A4C5-DE1817C258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537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752EED9-F6E2-42AC-9B47-CC55506B4D85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5BB00-76DC-4B18-A53D-9FCB57527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49" y="6356454"/>
            <a:ext cx="4114704" cy="364848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24677-0338-4019-B363-A650A81A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48" y="6356454"/>
            <a:ext cx="2742815" cy="364848"/>
          </a:xfrm>
          <a:prstGeom prst="rect">
            <a:avLst/>
          </a:prstGeom>
        </p:spPr>
        <p:txBody>
          <a:bodyPr/>
          <a:lstStyle/>
          <a:p>
            <a:fld id="{B6ED3CB6-0461-4489-BCE6-E967A29E4B9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9160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51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86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49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79" indent="0" algn="ctr">
              <a:buNone/>
              <a:defRPr sz="2000"/>
            </a:lvl2pPr>
            <a:lvl3pPr marL="914358" indent="0" algn="ctr">
              <a:buNone/>
              <a:defRPr sz="1800"/>
            </a:lvl3pPr>
            <a:lvl4pPr marL="1371536" indent="0" algn="ctr">
              <a:buNone/>
              <a:defRPr sz="1600"/>
            </a:lvl4pPr>
            <a:lvl5pPr marL="1828715" indent="0" algn="ctr">
              <a:buNone/>
              <a:defRPr sz="1600"/>
            </a:lvl5pPr>
            <a:lvl6pPr marL="2285894" indent="0" algn="ctr">
              <a:buNone/>
              <a:defRPr sz="1600"/>
            </a:lvl6pPr>
            <a:lvl7pPr marL="2743073" indent="0" algn="ctr">
              <a:buNone/>
              <a:defRPr sz="1600"/>
            </a:lvl7pPr>
            <a:lvl8pPr marL="3200252" indent="0" algn="ctr">
              <a:buNone/>
              <a:defRPr sz="1600"/>
            </a:lvl8pPr>
            <a:lvl9pPr marL="365743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0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9" indent="0">
              <a:buNone/>
              <a:defRPr sz="2000" b="1"/>
            </a:lvl2pPr>
            <a:lvl3pPr marL="914358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5" indent="0">
              <a:buNone/>
              <a:defRPr sz="1600" b="1"/>
            </a:lvl5pPr>
            <a:lvl6pPr marL="2285894" indent="0">
              <a:buNone/>
              <a:defRPr sz="1600" b="1"/>
            </a:lvl6pPr>
            <a:lvl7pPr marL="2743073" indent="0">
              <a:buNone/>
              <a:defRPr sz="1600" b="1"/>
            </a:lvl7pPr>
            <a:lvl8pPr marL="3200252" indent="0">
              <a:buNone/>
              <a:defRPr sz="1600" b="1"/>
            </a:lvl8pPr>
            <a:lvl9pPr marL="365743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6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8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5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12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179" indent="0">
              <a:buNone/>
              <a:defRPr sz="2800"/>
            </a:lvl2pPr>
            <a:lvl3pPr marL="914358" indent="0">
              <a:buNone/>
              <a:defRPr sz="2400"/>
            </a:lvl3pPr>
            <a:lvl4pPr marL="1371536" indent="0">
              <a:buNone/>
              <a:defRPr sz="2000"/>
            </a:lvl4pPr>
            <a:lvl5pPr marL="1828715" indent="0">
              <a:buNone/>
              <a:defRPr sz="2000"/>
            </a:lvl5pPr>
            <a:lvl6pPr marL="2285894" indent="0">
              <a:buNone/>
              <a:defRPr sz="2000"/>
            </a:lvl6pPr>
            <a:lvl7pPr marL="2743073" indent="0">
              <a:buNone/>
              <a:defRPr sz="2000"/>
            </a:lvl7pPr>
            <a:lvl8pPr marL="3200252" indent="0">
              <a:buNone/>
              <a:defRPr sz="2000"/>
            </a:lvl8pPr>
            <a:lvl9pPr marL="365743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9" indent="0">
              <a:buNone/>
              <a:defRPr sz="1400"/>
            </a:lvl2pPr>
            <a:lvl3pPr marL="914358" indent="0">
              <a:buNone/>
              <a:defRPr sz="1200"/>
            </a:lvl3pPr>
            <a:lvl4pPr marL="1371536" indent="0">
              <a:buNone/>
              <a:defRPr sz="1000"/>
            </a:lvl4pPr>
            <a:lvl5pPr marL="1828715" indent="0">
              <a:buNone/>
              <a:defRPr sz="1000"/>
            </a:lvl5pPr>
            <a:lvl6pPr marL="2285894" indent="0">
              <a:buNone/>
              <a:defRPr sz="1000"/>
            </a:lvl6pPr>
            <a:lvl7pPr marL="2743073" indent="0">
              <a:buNone/>
              <a:defRPr sz="1000"/>
            </a:lvl7pPr>
            <a:lvl8pPr marL="3200252" indent="0">
              <a:buNone/>
              <a:defRPr sz="1000"/>
            </a:lvl8pPr>
            <a:lvl9pPr marL="365743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4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4447750" y="4780692"/>
            <a:ext cx="7767298" cy="2079349"/>
          </a:xfrm>
          <a:prstGeom prst="rect">
            <a:avLst/>
          </a:prstGeom>
          <a:solidFill>
            <a:schemeClr val="accent6"/>
          </a:solidFill>
          <a:ln>
            <a:solidFill>
              <a:srgbClr val="F19D19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92"/>
          </a:p>
        </p:txBody>
      </p:sp>
      <p:sp>
        <p:nvSpPr>
          <p:cNvPr id="10" name="Rectangle 9"/>
          <p:cNvSpPr/>
          <p:nvPr userDrawn="1"/>
        </p:nvSpPr>
        <p:spPr>
          <a:xfrm>
            <a:off x="0" y="4778651"/>
            <a:ext cx="7116493" cy="2079349"/>
          </a:xfrm>
          <a:prstGeom prst="rect">
            <a:avLst/>
          </a:prstGeom>
          <a:solidFill>
            <a:srgbClr val="005D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92"/>
          </a:p>
        </p:txBody>
      </p:sp>
      <p:sp>
        <p:nvSpPr>
          <p:cNvPr id="12" name="object 32"/>
          <p:cNvSpPr/>
          <p:nvPr userDrawn="1"/>
        </p:nvSpPr>
        <p:spPr>
          <a:xfrm>
            <a:off x="-3851" y="3613832"/>
            <a:ext cx="12199702" cy="3326957"/>
          </a:xfrm>
          <a:custGeom>
            <a:avLst/>
            <a:gdLst/>
            <a:ahLst/>
            <a:cxnLst/>
            <a:rect l="l" t="t" r="r" b="b"/>
            <a:pathLst>
              <a:path w="7560309" h="3207385">
                <a:moveTo>
                  <a:pt x="7132878" y="0"/>
                </a:moveTo>
                <a:lnTo>
                  <a:pt x="708339" y="0"/>
                </a:lnTo>
                <a:lnTo>
                  <a:pt x="0" y="1279270"/>
                </a:lnTo>
                <a:lnTo>
                  <a:pt x="0" y="2629200"/>
                </a:lnTo>
                <a:lnTo>
                  <a:pt x="8851" y="2632368"/>
                </a:lnTo>
                <a:lnTo>
                  <a:pt x="144345" y="2679373"/>
                </a:lnTo>
                <a:lnTo>
                  <a:pt x="280543" y="2724411"/>
                </a:lnTo>
                <a:lnTo>
                  <a:pt x="417421" y="2767476"/>
                </a:lnTo>
                <a:lnTo>
                  <a:pt x="554955" y="2808563"/>
                </a:lnTo>
                <a:lnTo>
                  <a:pt x="693122" y="2847667"/>
                </a:lnTo>
                <a:lnTo>
                  <a:pt x="831896" y="2884782"/>
                </a:lnTo>
                <a:lnTo>
                  <a:pt x="971255" y="2919905"/>
                </a:lnTo>
                <a:lnTo>
                  <a:pt x="1111174" y="2953029"/>
                </a:lnTo>
                <a:lnTo>
                  <a:pt x="1251629" y="2984151"/>
                </a:lnTo>
                <a:lnTo>
                  <a:pt x="1439695" y="3022521"/>
                </a:lnTo>
                <a:lnTo>
                  <a:pt x="1628614" y="3057309"/>
                </a:lnTo>
                <a:lnTo>
                  <a:pt x="1818329" y="3088502"/>
                </a:lnTo>
                <a:lnTo>
                  <a:pt x="2008784" y="3116090"/>
                </a:lnTo>
                <a:lnTo>
                  <a:pt x="2199921" y="3140059"/>
                </a:lnTo>
                <a:lnTo>
                  <a:pt x="2391683" y="3160398"/>
                </a:lnTo>
                <a:lnTo>
                  <a:pt x="2584014" y="3177094"/>
                </a:lnTo>
                <a:lnTo>
                  <a:pt x="2776857" y="3190137"/>
                </a:lnTo>
                <a:lnTo>
                  <a:pt x="2970154" y="3199514"/>
                </a:lnTo>
                <a:lnTo>
                  <a:pt x="3163848" y="3205212"/>
                </a:lnTo>
                <a:lnTo>
                  <a:pt x="3357884" y="3207220"/>
                </a:lnTo>
                <a:lnTo>
                  <a:pt x="3552202" y="3205526"/>
                </a:lnTo>
                <a:lnTo>
                  <a:pt x="3746748" y="3200118"/>
                </a:lnTo>
                <a:lnTo>
                  <a:pt x="3941463" y="3190984"/>
                </a:lnTo>
                <a:lnTo>
                  <a:pt x="4136291" y="3178112"/>
                </a:lnTo>
                <a:lnTo>
                  <a:pt x="4331175" y="3161490"/>
                </a:lnTo>
                <a:lnTo>
                  <a:pt x="4526057" y="3141106"/>
                </a:lnTo>
                <a:lnTo>
                  <a:pt x="4720882" y="3116949"/>
                </a:lnTo>
                <a:lnTo>
                  <a:pt x="4915591" y="3089005"/>
                </a:lnTo>
                <a:lnTo>
                  <a:pt x="5110128" y="3057263"/>
                </a:lnTo>
                <a:lnTo>
                  <a:pt x="5304436" y="3021711"/>
                </a:lnTo>
                <a:lnTo>
                  <a:pt x="5449982" y="2992540"/>
                </a:lnTo>
                <a:lnTo>
                  <a:pt x="5595344" y="2961214"/>
                </a:lnTo>
                <a:lnTo>
                  <a:pt x="5740496" y="2927728"/>
                </a:lnTo>
                <a:lnTo>
                  <a:pt x="5885415" y="2892077"/>
                </a:lnTo>
                <a:lnTo>
                  <a:pt x="6030078" y="2854256"/>
                </a:lnTo>
                <a:lnTo>
                  <a:pt x="6174459" y="2814259"/>
                </a:lnTo>
                <a:lnTo>
                  <a:pt x="6318536" y="2772083"/>
                </a:lnTo>
                <a:lnTo>
                  <a:pt x="6462283" y="2727722"/>
                </a:lnTo>
                <a:lnTo>
                  <a:pt x="6605677" y="2681170"/>
                </a:lnTo>
                <a:lnTo>
                  <a:pt x="6748694" y="2632423"/>
                </a:lnTo>
                <a:lnTo>
                  <a:pt x="6891309" y="2581475"/>
                </a:lnTo>
                <a:lnTo>
                  <a:pt x="7033499" y="2528323"/>
                </a:lnTo>
                <a:lnTo>
                  <a:pt x="7175240" y="2472959"/>
                </a:lnTo>
                <a:lnTo>
                  <a:pt x="7316508" y="2415380"/>
                </a:lnTo>
                <a:lnTo>
                  <a:pt x="7457278" y="2355581"/>
                </a:lnTo>
                <a:lnTo>
                  <a:pt x="7560005" y="2310370"/>
                </a:lnTo>
                <a:lnTo>
                  <a:pt x="7560005" y="683547"/>
                </a:lnTo>
                <a:lnTo>
                  <a:pt x="7132878" y="0"/>
                </a:lnTo>
                <a:close/>
              </a:path>
            </a:pathLst>
          </a:custGeom>
          <a:solidFill>
            <a:srgbClr val="005D94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7" name="Rectangle 6"/>
          <p:cNvSpPr/>
          <p:nvPr userDrawn="1"/>
        </p:nvSpPr>
        <p:spPr>
          <a:xfrm>
            <a:off x="0" y="425497"/>
            <a:ext cx="12192000" cy="4066281"/>
          </a:xfrm>
          <a:prstGeom prst="rect">
            <a:avLst/>
          </a:prstGeom>
          <a:solidFill>
            <a:srgbClr val="005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92"/>
          </a:p>
        </p:txBody>
      </p:sp>
      <p:sp>
        <p:nvSpPr>
          <p:cNvPr id="9" name="Rectangle 8"/>
          <p:cNvSpPr/>
          <p:nvPr userDrawn="1"/>
        </p:nvSpPr>
        <p:spPr>
          <a:xfrm>
            <a:off x="0" y="-39299"/>
            <a:ext cx="12195851" cy="11089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92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5"/>
          <a:stretch/>
        </p:blipFill>
        <p:spPr>
          <a:xfrm>
            <a:off x="-3851" y="841366"/>
            <a:ext cx="3478871" cy="61918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358" y="-14692"/>
            <a:ext cx="1634714" cy="163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30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35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8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7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6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5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83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2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41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20" indent="-228589" algn="l" defTabSz="91435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8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5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4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3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52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30" algn="l" defTabSz="9143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32">
            <a:extLst>
              <a:ext uri="{FF2B5EF4-FFF2-40B4-BE49-F238E27FC236}">
                <a16:creationId xmlns:a16="http://schemas.microsoft.com/office/drawing/2014/main" id="{62345416-4A23-4FAF-A04C-C46E44C601C9}"/>
              </a:ext>
            </a:extLst>
          </p:cNvPr>
          <p:cNvSpPr/>
          <p:nvPr userDrawn="1"/>
        </p:nvSpPr>
        <p:spPr>
          <a:xfrm>
            <a:off x="319626" y="985422"/>
            <a:ext cx="1524963" cy="1029797"/>
          </a:xfrm>
          <a:custGeom>
            <a:avLst/>
            <a:gdLst/>
            <a:ahLst/>
            <a:cxnLst/>
            <a:rect l="l" t="t" r="r" b="b"/>
            <a:pathLst>
              <a:path w="7560309" h="3207385">
                <a:moveTo>
                  <a:pt x="7132878" y="0"/>
                </a:moveTo>
                <a:lnTo>
                  <a:pt x="708339" y="0"/>
                </a:lnTo>
                <a:lnTo>
                  <a:pt x="0" y="1279270"/>
                </a:lnTo>
                <a:lnTo>
                  <a:pt x="0" y="2629200"/>
                </a:lnTo>
                <a:lnTo>
                  <a:pt x="8851" y="2632368"/>
                </a:lnTo>
                <a:lnTo>
                  <a:pt x="144345" y="2679373"/>
                </a:lnTo>
                <a:lnTo>
                  <a:pt x="280543" y="2724411"/>
                </a:lnTo>
                <a:lnTo>
                  <a:pt x="417421" y="2767476"/>
                </a:lnTo>
                <a:lnTo>
                  <a:pt x="554955" y="2808563"/>
                </a:lnTo>
                <a:lnTo>
                  <a:pt x="693122" y="2847667"/>
                </a:lnTo>
                <a:lnTo>
                  <a:pt x="831896" y="2884782"/>
                </a:lnTo>
                <a:lnTo>
                  <a:pt x="971255" y="2919905"/>
                </a:lnTo>
                <a:lnTo>
                  <a:pt x="1111174" y="2953029"/>
                </a:lnTo>
                <a:lnTo>
                  <a:pt x="1251629" y="2984151"/>
                </a:lnTo>
                <a:lnTo>
                  <a:pt x="1439695" y="3022521"/>
                </a:lnTo>
                <a:lnTo>
                  <a:pt x="1628614" y="3057309"/>
                </a:lnTo>
                <a:lnTo>
                  <a:pt x="1818329" y="3088502"/>
                </a:lnTo>
                <a:lnTo>
                  <a:pt x="2008784" y="3116090"/>
                </a:lnTo>
                <a:lnTo>
                  <a:pt x="2199921" y="3140059"/>
                </a:lnTo>
                <a:lnTo>
                  <a:pt x="2391683" y="3160398"/>
                </a:lnTo>
                <a:lnTo>
                  <a:pt x="2584014" y="3177094"/>
                </a:lnTo>
                <a:lnTo>
                  <a:pt x="2776857" y="3190137"/>
                </a:lnTo>
                <a:lnTo>
                  <a:pt x="2970154" y="3199514"/>
                </a:lnTo>
                <a:lnTo>
                  <a:pt x="3163848" y="3205212"/>
                </a:lnTo>
                <a:lnTo>
                  <a:pt x="3357884" y="3207220"/>
                </a:lnTo>
                <a:lnTo>
                  <a:pt x="3552202" y="3205526"/>
                </a:lnTo>
                <a:lnTo>
                  <a:pt x="3746748" y="3200118"/>
                </a:lnTo>
                <a:lnTo>
                  <a:pt x="3941463" y="3190984"/>
                </a:lnTo>
                <a:lnTo>
                  <a:pt x="4136291" y="3178112"/>
                </a:lnTo>
                <a:lnTo>
                  <a:pt x="4331175" y="3161490"/>
                </a:lnTo>
                <a:lnTo>
                  <a:pt x="4526057" y="3141106"/>
                </a:lnTo>
                <a:lnTo>
                  <a:pt x="4720882" y="3116949"/>
                </a:lnTo>
                <a:lnTo>
                  <a:pt x="4915591" y="3089005"/>
                </a:lnTo>
                <a:lnTo>
                  <a:pt x="5110128" y="3057263"/>
                </a:lnTo>
                <a:lnTo>
                  <a:pt x="5304436" y="3021711"/>
                </a:lnTo>
                <a:lnTo>
                  <a:pt x="5449982" y="2992540"/>
                </a:lnTo>
                <a:lnTo>
                  <a:pt x="5595344" y="2961214"/>
                </a:lnTo>
                <a:lnTo>
                  <a:pt x="5740496" y="2927728"/>
                </a:lnTo>
                <a:lnTo>
                  <a:pt x="5885415" y="2892077"/>
                </a:lnTo>
                <a:lnTo>
                  <a:pt x="6030078" y="2854256"/>
                </a:lnTo>
                <a:lnTo>
                  <a:pt x="6174459" y="2814259"/>
                </a:lnTo>
                <a:lnTo>
                  <a:pt x="6318536" y="2772083"/>
                </a:lnTo>
                <a:lnTo>
                  <a:pt x="6462283" y="2727722"/>
                </a:lnTo>
                <a:lnTo>
                  <a:pt x="6605677" y="2681170"/>
                </a:lnTo>
                <a:lnTo>
                  <a:pt x="6748694" y="2632423"/>
                </a:lnTo>
                <a:lnTo>
                  <a:pt x="6891309" y="2581475"/>
                </a:lnTo>
                <a:lnTo>
                  <a:pt x="7033499" y="2528323"/>
                </a:lnTo>
                <a:lnTo>
                  <a:pt x="7175240" y="2472959"/>
                </a:lnTo>
                <a:lnTo>
                  <a:pt x="7316508" y="2415380"/>
                </a:lnTo>
                <a:lnTo>
                  <a:pt x="7457278" y="2355581"/>
                </a:lnTo>
                <a:lnTo>
                  <a:pt x="7560005" y="2310370"/>
                </a:lnTo>
                <a:lnTo>
                  <a:pt x="7560005" y="683547"/>
                </a:lnTo>
                <a:lnTo>
                  <a:pt x="7132878" y="0"/>
                </a:lnTo>
                <a:close/>
              </a:path>
            </a:pathLst>
          </a:custGeom>
          <a:solidFill>
            <a:srgbClr val="F7941D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object 32">
            <a:extLst>
              <a:ext uri="{FF2B5EF4-FFF2-40B4-BE49-F238E27FC236}">
                <a16:creationId xmlns:a16="http://schemas.microsoft.com/office/drawing/2014/main" id="{96A9ABFE-1EC5-4C1F-AC00-49880AFF3097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844589" cy="1646015"/>
          </a:xfrm>
          <a:custGeom>
            <a:avLst/>
            <a:gdLst/>
            <a:ahLst/>
            <a:cxnLst/>
            <a:rect l="l" t="t" r="r" b="b"/>
            <a:pathLst>
              <a:path w="7560309" h="3207385">
                <a:moveTo>
                  <a:pt x="7132878" y="0"/>
                </a:moveTo>
                <a:lnTo>
                  <a:pt x="708339" y="0"/>
                </a:lnTo>
                <a:lnTo>
                  <a:pt x="0" y="1279270"/>
                </a:lnTo>
                <a:lnTo>
                  <a:pt x="0" y="2629200"/>
                </a:lnTo>
                <a:lnTo>
                  <a:pt x="8851" y="2632368"/>
                </a:lnTo>
                <a:lnTo>
                  <a:pt x="144345" y="2679373"/>
                </a:lnTo>
                <a:lnTo>
                  <a:pt x="280543" y="2724411"/>
                </a:lnTo>
                <a:lnTo>
                  <a:pt x="417421" y="2767476"/>
                </a:lnTo>
                <a:lnTo>
                  <a:pt x="554955" y="2808563"/>
                </a:lnTo>
                <a:lnTo>
                  <a:pt x="693122" y="2847667"/>
                </a:lnTo>
                <a:lnTo>
                  <a:pt x="831896" y="2884782"/>
                </a:lnTo>
                <a:lnTo>
                  <a:pt x="971255" y="2919905"/>
                </a:lnTo>
                <a:lnTo>
                  <a:pt x="1111174" y="2953029"/>
                </a:lnTo>
                <a:lnTo>
                  <a:pt x="1251629" y="2984151"/>
                </a:lnTo>
                <a:lnTo>
                  <a:pt x="1439695" y="3022521"/>
                </a:lnTo>
                <a:lnTo>
                  <a:pt x="1628614" y="3057309"/>
                </a:lnTo>
                <a:lnTo>
                  <a:pt x="1818329" y="3088502"/>
                </a:lnTo>
                <a:lnTo>
                  <a:pt x="2008784" y="3116090"/>
                </a:lnTo>
                <a:lnTo>
                  <a:pt x="2199921" y="3140059"/>
                </a:lnTo>
                <a:lnTo>
                  <a:pt x="2391683" y="3160398"/>
                </a:lnTo>
                <a:lnTo>
                  <a:pt x="2584014" y="3177094"/>
                </a:lnTo>
                <a:lnTo>
                  <a:pt x="2776857" y="3190137"/>
                </a:lnTo>
                <a:lnTo>
                  <a:pt x="2970154" y="3199514"/>
                </a:lnTo>
                <a:lnTo>
                  <a:pt x="3163848" y="3205212"/>
                </a:lnTo>
                <a:lnTo>
                  <a:pt x="3357884" y="3207220"/>
                </a:lnTo>
                <a:lnTo>
                  <a:pt x="3552202" y="3205526"/>
                </a:lnTo>
                <a:lnTo>
                  <a:pt x="3746748" y="3200118"/>
                </a:lnTo>
                <a:lnTo>
                  <a:pt x="3941463" y="3190984"/>
                </a:lnTo>
                <a:lnTo>
                  <a:pt x="4136291" y="3178112"/>
                </a:lnTo>
                <a:lnTo>
                  <a:pt x="4331175" y="3161490"/>
                </a:lnTo>
                <a:lnTo>
                  <a:pt x="4526057" y="3141106"/>
                </a:lnTo>
                <a:lnTo>
                  <a:pt x="4720882" y="3116949"/>
                </a:lnTo>
                <a:lnTo>
                  <a:pt x="4915591" y="3089005"/>
                </a:lnTo>
                <a:lnTo>
                  <a:pt x="5110128" y="3057263"/>
                </a:lnTo>
                <a:lnTo>
                  <a:pt x="5304436" y="3021711"/>
                </a:lnTo>
                <a:lnTo>
                  <a:pt x="5449982" y="2992540"/>
                </a:lnTo>
                <a:lnTo>
                  <a:pt x="5595344" y="2961214"/>
                </a:lnTo>
                <a:lnTo>
                  <a:pt x="5740496" y="2927728"/>
                </a:lnTo>
                <a:lnTo>
                  <a:pt x="5885415" y="2892077"/>
                </a:lnTo>
                <a:lnTo>
                  <a:pt x="6030078" y="2854256"/>
                </a:lnTo>
                <a:lnTo>
                  <a:pt x="6174459" y="2814259"/>
                </a:lnTo>
                <a:lnTo>
                  <a:pt x="6318536" y="2772083"/>
                </a:lnTo>
                <a:lnTo>
                  <a:pt x="6462283" y="2727722"/>
                </a:lnTo>
                <a:lnTo>
                  <a:pt x="6605677" y="2681170"/>
                </a:lnTo>
                <a:lnTo>
                  <a:pt x="6748694" y="2632423"/>
                </a:lnTo>
                <a:lnTo>
                  <a:pt x="6891309" y="2581475"/>
                </a:lnTo>
                <a:lnTo>
                  <a:pt x="7033499" y="2528323"/>
                </a:lnTo>
                <a:lnTo>
                  <a:pt x="7175240" y="2472959"/>
                </a:lnTo>
                <a:lnTo>
                  <a:pt x="7316508" y="2415380"/>
                </a:lnTo>
                <a:lnTo>
                  <a:pt x="7457278" y="2355581"/>
                </a:lnTo>
                <a:lnTo>
                  <a:pt x="7560005" y="2310370"/>
                </a:lnTo>
                <a:lnTo>
                  <a:pt x="7560005" y="683547"/>
                </a:lnTo>
                <a:lnTo>
                  <a:pt x="7132878" y="0"/>
                </a:lnTo>
                <a:close/>
              </a:path>
            </a:pathLst>
          </a:custGeom>
          <a:solidFill>
            <a:srgbClr val="005D94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2CB315-7975-4AD6-B655-96F839CF1E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5"/>
          <a:stretch/>
        </p:blipFill>
        <p:spPr>
          <a:xfrm>
            <a:off x="0" y="-221412"/>
            <a:ext cx="1583665" cy="281867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F1EE555-8079-4AAE-81A8-99DC213CB5EE}"/>
              </a:ext>
            </a:extLst>
          </p:cNvPr>
          <p:cNvSpPr txBox="1"/>
          <p:nvPr userDrawn="1"/>
        </p:nvSpPr>
        <p:spPr>
          <a:xfrm>
            <a:off x="598940" y="128172"/>
            <a:ext cx="1247697" cy="764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55" b="1">
                <a:solidFill>
                  <a:schemeClr val="bg1"/>
                </a:solidFill>
                <a:latin typeface="EC Square Sans Pro" panose="020B0506040000020004" pitchFamily="34" charset="0"/>
              </a:rPr>
              <a:t>EUROPEAN SEMESTER 202</a:t>
            </a:r>
            <a:r>
              <a:rPr lang="fr-BE" sz="1455" b="1">
                <a:solidFill>
                  <a:schemeClr val="bg1"/>
                </a:solidFill>
                <a:latin typeface="EC Square Sans Pro" panose="020B0506040000020004" pitchFamily="34" charset="0"/>
              </a:rPr>
              <a:t>4</a:t>
            </a:r>
            <a:endParaRPr lang="en-IE" sz="1455" b="1">
              <a:solidFill>
                <a:schemeClr val="bg1"/>
              </a:solidFill>
              <a:latin typeface="EC Square Sans Pro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4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0" r:id="rId7"/>
    <p:sldLayoutId id="2147483721" r:id="rId8"/>
  </p:sldLayoutIdLst>
  <p:txStyles>
    <p:titleStyle>
      <a:lvl1pPr algn="l" defTabSz="554492" rtl="0" eaLnBrk="1" latinLnBrk="0" hangingPunct="1">
        <a:lnSpc>
          <a:spcPct val="90000"/>
        </a:lnSpc>
        <a:spcBef>
          <a:spcPct val="0"/>
        </a:spcBef>
        <a:buNone/>
        <a:defRPr sz="26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623" indent="-138623" algn="l" defTabSz="554492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1698" kern="1200">
          <a:solidFill>
            <a:schemeClr val="tx1"/>
          </a:solidFill>
          <a:latin typeface="+mn-lt"/>
          <a:ea typeface="+mn-ea"/>
          <a:cs typeface="+mn-cs"/>
        </a:defRPr>
      </a:lvl1pPr>
      <a:lvl2pPr marL="415869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693115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213" kern="1200">
          <a:solidFill>
            <a:schemeClr val="tx1"/>
          </a:solidFill>
          <a:latin typeface="+mn-lt"/>
          <a:ea typeface="+mn-ea"/>
          <a:cs typeface="+mn-cs"/>
        </a:defRPr>
      </a:lvl3pPr>
      <a:lvl4pPr marL="970361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4pPr>
      <a:lvl5pPr marL="1247607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5pPr>
      <a:lvl6pPr marL="1524853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6pPr>
      <a:lvl7pPr marL="1802100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7pPr>
      <a:lvl8pPr marL="2079346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8pPr>
      <a:lvl9pPr marL="2356592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77246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2pPr>
      <a:lvl3pPr marL="554492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3pPr>
      <a:lvl4pPr marL="831738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4pPr>
      <a:lvl5pPr marL="1108984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230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6pPr>
      <a:lvl7pPr marL="1663476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7pPr>
      <a:lvl8pPr marL="1940723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8pPr>
      <a:lvl9pPr marL="2217969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transparency/documents-register/detail?ref=SWD(2024)132&amp;lang=e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2050742" y="1723391"/>
            <a:ext cx="9658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77246"/>
            <a:r>
              <a:rPr lang="hu-HU" sz="5821" b="1">
                <a:solidFill>
                  <a:prstClr val="white"/>
                </a:solidFill>
                <a:latin typeface="EC Square Sans Pro Medium" panose="020B0500000000020004" pitchFamily="34" charset="0"/>
              </a:rPr>
              <a:t>EUROPEAN SEMESTER</a:t>
            </a:r>
            <a:r>
              <a:rPr lang="fr-BE" sz="5821" b="1">
                <a:solidFill>
                  <a:prstClr val="white"/>
                </a:solidFill>
                <a:latin typeface="EC Square Sans Pro Medium" panose="020B0500000000020004" pitchFamily="34" charset="0"/>
              </a:rPr>
              <a:t> </a:t>
            </a:r>
            <a:r>
              <a:rPr lang="fr-BE" sz="6000" b="1">
                <a:solidFill>
                  <a:prstClr val="white"/>
                </a:solidFill>
                <a:latin typeface="EC Square Sans Pro Medium" panose="020B0500000000020004" pitchFamily="34" charset="0"/>
              </a:rPr>
              <a:t>2024</a:t>
            </a:r>
            <a:endParaRPr lang="en-GB" sz="6000">
              <a:solidFill>
                <a:prstClr val="white"/>
              </a:solidFill>
              <a:latin typeface="EC Square Sans Pro Medium" panose="020B05000000000200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D88ED52-ABAE-453E-B498-6933BF42FE38}"/>
              </a:ext>
            </a:extLst>
          </p:cNvPr>
          <p:cNvSpPr/>
          <p:nvPr/>
        </p:nvSpPr>
        <p:spPr>
          <a:xfrm>
            <a:off x="2153658" y="2901259"/>
            <a:ext cx="3835810" cy="527741"/>
          </a:xfrm>
          <a:prstGeom prst="roundRect">
            <a:avLst/>
          </a:prstGeom>
          <a:solidFill>
            <a:srgbClr val="FEC00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77246"/>
            <a:r>
              <a:rPr lang="hu-HU" sz="2911">
                <a:solidFill>
                  <a:srgbClr val="44546A"/>
                </a:solidFill>
                <a:latin typeface="EC Square Sans Pro" panose="020B0506040000020004" pitchFamily="34" charset="0"/>
              </a:rPr>
              <a:t>Spring</a:t>
            </a:r>
            <a:r>
              <a:rPr lang="en-IE" sz="2911">
                <a:solidFill>
                  <a:srgbClr val="44546A"/>
                </a:solidFill>
                <a:latin typeface="EC Square Sans Pro" panose="020B0506040000020004" pitchFamily="34" charset="0"/>
              </a:rPr>
              <a:t> Package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F3F27F-EB31-B7E2-160A-E8748D388D80}"/>
              </a:ext>
            </a:extLst>
          </p:cNvPr>
          <p:cNvSpPr txBox="1"/>
          <p:nvPr/>
        </p:nvSpPr>
        <p:spPr>
          <a:xfrm>
            <a:off x="3803073" y="4893312"/>
            <a:ext cx="7499645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n-GB" sz="2800" dirty="0" err="1">
                <a:solidFill>
                  <a:srgbClr val="FFC000"/>
                </a:solidFill>
              </a:rPr>
              <a:t>EESC</a:t>
            </a:r>
            <a:r>
              <a:rPr lang="en-GB" sz="2800" dirty="0">
                <a:solidFill>
                  <a:srgbClr val="FFC000"/>
                </a:solidFill>
              </a:rPr>
              <a:t> – European </a:t>
            </a:r>
            <a:r>
              <a:rPr lang="en-GB" sz="2800">
                <a:solidFill>
                  <a:srgbClr val="FFC000"/>
                </a:solidFill>
              </a:rPr>
              <a:t>Semester Group – 28 June </a:t>
            </a:r>
            <a:r>
              <a:rPr lang="en-GB" sz="2800" dirty="0">
                <a:solidFill>
                  <a:srgbClr val="FFC000"/>
                </a:solidFill>
              </a:rPr>
              <a:t>2024</a:t>
            </a:r>
          </a:p>
          <a:p>
            <a:pPr algn="r">
              <a:spcAft>
                <a:spcPts val="0"/>
              </a:spcAft>
            </a:pPr>
            <a:r>
              <a:rPr lang="en-GB" sz="2800" b="1" dirty="0">
                <a:solidFill>
                  <a:srgbClr val="FFC000"/>
                </a:solidFill>
              </a:rPr>
              <a:t>Brendan Garrec, COM/SG RECOVER</a:t>
            </a:r>
          </a:p>
        </p:txBody>
      </p:sp>
    </p:spTree>
    <p:extLst>
      <p:ext uri="{BB962C8B-B14F-4D97-AF65-F5344CB8AC3E}">
        <p14:creationId xmlns:p14="http://schemas.microsoft.com/office/powerpoint/2010/main" val="227810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73080" y="2895674"/>
            <a:ext cx="9829800" cy="1325563"/>
          </a:xfrm>
        </p:spPr>
        <p:txBody>
          <a:bodyPr/>
          <a:lstStyle/>
          <a:p>
            <a:r>
              <a:rPr lang="en-US" b="1">
                <a:solidFill>
                  <a:srgbClr val="FFC000"/>
                </a:solidFill>
              </a:rPr>
              <a:t>Fiscal Policy coordination</a:t>
            </a:r>
          </a:p>
        </p:txBody>
      </p:sp>
    </p:spTree>
    <p:extLst>
      <p:ext uri="{BB962C8B-B14F-4D97-AF65-F5344CB8AC3E}">
        <p14:creationId xmlns:p14="http://schemas.microsoft.com/office/powerpoint/2010/main" val="95614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64266" y="690120"/>
            <a:ext cx="10102815" cy="782357"/>
          </a:xfrm>
        </p:spPr>
        <p:txBody>
          <a:bodyPr/>
          <a:lstStyle/>
          <a:p>
            <a:r>
              <a:rPr lang="en-US" sz="4000">
                <a:solidFill>
                  <a:srgbClr val="024B9C"/>
                </a:solidFill>
              </a:rPr>
              <a:t>Context to fiscal surveillance in spring 2024</a:t>
            </a:r>
            <a:endParaRPr lang="en-GB" sz="4000">
              <a:solidFill>
                <a:srgbClr val="024B9C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832745" y="1828800"/>
            <a:ext cx="9526133" cy="4463627"/>
          </a:xfrm>
        </p:spPr>
        <p:txBody>
          <a:bodyPr lIns="91440" tIns="45720" rIns="91440" bIns="45720" anchor="t"/>
          <a:lstStyle/>
          <a:p>
            <a:pPr marL="354013" indent="-354013" fontAlgn="base">
              <a:spcAft>
                <a:spcPts val="600"/>
              </a:spcAft>
            </a:pPr>
            <a:r>
              <a:rPr lang="en-US" sz="2400" dirty="0">
                <a:solidFill>
                  <a:srgbClr val="4D4D4D"/>
                </a:solidFill>
              </a:rPr>
              <a:t>Until end-2023: general escape clause, huge level of uncertainty</a:t>
            </a:r>
          </a:p>
          <a:p>
            <a:pPr marL="0" indent="0" fontAlgn="base">
              <a:spcAft>
                <a:spcPts val="600"/>
              </a:spcAft>
              <a:buNone/>
            </a:pPr>
            <a:endParaRPr lang="en-US" sz="2400" dirty="0">
              <a:solidFill>
                <a:srgbClr val="4D4D4D"/>
              </a:solidFill>
            </a:endParaRPr>
          </a:p>
          <a:p>
            <a:pPr marL="354013" indent="-354013" fontAlgn="base"/>
            <a:r>
              <a:rPr lang="en-US" sz="2400" i="0" u="none" strike="noStrike" dirty="0">
                <a:solidFill>
                  <a:srgbClr val="4D4D4D"/>
                </a:solidFill>
                <a:effectLst/>
              </a:rPr>
              <a:t>Excessive deficit procedure (EDP) to be opened in spring 2024</a:t>
            </a:r>
          </a:p>
          <a:p>
            <a:pPr marL="354013" indent="-354013" fontAlgn="base"/>
            <a:endParaRPr lang="en-US" sz="2400" dirty="0">
              <a:solidFill>
                <a:srgbClr val="4D4D4D"/>
              </a:solidFill>
            </a:endParaRPr>
          </a:p>
          <a:p>
            <a:pPr marL="354013" indent="-354013" fontAlgn="base"/>
            <a:r>
              <a:rPr lang="en-US" sz="2400" dirty="0">
                <a:solidFill>
                  <a:srgbClr val="4D4D4D"/>
                </a:solidFill>
              </a:rPr>
              <a:t>Reform of the economic governance framework: the new rules entered into force on 30 April 2024!</a:t>
            </a:r>
          </a:p>
          <a:p>
            <a:pPr marL="908505" lvl="2" indent="-354013" fontAlgn="base"/>
            <a:r>
              <a:rPr lang="en-US" sz="1915" dirty="0">
                <a:solidFill>
                  <a:srgbClr val="4D4D4D"/>
                </a:solidFill>
              </a:rPr>
              <a:t>spring fiscal package reflects the new rules</a:t>
            </a:r>
          </a:p>
          <a:p>
            <a:pPr marL="908505" lvl="2" indent="-354013" fontAlgn="base"/>
            <a:r>
              <a:rPr lang="en-US" sz="1915" dirty="0">
                <a:solidFill>
                  <a:srgbClr val="4D4D4D"/>
                </a:solidFill>
              </a:rPr>
              <a:t>rules for the deficit criterion of the EDP </a:t>
            </a:r>
            <a:r>
              <a:rPr lang="en-US" sz="1915" u="sng" dirty="0">
                <a:solidFill>
                  <a:srgbClr val="4D4D4D"/>
                </a:solidFill>
              </a:rPr>
              <a:t>largely unchanged</a:t>
            </a:r>
          </a:p>
          <a:p>
            <a:pPr marL="354013" indent="-354013" fontAlgn="base"/>
            <a:endParaRPr lang="en-US" sz="24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70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64267" y="690120"/>
            <a:ext cx="7843520" cy="782357"/>
          </a:xfrm>
        </p:spPr>
        <p:txBody>
          <a:bodyPr/>
          <a:lstStyle/>
          <a:p>
            <a:r>
              <a:rPr lang="en-US" sz="4000">
                <a:solidFill>
                  <a:srgbClr val="024B9C"/>
                </a:solidFill>
              </a:rPr>
              <a:t>Fiscal package spring 2024</a:t>
            </a:r>
            <a:endParaRPr lang="en-GB" sz="4000">
              <a:solidFill>
                <a:srgbClr val="024B9C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313755" y="1526642"/>
            <a:ext cx="10464800" cy="5212825"/>
          </a:xfrm>
        </p:spPr>
        <p:txBody>
          <a:bodyPr lIns="91440" tIns="45720" rIns="91440" bIns="45720" anchor="t"/>
          <a:lstStyle/>
          <a:p>
            <a:pPr marL="0" indent="0" fontAlgn="base">
              <a:spcAft>
                <a:spcPts val="600"/>
              </a:spcAft>
              <a:buNone/>
            </a:pPr>
            <a:r>
              <a:rPr lang="en-IE" sz="2400" b="1" dirty="0">
                <a:solidFill>
                  <a:srgbClr val="4D4D4D"/>
                </a:solidFill>
              </a:rPr>
              <a:t>1. </a:t>
            </a:r>
            <a:r>
              <a:rPr lang="en-IE" sz="2400" b="1" u="sng" dirty="0">
                <a:solidFill>
                  <a:srgbClr val="4D4D4D"/>
                </a:solidFill>
              </a:rPr>
              <a:t>Qualitative fiscal recommendations</a:t>
            </a:r>
            <a:r>
              <a:rPr lang="en-IE" sz="2400" b="1" dirty="0">
                <a:solidFill>
                  <a:srgbClr val="4D4D4D"/>
                </a:solidFill>
              </a:rPr>
              <a:t> for all Member States: </a:t>
            </a:r>
            <a:endParaRPr lang="de-DE" sz="2400" b="1" dirty="0">
              <a:solidFill>
                <a:srgbClr val="4D4D4D"/>
              </a:solidFill>
            </a:endParaRPr>
          </a:p>
          <a:p>
            <a:pPr marL="631259" lvl="1" indent="-354013" fontAlgn="base">
              <a:spcAft>
                <a:spcPts val="600"/>
              </a:spcAft>
            </a:pPr>
            <a:r>
              <a:rPr lang="en-IE" sz="2000" b="1" dirty="0">
                <a:solidFill>
                  <a:srgbClr val="4D4D4D"/>
                </a:solidFill>
              </a:rPr>
              <a:t>A procedural part, </a:t>
            </a:r>
            <a:r>
              <a:rPr lang="en-IE" sz="2000" dirty="0">
                <a:solidFill>
                  <a:srgbClr val="4D4D4D"/>
                </a:solidFill>
              </a:rPr>
              <a:t>to submit the medium-term fiscal-structural plan in a timely manner</a:t>
            </a:r>
          </a:p>
          <a:p>
            <a:pPr marL="631259" lvl="1" indent="-354013" fontAlgn="base">
              <a:spcBef>
                <a:spcPts val="600"/>
              </a:spcBef>
              <a:spcAft>
                <a:spcPts val="600"/>
              </a:spcAft>
            </a:pPr>
            <a:r>
              <a:rPr lang="en-IE" sz="2000" b="1" dirty="0">
                <a:solidFill>
                  <a:srgbClr val="4D4D4D"/>
                </a:solidFill>
              </a:rPr>
              <a:t>A qualitative part</a:t>
            </a:r>
            <a:r>
              <a:rPr lang="en-IE" sz="2000" dirty="0">
                <a:solidFill>
                  <a:srgbClr val="4D4D4D"/>
                </a:solidFill>
              </a:rPr>
              <a:t>, to limit </a:t>
            </a:r>
            <a:r>
              <a:rPr lang="en-GB" sz="2000" dirty="0">
                <a:solidFill>
                  <a:srgbClr val="4D4D4D"/>
                </a:solidFill>
              </a:rPr>
              <a:t>the growth in net expenditure in 2025 to a rate that puts the government debt ratio on a plausible downward path over the medium term (…)</a:t>
            </a:r>
          </a:p>
          <a:p>
            <a:pPr marL="631259" lvl="1" indent="-354013" fontAlgn="base">
              <a:spcBef>
                <a:spcPts val="600"/>
              </a:spcBef>
              <a:spcAft>
                <a:spcPts val="600"/>
              </a:spcAft>
            </a:pPr>
            <a:endParaRPr lang="en-GB" sz="2000" dirty="0">
              <a:solidFill>
                <a:srgbClr val="4D4D4D"/>
              </a:solidFill>
            </a:endParaRPr>
          </a:p>
          <a:p>
            <a:pPr marL="0" indent="0" fontAlgn="base">
              <a:spcAft>
                <a:spcPts val="600"/>
              </a:spcAft>
              <a:buNone/>
            </a:pPr>
            <a:r>
              <a:rPr lang="en-US" sz="2400" dirty="0">
                <a:solidFill>
                  <a:srgbClr val="4D4D4D"/>
                </a:solidFill>
              </a:rPr>
              <a:t>2. </a:t>
            </a:r>
            <a:r>
              <a:rPr lang="en-US" sz="2400" b="1" u="sng" dirty="0">
                <a:solidFill>
                  <a:srgbClr val="4D4D4D"/>
                </a:solidFill>
              </a:rPr>
              <a:t>Romania</a:t>
            </a:r>
            <a:r>
              <a:rPr lang="en-US" sz="2400" b="1" dirty="0">
                <a:solidFill>
                  <a:srgbClr val="4D4D4D"/>
                </a:solidFill>
              </a:rPr>
              <a:t>:</a:t>
            </a:r>
            <a:r>
              <a:rPr lang="en-US" sz="2400" dirty="0">
                <a:solidFill>
                  <a:srgbClr val="4D4D4D"/>
                </a:solidFill>
              </a:rPr>
              <a:t> recommendation for the Council to establish that </a:t>
            </a:r>
            <a:r>
              <a:rPr lang="en-US" sz="2400" b="1" dirty="0">
                <a:solidFill>
                  <a:srgbClr val="4D4D4D"/>
                </a:solidFill>
              </a:rPr>
              <a:t>no effective action has been taken </a:t>
            </a:r>
            <a:r>
              <a:rPr lang="en-US" sz="2400" dirty="0">
                <a:solidFill>
                  <a:srgbClr val="4D4D4D"/>
                </a:solidFill>
              </a:rPr>
              <a:t>to reduce the excessive deficit (Art. 126(8))</a:t>
            </a:r>
          </a:p>
          <a:p>
            <a:pPr marL="0" indent="0" fontAlgn="base">
              <a:spcAft>
                <a:spcPts val="600"/>
              </a:spcAft>
              <a:buNone/>
            </a:pPr>
            <a:endParaRPr lang="en-US" sz="2400" dirty="0">
              <a:solidFill>
                <a:srgbClr val="4D4D4D"/>
              </a:solidFill>
            </a:endParaRPr>
          </a:p>
          <a:p>
            <a:pPr marL="0" indent="0" fontAlgn="base">
              <a:spcAft>
                <a:spcPts val="600"/>
              </a:spcAft>
              <a:buNone/>
            </a:pPr>
            <a:r>
              <a:rPr lang="en-US" sz="2400" dirty="0">
                <a:solidFill>
                  <a:srgbClr val="4D4D4D"/>
                </a:solidFill>
              </a:rPr>
              <a:t>3. </a:t>
            </a:r>
            <a:r>
              <a:rPr lang="en-US" sz="2400" b="1" u="sng" dirty="0">
                <a:solidFill>
                  <a:srgbClr val="4D4D4D"/>
                </a:solidFill>
              </a:rPr>
              <a:t>Excessive Deficit Procedure</a:t>
            </a:r>
            <a:r>
              <a:rPr lang="en-US" sz="2400" b="1" dirty="0">
                <a:solidFill>
                  <a:srgbClr val="4D4D4D"/>
                </a:solidFill>
              </a:rPr>
              <a:t>: Report under Art. 126(3) = </a:t>
            </a:r>
            <a:r>
              <a:rPr lang="en-US" sz="2400" u="sng" dirty="0">
                <a:solidFill>
                  <a:srgbClr val="4D4D4D"/>
                </a:solidFill>
              </a:rPr>
              <a:t>first step</a:t>
            </a:r>
            <a:r>
              <a:rPr lang="en-US" sz="2400" dirty="0">
                <a:solidFill>
                  <a:srgbClr val="4D4D4D"/>
                </a:solidFill>
              </a:rPr>
              <a:t> to open new EDPs</a:t>
            </a:r>
          </a:p>
          <a:p>
            <a:pPr marL="0" indent="0" fontAlgn="base">
              <a:spcAft>
                <a:spcPts val="600"/>
              </a:spcAft>
              <a:buNone/>
            </a:pPr>
            <a:r>
              <a:rPr lang="en-US" sz="2400" dirty="0">
                <a:solidFill>
                  <a:srgbClr val="4D4D4D"/>
                </a:solidFill>
              </a:rPr>
              <a:t>            </a:t>
            </a:r>
            <a:r>
              <a:rPr lang="en-US" sz="2000" dirty="0">
                <a:solidFill>
                  <a:srgbClr val="4D4D4D"/>
                </a:solidFill>
              </a:rPr>
              <a:t>Subject to EFC opinion, EDP to be opened for Belgium, France, Italy, Hungary, 		       Malta, Poland and Slovakia.</a:t>
            </a:r>
          </a:p>
          <a:p>
            <a:pPr marL="354013" indent="-354013" fontAlgn="base"/>
            <a:endParaRPr lang="en-US" sz="2400" dirty="0">
              <a:solidFill>
                <a:srgbClr val="4D4D4D"/>
              </a:solidFill>
            </a:endParaRPr>
          </a:p>
          <a:p>
            <a:pPr marL="0" indent="0" fontAlgn="base">
              <a:buNone/>
            </a:pPr>
            <a:endParaRPr lang="en-US" sz="2400" dirty="0">
              <a:solidFill>
                <a:srgbClr val="4D4D4D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6DF35D8F-920B-3155-1D98-67EABAE15132}"/>
              </a:ext>
            </a:extLst>
          </p:cNvPr>
          <p:cNvSpPr/>
          <p:nvPr/>
        </p:nvSpPr>
        <p:spPr>
          <a:xfrm>
            <a:off x="1678075" y="6031146"/>
            <a:ext cx="535048" cy="319412"/>
          </a:xfrm>
          <a:prstGeom prst="rightArrow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29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4AB05-D45B-ADEE-F56D-968C0FD97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551" y="364850"/>
            <a:ext cx="9500912" cy="984618"/>
          </a:xfrm>
        </p:spPr>
        <p:txBody>
          <a:bodyPr/>
          <a:lstStyle/>
          <a:p>
            <a:r>
              <a:rPr kumimoji="0" lang="fr-BE" sz="4000" b="0" i="0" u="none" strike="noStrike" kern="1200" cap="none" spc="0" normalizeH="0" baseline="0" noProof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Excessive </a:t>
            </a:r>
            <a:r>
              <a:rPr kumimoji="0" lang="fr-BE" sz="4000" b="0" i="0" u="none" strike="noStrike" kern="1200" cap="none" spc="0" normalizeH="0" baseline="0" noProof="0" err="1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Deficit</a:t>
            </a:r>
            <a:r>
              <a:rPr kumimoji="0" lang="fr-BE" sz="4000" b="0" i="0" u="none" strike="noStrike" kern="1200" cap="none" spc="0" normalizeH="0" baseline="0" noProof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</a:t>
            </a:r>
            <a:r>
              <a:rPr kumimoji="0" lang="fr-BE" sz="4000" b="0" i="0" u="none" strike="noStrike" kern="1200" cap="none" spc="0" normalizeH="0" baseline="0" noProof="0" err="1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Procedure</a:t>
            </a:r>
            <a:r>
              <a:rPr lang="en-IE" sz="4000">
                <a:solidFill>
                  <a:srgbClr val="024B9C"/>
                </a:solidFill>
              </a:rPr>
              <a:t>: decision tree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F80E7E4-19EF-3E22-0607-5766C03BE9E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987226" y="1722072"/>
          <a:ext cx="9246554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6CA50F3-51CB-6211-C896-089ACFFE7B6A}"/>
              </a:ext>
            </a:extLst>
          </p:cNvPr>
          <p:cNvSpPr txBox="1"/>
          <p:nvPr/>
        </p:nvSpPr>
        <p:spPr>
          <a:xfrm>
            <a:off x="6008202" y="2607418"/>
            <a:ext cx="683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1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1" i="0" u="none" strike="noStrike" kern="1200" cap="none" spc="0" normalizeH="0" baseline="0" noProof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43B771-D6B2-4D64-B9EC-BA4C2D2ECD26}"/>
              </a:ext>
            </a:extLst>
          </p:cNvPr>
          <p:cNvSpPr txBox="1"/>
          <p:nvPr/>
        </p:nvSpPr>
        <p:spPr>
          <a:xfrm>
            <a:off x="7671788" y="2607418"/>
            <a:ext cx="683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23B05E-6411-A021-B2BF-A27F1B27265A}"/>
              </a:ext>
            </a:extLst>
          </p:cNvPr>
          <p:cNvSpPr txBox="1"/>
          <p:nvPr/>
        </p:nvSpPr>
        <p:spPr>
          <a:xfrm>
            <a:off x="6805608" y="3840433"/>
            <a:ext cx="614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1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1" i="0" u="none" strike="noStrike" kern="1200" cap="none" spc="0" normalizeH="0" baseline="0" noProof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77C5D0-8D56-4E5F-B94B-DEA0D4646DF0}"/>
              </a:ext>
            </a:extLst>
          </p:cNvPr>
          <p:cNvSpPr txBox="1"/>
          <p:nvPr/>
        </p:nvSpPr>
        <p:spPr>
          <a:xfrm>
            <a:off x="8436898" y="3840432"/>
            <a:ext cx="683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541018-4DAC-8266-0CE7-4407429B801F}"/>
              </a:ext>
            </a:extLst>
          </p:cNvPr>
          <p:cNvSpPr txBox="1"/>
          <p:nvPr/>
        </p:nvSpPr>
        <p:spPr>
          <a:xfrm>
            <a:off x="7011675" y="5072110"/>
            <a:ext cx="1672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Debt-to-GDP &lt; 60%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8BA52A-D420-6AE9-7CFA-9856DFD7EDDB}"/>
              </a:ext>
            </a:extLst>
          </p:cNvPr>
          <p:cNvSpPr txBox="1"/>
          <p:nvPr/>
        </p:nvSpPr>
        <p:spPr>
          <a:xfrm>
            <a:off x="9017746" y="5061832"/>
            <a:ext cx="1672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Debt-to-GDP &gt; 60%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2AB366F-AE10-87A7-5531-79484F10EA6D}"/>
              </a:ext>
            </a:extLst>
          </p:cNvPr>
          <p:cNvSpPr/>
          <p:nvPr/>
        </p:nvSpPr>
        <p:spPr>
          <a:xfrm rot="524729">
            <a:off x="10173137" y="5768860"/>
            <a:ext cx="1583449" cy="580931"/>
          </a:xfrm>
          <a:prstGeom prst="ellipse">
            <a:avLst/>
          </a:prstGeom>
          <a:solidFill>
            <a:srgbClr val="FFC0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Double condition</a:t>
            </a:r>
            <a:r>
              <a:rPr kumimoji="0" lang="en-IE" sz="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excess deficit ‘close to’ and temporary</a:t>
            </a:r>
          </a:p>
        </p:txBody>
      </p:sp>
    </p:spTree>
    <p:extLst>
      <p:ext uri="{BB962C8B-B14F-4D97-AF65-F5344CB8AC3E}">
        <p14:creationId xmlns:p14="http://schemas.microsoft.com/office/powerpoint/2010/main" val="1335465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94DF2C1A-F5F3-8456-5771-B0D697982CAD}"/>
              </a:ext>
            </a:extLst>
          </p:cNvPr>
          <p:cNvGrpSpPr/>
          <p:nvPr/>
        </p:nvGrpSpPr>
        <p:grpSpPr>
          <a:xfrm>
            <a:off x="970722" y="1141072"/>
            <a:ext cx="10600119" cy="2923539"/>
            <a:chOff x="970721" y="2365475"/>
            <a:chExt cx="7729252" cy="1802598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7771FF4-B1BD-7867-9A14-A4F1A90480FD}"/>
                </a:ext>
              </a:extLst>
            </p:cNvPr>
            <p:cNvCxnSpPr>
              <a:cxnSpLocks/>
            </p:cNvCxnSpPr>
            <p:nvPr/>
          </p:nvCxnSpPr>
          <p:spPr>
            <a:xfrm>
              <a:off x="1394357" y="3766637"/>
              <a:ext cx="6795460" cy="4851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454D7AD-81B5-2EC8-BCF0-81D2F83CC8A8}"/>
                </a:ext>
              </a:extLst>
            </p:cNvPr>
            <p:cNvCxnSpPr>
              <a:endCxn id="51" idx="0"/>
            </p:cNvCxnSpPr>
            <p:nvPr/>
          </p:nvCxnSpPr>
          <p:spPr>
            <a:xfrm>
              <a:off x="970722" y="2464904"/>
              <a:ext cx="7087839" cy="0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7F76B12-74E3-5C74-8513-A9664BC865A0}"/>
                </a:ext>
              </a:extLst>
            </p:cNvPr>
            <p:cNvGrpSpPr/>
            <p:nvPr/>
          </p:nvGrpSpPr>
          <p:grpSpPr>
            <a:xfrm>
              <a:off x="7478519" y="2365475"/>
              <a:ext cx="1159825" cy="1410706"/>
              <a:chOff x="7478519" y="2365475"/>
              <a:chExt cx="1159825" cy="1410706"/>
            </a:xfrm>
          </p:grpSpPr>
          <p:sp>
            <p:nvSpPr>
              <p:cNvPr id="51" name="Arc 50">
                <a:extLst>
                  <a:ext uri="{FF2B5EF4-FFF2-40B4-BE49-F238E27FC236}">
                    <a16:creationId xmlns:a16="http://schemas.microsoft.com/office/drawing/2014/main" id="{2F3E1DA9-93AD-AC7B-6F68-BBD85944A27E}"/>
                  </a:ext>
                </a:extLst>
              </p:cNvPr>
              <p:cNvSpPr/>
              <p:nvPr/>
            </p:nvSpPr>
            <p:spPr>
              <a:xfrm>
                <a:off x="7478779" y="2464904"/>
                <a:ext cx="1159565" cy="1159565"/>
              </a:xfrm>
              <a:prstGeom prst="arc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EC Square Sans Cond Pro" panose="020B05060400000200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" name="Arc 51">
                <a:extLst>
                  <a:ext uri="{FF2B5EF4-FFF2-40B4-BE49-F238E27FC236}">
                    <a16:creationId xmlns:a16="http://schemas.microsoft.com/office/drawing/2014/main" id="{C6A9F10A-091A-7718-EC0F-FD1CB9E2D969}"/>
                  </a:ext>
                </a:extLst>
              </p:cNvPr>
              <p:cNvSpPr/>
              <p:nvPr/>
            </p:nvSpPr>
            <p:spPr>
              <a:xfrm flipV="1">
                <a:off x="7478519" y="2365475"/>
                <a:ext cx="1159565" cy="1410706"/>
              </a:xfrm>
              <a:prstGeom prst="arc">
                <a:avLst>
                  <a:gd name="adj1" fmla="val 16079749"/>
                  <a:gd name="adj2" fmla="val 329186"/>
                </a:avLst>
              </a:prstGeom>
              <a:ln w="76200">
                <a:solidFill>
                  <a:schemeClr val="tx2">
                    <a:lumMod val="50000"/>
                  </a:schemeClr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EC Square Sans Cond Pro" panose="020B05060400000200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04BD9A2-0248-BC20-383D-5A858B3427C7}"/>
                </a:ext>
              </a:extLst>
            </p:cNvPr>
            <p:cNvGrpSpPr/>
            <p:nvPr/>
          </p:nvGrpSpPr>
          <p:grpSpPr>
            <a:xfrm flipH="1">
              <a:off x="970721" y="3766637"/>
              <a:ext cx="1159565" cy="401436"/>
              <a:chOff x="9949070" y="2607072"/>
              <a:chExt cx="1159565" cy="401436"/>
            </a:xfrm>
          </p:grpSpPr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436F1D8F-E4F4-23AF-E2A7-DC0F5192E4A2}"/>
                  </a:ext>
                </a:extLst>
              </p:cNvPr>
              <p:cNvSpPr/>
              <p:nvPr/>
            </p:nvSpPr>
            <p:spPr>
              <a:xfrm>
                <a:off x="9949070" y="2607072"/>
                <a:ext cx="1159565" cy="401436"/>
              </a:xfrm>
              <a:prstGeom prst="arc">
                <a:avLst>
                  <a:gd name="adj1" fmla="val 17567707"/>
                  <a:gd name="adj2" fmla="val 633897"/>
                </a:avLst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EC Square Sans Cond Pro" panose="020B05060400000200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5DAEE9CE-79F2-A4F9-CD73-D7B7F620C1AC}"/>
                  </a:ext>
                </a:extLst>
              </p:cNvPr>
              <p:cNvSpPr/>
              <p:nvPr/>
            </p:nvSpPr>
            <p:spPr>
              <a:xfrm flipV="1">
                <a:off x="9949070" y="2653482"/>
                <a:ext cx="1159565" cy="341690"/>
              </a:xfrm>
              <a:prstGeom prst="arc">
                <a:avLst/>
              </a:prstGeom>
              <a:ln w="76200">
                <a:solidFill>
                  <a:schemeClr val="tx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EC Square Sans Cond Pro" panose="020B0506040000020004" pitchFamily="34" charset="0"/>
                  <a:ea typeface="+mn-ea"/>
                  <a:cs typeface="+mn-cs"/>
                </a:endParaRPr>
              </a:p>
            </p:txBody>
          </p:sp>
        </p:grp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43DB6BA-90A0-287C-B60B-8BB6167CD15E}"/>
                </a:ext>
              </a:extLst>
            </p:cNvPr>
            <p:cNvCxnSpPr>
              <a:cxnSpLocks/>
            </p:cNvCxnSpPr>
            <p:nvPr/>
          </p:nvCxnSpPr>
          <p:spPr>
            <a:xfrm>
              <a:off x="1543012" y="4154752"/>
              <a:ext cx="7156961" cy="13321"/>
            </a:xfrm>
            <a:prstGeom prst="line">
              <a:avLst/>
            </a:prstGeom>
            <a:ln w="762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0674" y="364850"/>
            <a:ext cx="9959899" cy="1325584"/>
          </a:xfrm>
        </p:spPr>
        <p:txBody>
          <a:bodyPr/>
          <a:lstStyle/>
          <a:p>
            <a:r>
              <a:rPr lang="en-IE" sz="4000">
                <a:solidFill>
                  <a:srgbClr val="024B9C"/>
                </a:solidFill>
              </a:rPr>
              <a:t>Next steps in fiscal surveillance </a:t>
            </a:r>
            <a:r>
              <a:rPr lang="en-IE" sz="3200">
                <a:solidFill>
                  <a:srgbClr val="FF0000"/>
                </a:solidFill>
              </a:rPr>
              <a:t>(EDP in red)</a:t>
            </a:r>
            <a:endParaRPr lang="en-GB" sz="320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63614" y="1484104"/>
            <a:ext cx="2415406" cy="1569660"/>
          </a:xfrm>
          <a:prstGeom prst="rect">
            <a:avLst/>
          </a:prstGeom>
          <a:noFill/>
          <a:ln w="25400">
            <a:solidFill>
              <a:srgbClr val="035DC1"/>
            </a:solidFill>
          </a:ln>
        </p:spPr>
        <p:txBody>
          <a:bodyPr wrap="square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19 June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Spring package: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126(3)</a:t>
            </a:r>
            <a:r>
              <a:rPr kumimoji="0" lang="en-IE" sz="1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 Omnibus report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proposal for </a:t>
            </a:r>
            <a:r>
              <a:rPr kumimoji="0" lang="en-IE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126(8)</a:t>
            </a:r>
            <a:r>
              <a:rPr kumimoji="0" lang="en-IE" sz="1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 decision for </a:t>
            </a:r>
            <a:r>
              <a:rPr kumimoji="0" lang="en-IE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RO</a:t>
            </a:r>
            <a:r>
              <a:rPr kumimoji="0" lang="en-IE" sz="1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 on no effective action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24668" y="1436174"/>
            <a:ext cx="151332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End June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Economic and Financial Committee (</a:t>
            </a:r>
            <a:r>
              <a:rPr kumimoji="0" lang="en-IE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EFC</a:t>
            </a:r>
            <a:r>
              <a:rPr kumimoji="0" lang="en-IE" sz="1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) adopts </a:t>
            </a:r>
            <a:r>
              <a:rPr kumimoji="0" lang="en-IE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126(4)</a:t>
            </a:r>
            <a:r>
              <a:rPr kumimoji="0" lang="en-IE" sz="1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 opinion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78116" y="1414850"/>
            <a:ext cx="1677761" cy="230832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July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COM </a:t>
            </a:r>
            <a:r>
              <a:rPr kumimoji="0" lang="en-IE" sz="16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intends to issue: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126(5) 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opinions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proposals for Council </a:t>
            </a: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126(6)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 decisions on existence of excessive deficit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00973" y="4172568"/>
            <a:ext cx="3644767" cy="1815882"/>
          </a:xfrm>
          <a:prstGeom prst="rect">
            <a:avLst/>
          </a:prstGeom>
          <a:noFill/>
          <a:ln w="25400">
            <a:solidFill>
              <a:srgbClr val="035DC1"/>
            </a:solidFill>
            <a:bevel/>
          </a:ln>
          <a:effectLst/>
        </p:spPr>
        <p:txBody>
          <a:bodyPr wrap="square" lIns="91440" tIns="45720" rIns="91440" bIns="4572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November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Autumn package: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proposals for Council recommendations on the </a:t>
            </a:r>
            <a:r>
              <a:rPr lang="en-IE" sz="1600" b="1" dirty="0">
                <a:solidFill>
                  <a:prstClr val="black"/>
                </a:solidFill>
                <a:latin typeface="EC Square Sans Cond Pro" panose="020B0506040000020004" pitchFamily="34" charset="0"/>
              </a:rPr>
              <a:t>m</a:t>
            </a:r>
            <a:r>
              <a:rPr kumimoji="0" lang="en-I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edium</a:t>
            </a: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-term plans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opinions on 2025 </a:t>
            </a: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Draft Budgetary Plans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recommendations to correct excessive deficit (</a:t>
            </a: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126(7)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), incl. for </a:t>
            </a: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/>
                <a:ea typeface="+mn-ea"/>
                <a:cs typeface="+mn-cs"/>
              </a:rPr>
              <a:t>RO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756234" y="1390096"/>
            <a:ext cx="1549669" cy="206210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16 July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ECOFIN 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expected to adopt: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126(6) 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decisions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126(8)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 for </a:t>
            </a: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15532" y="4151747"/>
            <a:ext cx="1545771" cy="107721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20 September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Member States 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submit medium-term plans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77138" y="4387666"/>
            <a:ext cx="1501753" cy="33855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26004" y="1193579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60298B2-E33B-DCA5-5028-DBB4282B4D5D}"/>
              </a:ext>
            </a:extLst>
          </p:cNvPr>
          <p:cNvSpPr/>
          <p:nvPr/>
        </p:nvSpPr>
        <p:spPr>
          <a:xfrm>
            <a:off x="4974536" y="1209649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A411BAA-D007-2B18-4806-FF547D2E0DCD}"/>
              </a:ext>
            </a:extLst>
          </p:cNvPr>
          <p:cNvSpPr/>
          <p:nvPr/>
        </p:nvSpPr>
        <p:spPr>
          <a:xfrm>
            <a:off x="7148925" y="1217439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AECF135-54E5-DD79-AD5E-BA64BABED2EF}"/>
              </a:ext>
            </a:extLst>
          </p:cNvPr>
          <p:cNvSpPr/>
          <p:nvPr/>
        </p:nvSpPr>
        <p:spPr>
          <a:xfrm>
            <a:off x="10303761" y="1194535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C9640CE-1E38-6E43-6AD9-D04C797395EB}"/>
              </a:ext>
            </a:extLst>
          </p:cNvPr>
          <p:cNvSpPr/>
          <p:nvPr/>
        </p:nvSpPr>
        <p:spPr>
          <a:xfrm>
            <a:off x="8756178" y="1206435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79E668-8CDF-B374-CFF3-C57EF9255707}"/>
              </a:ext>
            </a:extLst>
          </p:cNvPr>
          <p:cNvSpPr/>
          <p:nvPr/>
        </p:nvSpPr>
        <p:spPr>
          <a:xfrm>
            <a:off x="4868254" y="3954537"/>
            <a:ext cx="199103" cy="199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BF36BF-6041-DA7A-3632-798799A4AC31}"/>
              </a:ext>
            </a:extLst>
          </p:cNvPr>
          <p:cNvSpPr/>
          <p:nvPr/>
        </p:nvSpPr>
        <p:spPr>
          <a:xfrm>
            <a:off x="3225705" y="3972957"/>
            <a:ext cx="217755" cy="18607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C19E0B5-F08A-DBDB-3386-16526E89DB86}"/>
              </a:ext>
            </a:extLst>
          </p:cNvPr>
          <p:cNvSpPr/>
          <p:nvPr/>
        </p:nvSpPr>
        <p:spPr>
          <a:xfrm>
            <a:off x="10507242" y="3990120"/>
            <a:ext cx="217755" cy="18607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FFDE4A8-9EF3-DEDD-30C7-EB6C6BF453B1}"/>
              </a:ext>
            </a:extLst>
          </p:cNvPr>
          <p:cNvSpPr/>
          <p:nvPr/>
        </p:nvSpPr>
        <p:spPr>
          <a:xfrm>
            <a:off x="7622391" y="3967576"/>
            <a:ext cx="217755" cy="18607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8CCA63-BB80-2484-3852-16ADBD70EB36}"/>
              </a:ext>
            </a:extLst>
          </p:cNvPr>
          <p:cNvSpPr txBox="1"/>
          <p:nvPr/>
        </p:nvSpPr>
        <p:spPr>
          <a:xfrm>
            <a:off x="9655332" y="4182905"/>
            <a:ext cx="2095779" cy="2308324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December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ECOFIN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 expected to adopt: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recommendations on the </a:t>
            </a:r>
            <a:r>
              <a:rPr lang="en-IE" sz="1600" dirty="0">
                <a:solidFill>
                  <a:prstClr val="black"/>
                </a:solidFill>
                <a:latin typeface="EC Square Sans Cond Pro" panose="020B0506040000020004" pitchFamily="34" charset="0"/>
              </a:rPr>
              <a:t>medium-term plans</a:t>
            </a:r>
            <a:endParaRPr kumimoji="0" lang="en-I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EDP </a:t>
            </a: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126(7)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 recommendations, incl. for </a:t>
            </a: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RO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568646-91F9-EDC6-4018-6B2C3C00EE69}"/>
              </a:ext>
            </a:extLst>
          </p:cNvPr>
          <p:cNvSpPr txBox="1"/>
          <p:nvPr/>
        </p:nvSpPr>
        <p:spPr>
          <a:xfrm>
            <a:off x="6421311" y="6227967"/>
            <a:ext cx="2700344" cy="338554"/>
          </a:xfrm>
          <a:prstGeom prst="rect">
            <a:avLst/>
          </a:prstGeom>
          <a:solidFill>
            <a:srgbClr val="035DC1"/>
          </a:solidFill>
        </p:spPr>
        <p:txBody>
          <a:bodyPr wrap="square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Coherent fiscal package</a:t>
            </a:r>
            <a:endParaRPr kumimoji="0" lang="en-GB" sz="16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DC302-CE50-CA5B-06B8-F59C107E3633}"/>
              </a:ext>
            </a:extLst>
          </p:cNvPr>
          <p:cNvSpPr txBox="1"/>
          <p:nvPr/>
        </p:nvSpPr>
        <p:spPr>
          <a:xfrm>
            <a:off x="2483858" y="4174317"/>
            <a:ext cx="1766656" cy="132343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15 October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Euro area Member States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submit 2025 Draft Budgetary Plans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26E685-6F8A-3406-C35E-0E5121CEA2D3}"/>
              </a:ext>
            </a:extLst>
          </p:cNvPr>
          <p:cNvSpPr txBox="1"/>
          <p:nvPr/>
        </p:nvSpPr>
        <p:spPr>
          <a:xfrm>
            <a:off x="4172862" y="4163430"/>
            <a:ext cx="1766656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Early November</a:t>
            </a:r>
            <a:endParaRPr kumimoji="0" lang="en-IE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Commission autumn forecast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6D5E22-24E3-B736-826A-D36D17E4FD12}"/>
              </a:ext>
            </a:extLst>
          </p:cNvPr>
          <p:cNvSpPr txBox="1"/>
          <p:nvPr/>
        </p:nvSpPr>
        <p:spPr>
          <a:xfrm>
            <a:off x="3809081" y="1420692"/>
            <a:ext cx="2743201" cy="181588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21 June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COM issues</a:t>
            </a: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guidance on content of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medium-term plans to MS/EFC (MTPs)</a:t>
            </a:r>
            <a:endParaRPr kumimoji="0" lang="en-I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Cond Pro" panose="020B0506040000020004" pitchFamily="34" charset="0"/>
                <a:ea typeface="+mn-ea"/>
                <a:cs typeface="+mn-cs"/>
              </a:rPr>
              <a:t>Reference trajectories / technical information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CA549-0D89-7190-6F15-D95272163D66}"/>
              </a:ext>
            </a:extLst>
          </p:cNvPr>
          <p:cNvSpPr/>
          <p:nvPr/>
        </p:nvSpPr>
        <p:spPr>
          <a:xfrm>
            <a:off x="1703652" y="3962070"/>
            <a:ext cx="217755" cy="18607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EC Square Sans Cond Pro" panose="020B05060400000200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4231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74605" y="2881497"/>
            <a:ext cx="10318897" cy="1325563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Macroeconomic Imbalances Procedure</a:t>
            </a:r>
          </a:p>
        </p:txBody>
      </p:sp>
    </p:spTree>
    <p:extLst>
      <p:ext uri="{BB962C8B-B14F-4D97-AF65-F5344CB8AC3E}">
        <p14:creationId xmlns:p14="http://schemas.microsoft.com/office/powerpoint/2010/main" val="3580222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FDC846-3BD1-9227-67B0-042A7EE44B1A}"/>
              </a:ext>
            </a:extLst>
          </p:cNvPr>
          <p:cNvSpPr txBox="1">
            <a:spLocks/>
          </p:cNvSpPr>
          <p:nvPr/>
        </p:nvSpPr>
        <p:spPr>
          <a:xfrm>
            <a:off x="1264230" y="2219086"/>
            <a:ext cx="10521019" cy="463891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138623" marR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5869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3115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0361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47607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4853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2100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79346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56592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marR="0" lvl="0" indent="-269875" algn="just" defTabSz="554492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>
                <a:tab pos="182563" algn="l"/>
              </a:tabLst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The classification of imbalances is based on three criteria: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Arial"/>
            </a:endParaRPr>
          </a:p>
          <a:p>
            <a:pPr marL="700088" marR="0" lvl="1" indent="-342900" algn="just" defTabSz="554492" rtl="0" eaLnBrk="1" fontAlgn="auto" latinLnBrk="0" hangingPunct="1">
              <a:lnSpc>
                <a:spcPts val="3200"/>
              </a:lnSpc>
              <a:spcBef>
                <a:spcPts val="303"/>
              </a:spcBef>
              <a:spcAft>
                <a:spcPts val="600"/>
              </a:spcAft>
              <a:buClr>
                <a:srgbClr val="034EA2"/>
              </a:buClr>
              <a:buSzPct val="70000"/>
              <a:buFont typeface="Courier New" panose="02070309020205020404" pitchFamily="49" charset="0"/>
              <a:buChar char="o"/>
              <a:tabLst>
                <a:tab pos="357188" algn="l"/>
              </a:tabLst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  <a:sym typeface="Arial"/>
              </a:rPr>
              <a:t>Gravity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  <a:sym typeface="Arial"/>
              </a:rPr>
              <a:t> of imbalances</a:t>
            </a:r>
          </a:p>
          <a:p>
            <a:pPr marL="700088" marR="0" lvl="1" indent="-342900" algn="just" defTabSz="554492" rtl="0" eaLnBrk="1" fontAlgn="auto" latinLnBrk="0" hangingPunct="1">
              <a:lnSpc>
                <a:spcPts val="3200"/>
              </a:lnSpc>
              <a:spcBef>
                <a:spcPts val="303"/>
              </a:spcBef>
              <a:spcAft>
                <a:spcPts val="600"/>
              </a:spcAft>
              <a:buClr>
                <a:srgbClr val="034EA2"/>
              </a:buClr>
              <a:buSzPct val="70000"/>
              <a:buFont typeface="Courier New" panose="02070309020205020404" pitchFamily="49" charset="0"/>
              <a:buChar char="o"/>
              <a:tabLst>
                <a:tab pos="357188" algn="l"/>
              </a:tabLst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  <a:sym typeface="Arial"/>
              </a:rPr>
              <a:t>Evolution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  <a:sym typeface="Arial"/>
              </a:rPr>
              <a:t> of imbalances, including prospects</a:t>
            </a:r>
          </a:p>
          <a:p>
            <a:pPr marL="700088" marR="0" lvl="1" indent="-342900" algn="just" defTabSz="554492" rtl="0" eaLnBrk="1" fontAlgn="auto" latinLnBrk="0" hangingPunct="1">
              <a:lnSpc>
                <a:spcPts val="3200"/>
              </a:lnSpc>
              <a:spcBef>
                <a:spcPts val="303"/>
              </a:spcBef>
              <a:spcAft>
                <a:spcPts val="600"/>
              </a:spcAft>
              <a:buClr>
                <a:srgbClr val="034EA2"/>
              </a:buClr>
              <a:buSzPct val="70000"/>
              <a:buFont typeface="Courier New" panose="02070309020205020404" pitchFamily="49" charset="0"/>
              <a:buChar char="o"/>
              <a:tabLst>
                <a:tab pos="357188" algn="l"/>
              </a:tabLst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  <a:sym typeface="Arial"/>
              </a:rPr>
              <a:t>Policy response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Arial"/>
            </a:endParaRPr>
          </a:p>
          <a:p>
            <a:pPr marL="269875" marR="0" lvl="0" indent="-269875" algn="just" defTabSz="554492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>
                <a:tab pos="182563" algn="l"/>
              </a:tabLst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Forward-looking approach: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more emphasis on evolution of risks and on policy response by Member States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  <a:sym typeface="Arial"/>
            </a:endParaRPr>
          </a:p>
          <a:p>
            <a:pPr marL="269875" marR="0" lvl="0" indent="-269875" algn="just" defTabSz="554492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>
                <a:tab pos="182563" algn="l"/>
              </a:tabLst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Clarified the roles of the MIP and the SGP following the EGR: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where risks are essentially rooted in fiscal sustainability concerns, the reformed SGP should be regarded as the appropriate surveillance tool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07F4823-64F1-DF74-FF13-A104F69E875E}"/>
              </a:ext>
            </a:extLst>
          </p:cNvPr>
          <p:cNvSpPr txBox="1">
            <a:spLocks/>
          </p:cNvSpPr>
          <p:nvPr/>
        </p:nvSpPr>
        <p:spPr>
          <a:xfrm>
            <a:off x="1996725" y="404493"/>
            <a:ext cx="10195275" cy="1071584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l" defTabSz="55449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024B9C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554492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/>
                <a:ea typeface="+mj-ea"/>
                <a:cs typeface="Arial"/>
                <a:sym typeface="Arial"/>
              </a:rPr>
              <a:t>Macroeconomic imbalance procedure:</a:t>
            </a:r>
          </a:p>
          <a:p>
            <a:pPr marL="0" marR="0" lvl="0" indent="0" algn="l" defTabSz="55449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/>
                <a:ea typeface="+mj-ea"/>
                <a:cs typeface="Arial"/>
                <a:sym typeface="Arial"/>
              </a:rPr>
              <a:t>General approach and impact of the EGR</a:t>
            </a:r>
          </a:p>
        </p:txBody>
      </p:sp>
    </p:spTree>
    <p:extLst>
      <p:ext uri="{BB962C8B-B14F-4D97-AF65-F5344CB8AC3E}">
        <p14:creationId xmlns:p14="http://schemas.microsoft.com/office/powerpoint/2010/main" val="1270943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FDC846-3BD1-9227-67B0-042A7EE44B1A}"/>
              </a:ext>
            </a:extLst>
          </p:cNvPr>
          <p:cNvSpPr txBox="1">
            <a:spLocks/>
          </p:cNvSpPr>
          <p:nvPr/>
        </p:nvSpPr>
        <p:spPr>
          <a:xfrm>
            <a:off x="1333898" y="2002971"/>
            <a:ext cx="10858102" cy="455183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138623" marR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5869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3115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0361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47607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4853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2100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79346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56592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marR="0" lvl="0" indent="-182563" algn="l" defTabSz="554492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  <a:sym typeface="Arial"/>
              </a:rPr>
              <a:t>In-depths reviews carried out for 12 Member States</a:t>
            </a:r>
          </a:p>
          <a:p>
            <a:pPr marL="182563" marR="0" lvl="0" indent="-182563" algn="l" defTabSz="554492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The evolution of vulnerabilities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 has been diverse across countries but in many cases vulnerabilities have receded, as economic conditions adjusted to high – but falling – inflation. </a:t>
            </a:r>
          </a:p>
          <a:p>
            <a:pPr marL="182563" marR="0" lvl="0" indent="-182563" algn="l" defTabSz="554492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A change in the classification of imbalances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is justified in seven cases: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/>
              <a:sym typeface="Arial"/>
            </a:endParaRPr>
          </a:p>
          <a:p>
            <a:pPr marL="619125" marR="0" lvl="1" indent="-342900" algn="l" defTabSz="554492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  <a:buSzPct val="7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Spain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,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France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, and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Portugal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were found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not to be experiencing imbalance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anymore.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/>
            </a:endParaRPr>
          </a:p>
          <a:p>
            <a:pPr marL="619125" marR="0" lvl="1" indent="-342900" algn="l" defTabSz="554492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  <a:buSzPct val="7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Greece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 and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Italy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 were changed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from excessive imbalances to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imbalances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/>
            </a:endParaRPr>
          </a:p>
          <a:p>
            <a:pPr marL="619125" marR="0" lvl="1" indent="-342900" algn="l" defTabSz="554492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  <a:buSzPct val="7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Slovakia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 is now found to be experiencing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imbalances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/>
            </a:endParaRPr>
          </a:p>
          <a:p>
            <a:pPr marL="619125" marR="0" lvl="1" indent="-342900" algn="l" defTabSz="554492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  <a:buSzPct val="7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Romania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 is now found to be experiencing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excessive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imbalances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/>
            </a:endParaRPr>
          </a:p>
          <a:p>
            <a:pPr marL="276225" marR="0" lvl="1" indent="0" algn="l" defTabSz="554492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Clr>
                <a:srgbClr val="034EA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other five cases remain classified as imbalances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sym typeface="Arial"/>
              </a:rPr>
              <a:t>(CY, DE, NL, HU, SE).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/>
            </a:endParaRPr>
          </a:p>
          <a:p>
            <a:pPr marL="138430" marR="0" lvl="0" indent="-138430" algn="just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24B9C"/>
              </a:solidFill>
              <a:effectLst/>
              <a:uLnTx/>
              <a:uFillTx/>
              <a:latin typeface="Arial" panose="020B0604020202020204"/>
              <a:ea typeface="+mn-ea"/>
              <a:cs typeface="Arial" panose="020B0604020202020204"/>
              <a:sym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07F4823-64F1-DF74-FF13-A104F69E875E}"/>
              </a:ext>
            </a:extLst>
          </p:cNvPr>
          <p:cNvSpPr txBox="1">
            <a:spLocks/>
          </p:cNvSpPr>
          <p:nvPr/>
        </p:nvSpPr>
        <p:spPr>
          <a:xfrm>
            <a:off x="1839971" y="125770"/>
            <a:ext cx="9508875" cy="1325584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l" defTabSz="55449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rgbClr val="024B9C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55449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/>
                <a:ea typeface="+mj-ea"/>
                <a:cs typeface="Arial"/>
                <a:sym typeface="Arial"/>
              </a:rPr>
              <a:t>Macroeconomic imbalance procedure:</a:t>
            </a:r>
          </a:p>
          <a:p>
            <a:pPr marL="0" marR="0" lvl="0" indent="0" algn="l" defTabSz="55449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>
                <a:ln>
                  <a:noFill/>
                </a:ln>
                <a:solidFill>
                  <a:srgbClr val="024B9C"/>
                </a:solidFill>
                <a:effectLst/>
                <a:uLnTx/>
                <a:uFillTx/>
                <a:latin typeface="Arial"/>
                <a:ea typeface="+mj-ea"/>
                <a:cs typeface="Arial"/>
                <a:sym typeface="Arial"/>
              </a:rPr>
              <a:t>Classification outcome</a:t>
            </a:r>
          </a:p>
        </p:txBody>
      </p:sp>
    </p:spTree>
    <p:extLst>
      <p:ext uri="{BB962C8B-B14F-4D97-AF65-F5344CB8AC3E}">
        <p14:creationId xmlns:p14="http://schemas.microsoft.com/office/powerpoint/2010/main" val="3243174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74605" y="2881497"/>
            <a:ext cx="10318897" cy="1325563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Employment and Social Policies</a:t>
            </a:r>
          </a:p>
        </p:txBody>
      </p:sp>
    </p:spTree>
    <p:extLst>
      <p:ext uri="{BB962C8B-B14F-4D97-AF65-F5344CB8AC3E}">
        <p14:creationId xmlns:p14="http://schemas.microsoft.com/office/powerpoint/2010/main" val="436634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1464" y="796770"/>
            <a:ext cx="9782296" cy="73569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/>
              <a:t>Employment and social priorities</a:t>
            </a:r>
            <a:br>
              <a:rPr lang="en-US" sz="3200" b="1"/>
            </a:br>
            <a:r>
              <a:rPr lang="en-US" sz="3200" b="1"/>
              <a:t>in the 2023 Semester Cycle</a:t>
            </a:r>
            <a:endParaRPr lang="en-GB" sz="3200" b="1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52303" y="1748804"/>
            <a:ext cx="11180618" cy="4125814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While </a:t>
            </a:r>
            <a:r>
              <a:rPr lang="en-GB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employment, skills and social issues</a:t>
            </a:r>
            <a:r>
              <a:rPr lang="en-GB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 continue to be supported by RRF</a:t>
            </a:r>
            <a:r>
              <a:rPr lang="en-GB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, ESF+ and other instruments in line with the </a:t>
            </a:r>
            <a:r>
              <a:rPr lang="en-GB" b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European Pillar of Social Rights</a:t>
            </a:r>
            <a:r>
              <a:rPr lang="en-GB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, CSRs are suggested in the area of:</a:t>
            </a:r>
          </a:p>
          <a:p>
            <a:pPr marL="620146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b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Improving skills levels of adults </a:t>
            </a:r>
            <a:r>
              <a:rPr lang="en-GB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(18)</a:t>
            </a:r>
          </a:p>
          <a:p>
            <a:pPr marL="897392" lvl="2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Including a specific angle on </a:t>
            </a:r>
            <a:r>
              <a:rPr lang="en-US" sz="2000" b="1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labour</a:t>
            </a:r>
            <a:r>
              <a:rPr lang="en-US" sz="20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 and skills shortages / skills mismatches</a:t>
            </a:r>
            <a:r>
              <a:rPr lang="en-US" sz="2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 (13)</a:t>
            </a:r>
            <a:endParaRPr lang="en-GB" sz="200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20146" lvl="1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Improving </a:t>
            </a:r>
            <a:r>
              <a:rPr lang="en-GB" b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education </a:t>
            </a:r>
            <a:r>
              <a:rPr lang="en-GB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GB" b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basic skills</a:t>
            </a:r>
            <a:r>
              <a:rPr lang="en-GB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 (18)</a:t>
            </a:r>
          </a:p>
          <a:p>
            <a:pPr marL="620146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Non-discrimination and equal opportunities</a:t>
            </a:r>
            <a:r>
              <a:rPr lang="en-GB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 (11), incl. </a:t>
            </a:r>
            <a:r>
              <a:rPr lang="en-GB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childcare</a:t>
            </a:r>
            <a:endParaRPr lang="en-GB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20146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also in adequate and sustainable social protection</a:t>
            </a:r>
            <a:r>
              <a:rPr lang="en-GB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healthcare</a:t>
            </a:r>
            <a:r>
              <a:rPr lang="en-GB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n-GB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long-term care</a:t>
            </a:r>
            <a:r>
              <a:rPr lang="en-GB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buNone/>
            </a:pPr>
            <a:endParaRPr lang="en-GB" sz="260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05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109FF90D-BE03-D722-01FF-819681FC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4675" y="365125"/>
            <a:ext cx="9724026" cy="816403"/>
          </a:xfrm>
        </p:spPr>
        <p:txBody>
          <a:bodyPr/>
          <a:lstStyle/>
          <a:p>
            <a:r>
              <a:rPr lang="en-IE" sz="3600" dirty="0">
                <a:solidFill>
                  <a:srgbClr val="024B9C"/>
                </a:solidFill>
              </a:rPr>
              <a:t>The 2024 European Semester Spring Package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ADF1C5-7A90-59FF-7538-AC08362E16B5}"/>
              </a:ext>
            </a:extLst>
          </p:cNvPr>
          <p:cNvSpPr txBox="1">
            <a:spLocks/>
          </p:cNvSpPr>
          <p:nvPr/>
        </p:nvSpPr>
        <p:spPr>
          <a:xfrm>
            <a:off x="1971040" y="2570795"/>
            <a:ext cx="2904640" cy="37561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/>
          <a:lstStyle>
            <a:lvl1pPr marL="138623" marR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5869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3115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0361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47607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4853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2100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79346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56592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Economic, Social and Employment Policy Coordination</a:t>
            </a: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Country reports</a:t>
            </a:r>
          </a:p>
          <a:p>
            <a:pPr marL="277246" lvl="1" indent="0">
              <a:spcBef>
                <a:spcPts val="0"/>
              </a:spcBef>
              <a:buNone/>
              <a:defRPr/>
            </a:pPr>
            <a:r>
              <a:rPr lang="en-US" sz="1200" dirty="0">
                <a:solidFill>
                  <a:srgbClr val="4D4D4D"/>
                </a:solidFill>
                <a:latin typeface="Arial" panose="020B0604020202020204"/>
              </a:rPr>
              <a:t>Take stock of the specific socio-economic challenges in every Member State</a:t>
            </a: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Commission proposals for country-specific recommendations</a:t>
            </a:r>
          </a:p>
          <a:p>
            <a:pPr marL="277246" marR="0" lvl="1" indent="0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solidFill>
                  <a:srgbClr val="4D4D4D"/>
                </a:solidFill>
                <a:latin typeface="Arial" panose="020B0604020202020204"/>
              </a:rPr>
              <a:t>A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ddress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key challenges not or not sufficiently addressed by the RRPs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9EC09-7A01-1760-F30A-6E5FF270B2C4}"/>
              </a:ext>
            </a:extLst>
          </p:cNvPr>
          <p:cNvSpPr txBox="1"/>
          <p:nvPr/>
        </p:nvSpPr>
        <p:spPr>
          <a:xfrm>
            <a:off x="1971040" y="1555764"/>
            <a:ext cx="9602124" cy="89255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2400" b="1">
                <a:solidFill>
                  <a:schemeClr val="bg1"/>
                </a:solidFill>
              </a:rPr>
              <a:t>Spring Package Chapeau Communication</a:t>
            </a:r>
          </a:p>
          <a:p>
            <a:pPr algn="ctr"/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algn="ctr"/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Outlines main economic and </a:t>
            </a:r>
            <a:r>
              <a:rPr lang="en-US" sz="1400">
                <a:solidFill>
                  <a:schemeClr val="bg1"/>
                </a:solidFill>
                <a:latin typeface="Arial" panose="020B0604020202020204"/>
              </a:rPr>
              <a:t>social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policy priorities for next year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A4457B-B446-E301-FC7C-2F091F4127DE}"/>
              </a:ext>
            </a:extLst>
          </p:cNvPr>
          <p:cNvSpPr txBox="1">
            <a:spLocks/>
          </p:cNvSpPr>
          <p:nvPr/>
        </p:nvSpPr>
        <p:spPr>
          <a:xfrm>
            <a:off x="8285018" y="2554514"/>
            <a:ext cx="3288146" cy="3772396"/>
          </a:xfrm>
          <a:prstGeom prst="rect">
            <a:avLst/>
          </a:prstGeom>
          <a:solidFill>
            <a:srgbClr val="E5F1FB"/>
          </a:solidFill>
        </p:spPr>
        <p:txBody>
          <a:bodyPr/>
          <a:lstStyle>
            <a:lvl1pPr marL="138623" marR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5869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3115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0361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47607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4853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2100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79346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56592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1800" b="1" dirty="0">
                <a:solidFill>
                  <a:prstClr val="black"/>
                </a:solidFill>
                <a:latin typeface="Arial" panose="020B0604020202020204"/>
              </a:rPr>
              <a:t>Fiscal Policy Coordination</a:t>
            </a: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Omnibus report (Art 126(3)) and fiscal statistical tables </a:t>
            </a:r>
          </a:p>
          <a:p>
            <a:pPr marL="277246" lvl="1" indent="0">
              <a:spcBef>
                <a:spcPts val="0"/>
              </a:spcBef>
              <a:buNone/>
              <a:defRPr/>
            </a:pPr>
            <a:r>
              <a:rPr lang="en-US" sz="1200" dirty="0">
                <a:solidFill>
                  <a:srgbClr val="4D4D4D"/>
                </a:solidFill>
                <a:latin typeface="Arial" panose="020B0604020202020204"/>
              </a:rPr>
              <a:t>Prepared for 12 Member States that recorded a deficit above 3% in 2023</a:t>
            </a:r>
          </a:p>
          <a:p>
            <a:pPr>
              <a:defRPr/>
            </a:pPr>
            <a:r>
              <a:rPr lang="en-US" sz="1600" b="1" dirty="0">
                <a:solidFill>
                  <a:srgbClr val="4D4D4D"/>
                </a:solidFill>
                <a:latin typeface="Arial" panose="020B0604020202020204"/>
              </a:rPr>
              <a:t>Post-</a:t>
            </a:r>
            <a:r>
              <a:rPr lang="en-US" sz="1600" b="1" dirty="0" err="1">
                <a:solidFill>
                  <a:srgbClr val="4D4D4D"/>
                </a:solidFill>
                <a:latin typeface="Arial" panose="020B0604020202020204"/>
              </a:rPr>
              <a:t>programme</a:t>
            </a:r>
            <a:r>
              <a:rPr lang="en-US" sz="1600" b="1" dirty="0">
                <a:solidFill>
                  <a:srgbClr val="4D4D4D"/>
                </a:solidFill>
                <a:latin typeface="Arial" panose="020B0604020202020204"/>
              </a:rPr>
              <a:t> surveillance reports (ES, CY, IE, EL and  PT)</a:t>
            </a:r>
          </a:p>
          <a:p>
            <a:pPr marL="277246" lvl="1" indent="0">
              <a:spcBef>
                <a:spcPts val="0"/>
              </a:spcBef>
              <a:buNone/>
              <a:defRPr/>
            </a:pPr>
            <a:r>
              <a:rPr lang="en-US" sz="1200" dirty="0">
                <a:solidFill>
                  <a:srgbClr val="4D4D4D"/>
                </a:solidFill>
                <a:latin typeface="Arial" panose="020B0604020202020204"/>
              </a:rPr>
              <a:t>Assesses the economic, fiscal and financial situation of Member States that have benefited from financial assistance </a:t>
            </a:r>
            <a:r>
              <a:rPr lang="en-US" sz="1200" dirty="0" err="1">
                <a:solidFill>
                  <a:srgbClr val="4D4D4D"/>
                </a:solidFill>
                <a:latin typeface="Arial" panose="020B0604020202020204"/>
              </a:rPr>
              <a:t>programmes</a:t>
            </a:r>
            <a:endParaRPr lang="en-US" sz="1200" dirty="0">
              <a:solidFill>
                <a:srgbClr val="4D4D4D"/>
              </a:solidFill>
              <a:latin typeface="Arial" panose="020B0604020202020204"/>
            </a:endParaRPr>
          </a:p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None/>
              <a:tabLst/>
              <a:defRPr/>
            </a:pPr>
            <a:endParaRPr lang="en-US" sz="1200" dirty="0">
              <a:solidFill>
                <a:srgbClr val="4D4D4D"/>
              </a:solidFill>
              <a:latin typeface="Arial" panose="020B0604020202020204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solidFill>
                <a:srgbClr val="4D4D4D"/>
              </a:solidFill>
              <a:latin typeface="Arial" panose="020B0604020202020204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solidFill>
                <a:srgbClr val="4D4D4D"/>
              </a:solidFill>
              <a:latin typeface="Arial" panose="020B0604020202020204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7B90A1-D1F8-2E5A-93E0-FB6CCA021B05}"/>
              </a:ext>
            </a:extLst>
          </p:cNvPr>
          <p:cNvSpPr txBox="1">
            <a:spLocks/>
          </p:cNvSpPr>
          <p:nvPr/>
        </p:nvSpPr>
        <p:spPr>
          <a:xfrm>
            <a:off x="5128029" y="2562654"/>
            <a:ext cx="2904640" cy="3756116"/>
          </a:xfrm>
          <a:prstGeom prst="rect">
            <a:avLst/>
          </a:prstGeom>
          <a:solidFill>
            <a:srgbClr val="5B9BD5">
              <a:lumMod val="40000"/>
              <a:lumOff val="60000"/>
            </a:srgbClr>
          </a:solidFill>
        </p:spPr>
        <p:txBody>
          <a:bodyPr/>
          <a:lstStyle>
            <a:lvl1pPr marL="138623" marR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5869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3115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0361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47607" marR="0" indent="-138623" algn="l" defTabSz="554492" rtl="0" eaLnBrk="1" fontAlgn="auto" latinLnBrk="0" hangingPunct="1">
              <a:lnSpc>
                <a:spcPct val="100000"/>
              </a:lnSpc>
              <a:spcBef>
                <a:spcPts val="303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 lang="en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4853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2100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79346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56592" indent="-138623" algn="l" defTabSz="554492" rtl="0" eaLnBrk="1" latinLnBrk="0" hangingPunct="1">
              <a:lnSpc>
                <a:spcPct val="90000"/>
              </a:lnSpc>
              <a:spcBef>
                <a:spcPts val="303"/>
              </a:spcBef>
              <a:buFont typeface="Arial" panose="020B0604020202020204" pitchFamily="34" charset="0"/>
              <a:buChar char="•"/>
              <a:defRPr sz="10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Employment Policy Coordination</a:t>
            </a: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Proposal for a Council Decision on guidelines for the employment policies of the Member States</a:t>
            </a:r>
          </a:p>
          <a:p>
            <a:pPr marL="277246" lvl="1" indent="0">
              <a:spcBef>
                <a:spcPts val="0"/>
              </a:spcBef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Guides national employment policies - to be drawn up every year (Art. 148 (2) TFEU)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38623" marR="0" lvl="0" indent="-138623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92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3719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08DFF45-659C-9426-B0BB-8C51E39A6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112" y="2712636"/>
            <a:ext cx="10764352" cy="4352193"/>
          </a:xfrm>
        </p:spPr>
        <p:txBody>
          <a:bodyPr/>
          <a:lstStyle/>
          <a:p>
            <a:r>
              <a:rPr lang="en-US" b="1"/>
              <a:t>The Second-stage analysis </a:t>
            </a:r>
            <a:r>
              <a:rPr lang="en-US">
                <a:hlinkClick r:id="rId3"/>
              </a:rPr>
              <a:t>published</a:t>
            </a:r>
            <a:r>
              <a:rPr lang="en-US"/>
              <a:t> by the Commission services in May 2024, which </a:t>
            </a:r>
            <a:r>
              <a:rPr lang="en-US" err="1"/>
              <a:t>analysed</a:t>
            </a:r>
            <a:r>
              <a:rPr lang="en-US"/>
              <a:t> in more detail </a:t>
            </a:r>
            <a:r>
              <a:rPr lang="en-US" b="1"/>
              <a:t>seven Member States </a:t>
            </a:r>
            <a:r>
              <a:rPr lang="en-US"/>
              <a:t>(BG, EE, ES, </a:t>
            </a:r>
            <a:br>
              <a:rPr lang="en-US"/>
            </a:br>
            <a:r>
              <a:rPr lang="en-US"/>
              <a:t>IT, LT, HU, RO), and </a:t>
            </a:r>
            <a:r>
              <a:rPr lang="en-US" b="1"/>
              <a:t>fed into the multilateral reviews </a:t>
            </a:r>
            <a:r>
              <a:rPr lang="en-US"/>
              <a:t>in the relevant committees of the Council.</a:t>
            </a:r>
          </a:p>
          <a:p>
            <a:r>
              <a:rPr lang="en-US"/>
              <a:t>These countries were selected based on the</a:t>
            </a:r>
            <a:r>
              <a:rPr lang="en-US" b="1"/>
              <a:t> First-stage analysis</a:t>
            </a:r>
            <a:r>
              <a:rPr lang="en-US"/>
              <a:t>, presented in the 2024 </a:t>
            </a:r>
            <a:r>
              <a:rPr lang="en-US" b="1"/>
              <a:t>Joint Employment Report </a:t>
            </a:r>
            <a:r>
              <a:rPr lang="en-US"/>
              <a:t>(JER), which </a:t>
            </a:r>
            <a:r>
              <a:rPr lang="en-US" err="1"/>
              <a:t>analysed</a:t>
            </a:r>
            <a:r>
              <a:rPr lang="en-US"/>
              <a:t> </a:t>
            </a:r>
            <a:r>
              <a:rPr lang="en-US" err="1"/>
              <a:t>labour</a:t>
            </a:r>
            <a:r>
              <a:rPr lang="en-US"/>
              <a:t> market, skills and social policies </a:t>
            </a:r>
            <a:r>
              <a:rPr lang="en-US" b="1"/>
              <a:t>for all 27 Member States </a:t>
            </a:r>
            <a:r>
              <a:rPr lang="en-US"/>
              <a:t>in order to identify potential risks to upward social convergence based on the </a:t>
            </a:r>
            <a:r>
              <a:rPr lang="en-US" b="1"/>
              <a:t>Social Scoreboard.</a:t>
            </a:r>
          </a:p>
          <a:p>
            <a:endParaRPr lang="fr-BE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470B94EA-6095-EE4B-495B-8934986C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265" y="343240"/>
            <a:ext cx="9812055" cy="718983"/>
          </a:xfrm>
        </p:spPr>
        <p:txBody>
          <a:bodyPr/>
          <a:lstStyle/>
          <a:p>
            <a:r>
              <a:rPr lang="en-IE" sz="3600" b="1"/>
              <a:t>Social Convergence Framework (SCF)</a:t>
            </a:r>
            <a:endParaRPr lang="en-GB" sz="3600" b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645684-7085-241D-B0BB-412C65912272}"/>
              </a:ext>
            </a:extLst>
          </p:cNvPr>
          <p:cNvSpPr txBox="1"/>
          <p:nvPr/>
        </p:nvSpPr>
        <p:spPr>
          <a:xfrm>
            <a:off x="2002970" y="1287265"/>
            <a:ext cx="9252859" cy="1200329"/>
          </a:xfrm>
          <a:prstGeom prst="rect">
            <a:avLst/>
          </a:prstGeom>
          <a:gradFill flip="none" rotWithShape="1">
            <a:gsLst>
              <a:gs pos="0">
                <a:srgbClr val="7DD5AB">
                  <a:tint val="66000"/>
                  <a:satMod val="160000"/>
                </a:srgbClr>
              </a:gs>
              <a:gs pos="50000">
                <a:srgbClr val="7DD5AB">
                  <a:tint val="44500"/>
                  <a:satMod val="160000"/>
                </a:srgbClr>
              </a:gs>
              <a:gs pos="100000">
                <a:srgbClr val="7DD5AB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b="1"/>
              <a:t>Findings from the new SCF </a:t>
            </a:r>
            <a:r>
              <a:rPr lang="en-US" sz="2400"/>
              <a:t>assessing risks and challenges to </a:t>
            </a:r>
            <a:r>
              <a:rPr lang="en-US" sz="2400" b="1"/>
              <a:t>upward social convergence </a:t>
            </a:r>
            <a:r>
              <a:rPr lang="en-US" sz="2400"/>
              <a:t>in Member States, </a:t>
            </a:r>
            <a:r>
              <a:rPr lang="en-US" sz="2400" b="1"/>
              <a:t>reflected in country reports and CSRs </a:t>
            </a:r>
            <a:r>
              <a:rPr lang="en-US" sz="2400"/>
              <a:t>(without automaticity):</a:t>
            </a:r>
          </a:p>
        </p:txBody>
      </p:sp>
    </p:spTree>
    <p:extLst>
      <p:ext uri="{BB962C8B-B14F-4D97-AF65-F5344CB8AC3E}">
        <p14:creationId xmlns:p14="http://schemas.microsoft.com/office/powerpoint/2010/main" val="2827043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0668" y="260671"/>
            <a:ext cx="10972800" cy="735693"/>
          </a:xfrm>
        </p:spPr>
        <p:txBody>
          <a:bodyPr/>
          <a:lstStyle/>
          <a:p>
            <a:r>
              <a:rPr lang="en-IE" sz="3200" b="1"/>
              <a:t>Employment Guidelines 2024</a:t>
            </a:r>
            <a:endParaRPr lang="en-GB" sz="3200" b="1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551720" y="2032193"/>
          <a:ext cx="6687280" cy="4825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661C5C-9895-B2A8-0BB4-8C1CDCD6F5D8}"/>
              </a:ext>
            </a:extLst>
          </p:cNvPr>
          <p:cNvSpPr txBox="1"/>
          <p:nvPr/>
        </p:nvSpPr>
        <p:spPr>
          <a:xfrm>
            <a:off x="2050668" y="1201196"/>
            <a:ext cx="9407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The update </a:t>
            </a:r>
            <a:r>
              <a:rPr lang="de-DE" sz="2400" err="1"/>
              <a:t>provides</a:t>
            </a:r>
            <a:r>
              <a:rPr lang="de-DE" sz="2400"/>
              <a:t> EU-</a:t>
            </a:r>
            <a:r>
              <a:rPr lang="de-DE" sz="2400" err="1"/>
              <a:t>wide</a:t>
            </a:r>
            <a:r>
              <a:rPr lang="de-DE" sz="2400"/>
              <a:t> </a:t>
            </a:r>
            <a:r>
              <a:rPr lang="de-DE" sz="2400" err="1"/>
              <a:t>guidance</a:t>
            </a:r>
            <a:r>
              <a:rPr lang="de-DE" sz="2400"/>
              <a:t> </a:t>
            </a:r>
            <a:r>
              <a:rPr lang="de-DE" sz="2400" err="1"/>
              <a:t>to</a:t>
            </a:r>
            <a:r>
              <a:rPr lang="de-DE" sz="2400"/>
              <a:t> Member States </a:t>
            </a:r>
            <a:r>
              <a:rPr lang="de-DE" sz="2400" err="1"/>
              <a:t>for</a:t>
            </a:r>
            <a:r>
              <a:rPr lang="de-DE" sz="2400"/>
              <a:t> </a:t>
            </a:r>
            <a:r>
              <a:rPr lang="de-DE" sz="2400" err="1"/>
              <a:t>their</a:t>
            </a:r>
            <a:r>
              <a:rPr lang="de-DE" sz="2400"/>
              <a:t> </a:t>
            </a:r>
            <a:r>
              <a:rPr lang="de-DE" sz="2400" err="1"/>
              <a:t>employment</a:t>
            </a:r>
            <a:r>
              <a:rPr lang="de-DE" sz="2400"/>
              <a:t>, </a:t>
            </a:r>
            <a:r>
              <a:rPr lang="de-DE" sz="2400" err="1"/>
              <a:t>skills</a:t>
            </a:r>
            <a:r>
              <a:rPr lang="de-DE" sz="2400"/>
              <a:t> and social </a:t>
            </a:r>
            <a:r>
              <a:rPr lang="de-DE" sz="2400" err="1"/>
              <a:t>policies</a:t>
            </a:r>
            <a:r>
              <a:rPr lang="de-DE" sz="2400"/>
              <a:t>. </a:t>
            </a:r>
            <a:r>
              <a:rPr lang="de-DE" sz="2400" err="1"/>
              <a:t>Novelties</a:t>
            </a:r>
            <a:r>
              <a:rPr lang="de-DE" sz="2400"/>
              <a:t> </a:t>
            </a:r>
            <a:r>
              <a:rPr lang="de-DE" sz="2400" err="1"/>
              <a:t>include</a:t>
            </a:r>
            <a:r>
              <a:rPr lang="de-DE" sz="2400"/>
              <a:t> </a:t>
            </a:r>
            <a:r>
              <a:rPr lang="de-DE" sz="2400" err="1"/>
              <a:t>calls</a:t>
            </a:r>
            <a:r>
              <a:rPr lang="de-DE" sz="2400"/>
              <a:t> </a:t>
            </a:r>
            <a:r>
              <a:rPr lang="de-DE" sz="2400" err="1"/>
              <a:t>to</a:t>
            </a:r>
            <a:r>
              <a:rPr lang="de-DE" sz="2400"/>
              <a:t>: </a:t>
            </a:r>
            <a:endParaRPr lang="en-IE" sz="2400"/>
          </a:p>
        </p:txBody>
      </p:sp>
      <p:sp>
        <p:nvSpPr>
          <p:cNvPr id="2" name="TextBox 1"/>
          <p:cNvSpPr txBox="1"/>
          <p:nvPr/>
        </p:nvSpPr>
        <p:spPr>
          <a:xfrm>
            <a:off x="1426913" y="4688213"/>
            <a:ext cx="22268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>
                <a:solidFill>
                  <a:schemeClr val="bg1"/>
                </a:solidFill>
              </a:rPr>
              <a:t>Support the </a:t>
            </a:r>
            <a:r>
              <a:rPr lang="en-US" sz="2000" b="1">
                <a:solidFill>
                  <a:schemeClr val="bg1"/>
                </a:solidFill>
              </a:rPr>
              <a:t>uptake of new technologies, AI </a:t>
            </a:r>
            <a:r>
              <a:rPr lang="en-US" sz="2000">
                <a:solidFill>
                  <a:schemeClr val="bg1"/>
                </a:solidFill>
              </a:rPr>
              <a:t>and</a:t>
            </a:r>
            <a:r>
              <a:rPr lang="en-US" sz="2000" b="1">
                <a:solidFill>
                  <a:schemeClr val="bg1"/>
                </a:solidFill>
              </a:rPr>
              <a:t> algorithmic management </a:t>
            </a:r>
            <a:endParaRPr lang="en-IE" sz="2000" b="1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DD8E70-B045-2D5E-0B43-4B0AEEB8BDE8}"/>
              </a:ext>
            </a:extLst>
          </p:cNvPr>
          <p:cNvSpPr txBox="1"/>
          <p:nvPr/>
        </p:nvSpPr>
        <p:spPr>
          <a:xfrm>
            <a:off x="7672761" y="2706158"/>
            <a:ext cx="3961338" cy="3477875"/>
          </a:xfrm>
          <a:prstGeom prst="rect">
            <a:avLst/>
          </a:prstGeom>
          <a:gradFill flip="none" rotWithShape="1">
            <a:gsLst>
              <a:gs pos="0">
                <a:srgbClr val="7DD5AB">
                  <a:tint val="66000"/>
                  <a:satMod val="160000"/>
                </a:srgbClr>
              </a:gs>
              <a:gs pos="50000">
                <a:srgbClr val="7DD5AB">
                  <a:tint val="44500"/>
                  <a:satMod val="160000"/>
                </a:srgbClr>
              </a:gs>
              <a:gs pos="100000">
                <a:srgbClr val="7DD5AB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0356B1"/>
                </a:solidFill>
              </a:rPr>
              <a:t>Next steps: </a:t>
            </a:r>
            <a:endParaRPr lang="en-US" sz="2000">
              <a:solidFill>
                <a:srgbClr val="0356B1"/>
              </a:solidFill>
            </a:endParaRP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356B1"/>
                </a:solidFill>
              </a:rPr>
              <a:t>Negotiations in the Employment and the Social Protection Committees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356B1"/>
                </a:solidFill>
              </a:rPr>
              <a:t>Opinions from the European Parliament, EESC, Committee of the Regions.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356B1"/>
                </a:solidFill>
              </a:rPr>
              <a:t>Final Council adoption envisaged for November 2024.</a:t>
            </a:r>
          </a:p>
        </p:txBody>
      </p:sp>
    </p:spTree>
    <p:extLst>
      <p:ext uri="{BB962C8B-B14F-4D97-AF65-F5344CB8AC3E}">
        <p14:creationId xmlns:p14="http://schemas.microsoft.com/office/powerpoint/2010/main" val="2685119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22A337-5DBB-0930-D26B-895195803B85}"/>
              </a:ext>
            </a:extLst>
          </p:cNvPr>
          <p:cNvSpPr txBox="1">
            <a:spLocks/>
          </p:cNvSpPr>
          <p:nvPr/>
        </p:nvSpPr>
        <p:spPr>
          <a:xfrm>
            <a:off x="2743782" y="3164167"/>
            <a:ext cx="6618427" cy="1325563"/>
          </a:xfrm>
          <a:prstGeom prst="rect">
            <a:avLst/>
          </a:prstGeom>
        </p:spPr>
        <p:txBody>
          <a:bodyPr anchor="b"/>
          <a:lstStyle>
            <a:lvl1pPr algn="ctr" defTabSz="9143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8000" b="1" dirty="0" err="1">
                <a:solidFill>
                  <a:srgbClr val="FFC000"/>
                </a:solidFill>
              </a:rPr>
              <a:t>Thank</a:t>
            </a:r>
            <a:r>
              <a:rPr lang="fr-BE" sz="8000" b="1" dirty="0">
                <a:solidFill>
                  <a:srgbClr val="FFC000"/>
                </a:solidFill>
              </a:rPr>
              <a:t> You</a:t>
            </a:r>
            <a:endParaRPr lang="en-GB" sz="8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6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4589" y="364850"/>
            <a:ext cx="9927201" cy="1325584"/>
          </a:xfrm>
        </p:spPr>
        <p:txBody>
          <a:bodyPr/>
          <a:lstStyle/>
          <a:p>
            <a:r>
              <a:rPr lang="en-GB"/>
              <a:t>European Semester: 2024 Spring Package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4590" y="1775520"/>
            <a:ext cx="9927200" cy="485650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GB" sz="2200" dirty="0"/>
              <a:t>The </a:t>
            </a:r>
            <a:r>
              <a:rPr lang="en-GB" sz="2200" b="1" dirty="0"/>
              <a:t>2024 European Semester Spring Package </a:t>
            </a:r>
            <a:r>
              <a:rPr lang="en-GB" sz="2200" dirty="0"/>
              <a:t>focuses on:</a:t>
            </a:r>
          </a:p>
          <a:p>
            <a:pPr lvl="1" algn="just"/>
            <a:r>
              <a:rPr lang="en-US" sz="2000" b="1" dirty="0"/>
              <a:t>Strengthening Competitiveness</a:t>
            </a:r>
            <a:r>
              <a:rPr lang="en-US" sz="2000" dirty="0"/>
              <a:t>, calling on the EU and its Member States to take further steps to ensure long-term competitiveness.</a:t>
            </a:r>
          </a:p>
          <a:p>
            <a:pPr lvl="1" algn="just"/>
            <a:r>
              <a:rPr lang="en-US" sz="2000" b="1" dirty="0" err="1"/>
              <a:t>Maximising</a:t>
            </a:r>
            <a:r>
              <a:rPr lang="en-US" sz="2000" b="1" dirty="0"/>
              <a:t> the impact of EU funds, </a:t>
            </a:r>
            <a:r>
              <a:rPr lang="en-US" sz="2000" dirty="0"/>
              <a:t>by making full use of their </a:t>
            </a:r>
            <a:r>
              <a:rPr lang="en-US" sz="2000" b="1" dirty="0"/>
              <a:t>synergies </a:t>
            </a:r>
            <a:r>
              <a:rPr lang="en-US" sz="2000" dirty="0"/>
              <a:t>and the </a:t>
            </a:r>
            <a:r>
              <a:rPr lang="en-US" sz="2000" b="1" dirty="0"/>
              <a:t>complementarities of reforms and investments </a:t>
            </a:r>
            <a:r>
              <a:rPr lang="en-US" sz="2000" dirty="0"/>
              <a:t>under the </a:t>
            </a:r>
            <a:r>
              <a:rPr lang="en-US" sz="2000" b="1" dirty="0"/>
              <a:t>RRF and Cohesion Policy </a:t>
            </a:r>
            <a:r>
              <a:rPr lang="en-US" sz="2000" b="1" dirty="0" err="1"/>
              <a:t>programmes</a:t>
            </a:r>
            <a:r>
              <a:rPr lang="en-US" sz="2000" dirty="0"/>
              <a:t>, and giving guidance for Cohesion Policy mid-term review</a:t>
            </a:r>
            <a:r>
              <a:rPr lang="en-GB" sz="2000" dirty="0"/>
              <a:t> </a:t>
            </a:r>
          </a:p>
          <a:p>
            <a:pPr lvl="1" algn="just">
              <a:spcAft>
                <a:spcPts val="1800"/>
              </a:spcAft>
            </a:pPr>
            <a:r>
              <a:rPr lang="en-US" sz="2000" dirty="0"/>
              <a:t>Implementing the </a:t>
            </a:r>
            <a:r>
              <a:rPr lang="en-US" sz="2000" b="1" dirty="0"/>
              <a:t>new economic governance framework</a:t>
            </a:r>
            <a:r>
              <a:rPr lang="en-US" sz="2000" dirty="0"/>
              <a:t>, which will strengthen fiscal sustainability and support long-term sustainable and inclusive growth and resilience</a:t>
            </a:r>
            <a:r>
              <a:rPr lang="en-GB" sz="2000" dirty="0"/>
              <a:t>.</a:t>
            </a:r>
          </a:p>
          <a:p>
            <a:pPr algn="just"/>
            <a:r>
              <a:rPr lang="en-GB" sz="2000" dirty="0"/>
              <a:t>The policy priorities are structured around the </a:t>
            </a:r>
            <a:r>
              <a:rPr lang="en-GB" sz="2000" b="1" dirty="0"/>
              <a:t>four dimensions of competitive sustainability</a:t>
            </a:r>
            <a:r>
              <a:rPr lang="en-GB" sz="2000" dirty="0"/>
              <a:t> and in line with the </a:t>
            </a:r>
            <a:r>
              <a:rPr lang="en-GB" sz="2000" b="1" dirty="0"/>
              <a:t>Sustainable Development Goals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025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589" y="364850"/>
            <a:ext cx="9508875" cy="1057550"/>
          </a:xfrm>
        </p:spPr>
        <p:txBody>
          <a:bodyPr/>
          <a:lstStyle/>
          <a:p>
            <a:r>
              <a:rPr lang="en-IE"/>
              <a:t>Chapeau Communication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4589" y="1224653"/>
            <a:ext cx="9988424" cy="5160936"/>
          </a:xfrm>
        </p:spPr>
        <p:txBody>
          <a:bodyPr lIns="91440" tIns="45720" rIns="91440" bIns="45720" anchor="t"/>
          <a:lstStyle/>
          <a:p>
            <a:pPr marL="0" indent="0" algn="just">
              <a:buNone/>
            </a:pPr>
            <a:r>
              <a:rPr lang="en-US" b="1" dirty="0"/>
              <a:t>Overview of the economic and social policy priorities in this European Semester</a:t>
            </a:r>
          </a:p>
          <a:p>
            <a:pPr marL="415676" lvl="1" indent="-138430" algn="just"/>
            <a:r>
              <a:rPr lang="en-US" sz="1800" dirty="0"/>
              <a:t>Particular attention for challenges linked to </a:t>
            </a:r>
            <a:r>
              <a:rPr lang="en-US" sz="1800" b="1" dirty="0"/>
              <a:t>competitiveness</a:t>
            </a:r>
            <a:r>
              <a:rPr lang="en-US" sz="1800" dirty="0"/>
              <a:t>, including low productivity growth, weak investment dynamics and high </a:t>
            </a:r>
            <a:r>
              <a:rPr lang="en-US" sz="1800" dirty="0" err="1"/>
              <a:t>labour</a:t>
            </a:r>
            <a:r>
              <a:rPr lang="en-US" sz="1800" dirty="0"/>
              <a:t> and skills shortages. </a:t>
            </a:r>
          </a:p>
          <a:p>
            <a:pPr lvl="1" algn="just"/>
            <a:r>
              <a:rPr lang="en-IE" sz="1800" dirty="0"/>
              <a:t>Highlights major common and country-specific </a:t>
            </a:r>
            <a:r>
              <a:rPr lang="en-IE" sz="1800" b="1" dirty="0"/>
              <a:t>challenges </a:t>
            </a:r>
            <a:r>
              <a:rPr lang="en-IE" sz="1800" dirty="0"/>
              <a:t>along the </a:t>
            </a:r>
            <a:r>
              <a:rPr lang="en-IE" sz="1800" b="1" dirty="0"/>
              <a:t>four pillars of competitive sustainability: </a:t>
            </a:r>
            <a:r>
              <a:rPr lang="en-GB" sz="1800" dirty="0"/>
              <a:t>Macroeconomic stability, Productivity, Environmental sustainability,  and Fairness</a:t>
            </a:r>
            <a:endParaRPr lang="en-IE" sz="1800" dirty="0"/>
          </a:p>
          <a:p>
            <a:pPr lvl="1" algn="just"/>
            <a:r>
              <a:rPr lang="en-US" sz="1800" dirty="0"/>
              <a:t>Calls on Member States to </a:t>
            </a:r>
            <a:r>
              <a:rPr lang="en-GB" sz="1800" dirty="0"/>
              <a:t>address delays and structural challenges in the </a:t>
            </a:r>
            <a:r>
              <a:rPr lang="en-GB" sz="1800" b="1" dirty="0"/>
              <a:t>implementation of RRPs and cohesion policy </a:t>
            </a:r>
            <a:r>
              <a:rPr lang="en-GB" sz="1800" dirty="0"/>
              <a:t>programmes.</a:t>
            </a:r>
          </a:p>
          <a:p>
            <a:pPr lvl="1" algn="just"/>
            <a:r>
              <a:rPr lang="en-US" sz="1800" dirty="0"/>
              <a:t>Acknowledges adoption of </a:t>
            </a:r>
            <a:r>
              <a:rPr lang="en-US" sz="1800" b="1" dirty="0" err="1"/>
              <a:t>REPowerEU</a:t>
            </a:r>
            <a:r>
              <a:rPr lang="en-US" sz="1800" b="1" dirty="0"/>
              <a:t> chapters </a:t>
            </a:r>
            <a:r>
              <a:rPr lang="en-US" sz="1800" dirty="0"/>
              <a:t>while pointing to the need for action in areas like energy supplies, net-zero industries and climate adaptation.</a:t>
            </a:r>
            <a:endParaRPr lang="en-US" sz="1800" dirty="0">
              <a:cs typeface="Arial" panose="020B0604020202020204"/>
            </a:endParaRPr>
          </a:p>
          <a:p>
            <a:pPr lvl="1" algn="just"/>
            <a:r>
              <a:rPr lang="en-US" sz="1800" dirty="0"/>
              <a:t>Provides an overview of the revised EU </a:t>
            </a:r>
            <a:r>
              <a:rPr lang="en-US" sz="1800" b="1" dirty="0"/>
              <a:t>economic governance framework </a:t>
            </a:r>
            <a:r>
              <a:rPr lang="en-IE" sz="1800" dirty="0"/>
              <a:t>and an update on surveillance under the</a:t>
            </a:r>
            <a:r>
              <a:rPr lang="en-IE" sz="1800" b="1" dirty="0"/>
              <a:t> SGP </a:t>
            </a:r>
            <a:r>
              <a:rPr lang="en-IE" sz="1800" dirty="0"/>
              <a:t>and </a:t>
            </a:r>
            <a:r>
              <a:rPr lang="en-IE" sz="1800" b="1" dirty="0"/>
              <a:t>macroeconomic imbalances</a:t>
            </a:r>
            <a:r>
              <a:rPr lang="en-US" sz="1800" b="1" dirty="0"/>
              <a:t> </a:t>
            </a:r>
            <a:r>
              <a:rPr lang="en-US" sz="1800" dirty="0"/>
              <a:t>in the Member States</a:t>
            </a:r>
            <a:endParaRPr lang="en-US" sz="1800" dirty="0">
              <a:cs typeface="Arial"/>
            </a:endParaRPr>
          </a:p>
          <a:p>
            <a:pPr marL="415676" lvl="1" indent="-138430" algn="just"/>
            <a:r>
              <a:rPr lang="en-US" sz="1800" dirty="0"/>
              <a:t>Describes the robust employment situation while acknowledging social and regional disparities and challenges to upward </a:t>
            </a:r>
            <a:r>
              <a:rPr lang="en-US" sz="1800" b="1" dirty="0"/>
              <a:t>social convergence</a:t>
            </a:r>
            <a:r>
              <a:rPr lang="en-US" sz="1800" dirty="0"/>
              <a:t>. </a:t>
            </a:r>
            <a:endParaRPr lang="en-US" sz="1800" dirty="0">
              <a:cs typeface="Arial"/>
            </a:endParaRPr>
          </a:p>
          <a:p>
            <a:pPr marL="138430" indent="-138430" algn="just"/>
            <a:endParaRPr lang="en-US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98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4589" y="364850"/>
            <a:ext cx="9508875" cy="944186"/>
          </a:xfrm>
        </p:spPr>
        <p:txBody>
          <a:bodyPr/>
          <a:lstStyle/>
          <a:p>
            <a:r>
              <a:rPr lang="en-GB"/>
              <a:t>Country Reports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8374" y="1194870"/>
            <a:ext cx="9508875" cy="11225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en-US" sz="2000" b="1">
                <a:ea typeface="+mn-lt"/>
                <a:cs typeface="+mn-lt"/>
              </a:rPr>
              <a:t>Country Reports </a:t>
            </a:r>
            <a:r>
              <a:rPr lang="en-US" sz="2000">
                <a:ea typeface="+mn-lt"/>
                <a:cs typeface="+mn-lt"/>
              </a:rPr>
              <a:t>analytically underpin the 2024 country-specific recommendations (CSRs). They identify country-specific vulnerabilities and priority reform and investment challenges.</a:t>
            </a:r>
          </a:p>
          <a:p>
            <a:pPr marL="0" indent="0" algn="just">
              <a:buNone/>
            </a:pPr>
            <a:endParaRPr lang="en-IE" sz="2000">
              <a:ea typeface="+mn-lt"/>
              <a:cs typeface="+mn-lt"/>
            </a:endParaRPr>
          </a:p>
          <a:p>
            <a:pPr marL="0" indent="0" algn="just">
              <a:buNone/>
            </a:pPr>
            <a:endParaRPr lang="en-IE" sz="2000">
              <a:ea typeface="+mn-lt"/>
              <a:cs typeface="+mn-lt"/>
            </a:endParaRPr>
          </a:p>
          <a:p>
            <a:pPr marL="0" indent="0" algn="just">
              <a:buNone/>
            </a:pPr>
            <a:endParaRPr lang="en-IE" sz="2000">
              <a:ea typeface="+mn-lt"/>
              <a:cs typeface="+mn-lt"/>
            </a:endParaRPr>
          </a:p>
          <a:p>
            <a:pPr marL="0" indent="0" algn="just">
              <a:buNone/>
            </a:pPr>
            <a:endParaRPr lang="en-IE" sz="2000">
              <a:ea typeface="+mn-lt"/>
              <a:cs typeface="+mn-lt"/>
            </a:endParaRPr>
          </a:p>
          <a:p>
            <a:pPr marL="0" indent="0" algn="just">
              <a:buNone/>
            </a:pPr>
            <a:endParaRPr lang="en-IE" sz="2000">
              <a:ea typeface="+mn-lt"/>
              <a:cs typeface="+mn-lt"/>
            </a:endParaRPr>
          </a:p>
          <a:p>
            <a:pPr marL="0" indent="0" algn="just">
              <a:buNone/>
            </a:pPr>
            <a:endParaRPr lang="en-IE" sz="2000">
              <a:ea typeface="+mn-lt"/>
              <a:cs typeface="+mn-lt"/>
            </a:endParaRPr>
          </a:p>
          <a:p>
            <a:pPr marL="0" indent="0" algn="just">
              <a:buNone/>
            </a:pPr>
            <a:endParaRPr lang="en-IE" sz="2000">
              <a:ea typeface="+mn-lt"/>
              <a:cs typeface="+mn-lt"/>
            </a:endParaRPr>
          </a:p>
          <a:p>
            <a:pPr marL="0" indent="0" algn="just">
              <a:buNone/>
            </a:pPr>
            <a:endParaRPr lang="en-US" sz="2000">
              <a:cs typeface="Arial"/>
            </a:endParaRPr>
          </a:p>
          <a:p>
            <a:pPr marL="457200" lvl="1" indent="0" algn="just">
              <a:buNone/>
            </a:pPr>
            <a:endParaRPr lang="en-US"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7F324C-D172-4BE9-A6CB-EF3C8A0A6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336" y="2235475"/>
            <a:ext cx="988695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8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8453" y="364849"/>
            <a:ext cx="9819886" cy="944757"/>
          </a:xfrm>
        </p:spPr>
        <p:txBody>
          <a:bodyPr/>
          <a:lstStyle/>
          <a:p>
            <a:r>
              <a:rPr lang="fr-BE" sz="3600"/>
              <a:t>2024 </a:t>
            </a:r>
            <a:r>
              <a:rPr lang="fr-BE" sz="3600" err="1"/>
              <a:t>CSRs</a:t>
            </a:r>
            <a:endParaRPr lang="en-GB" sz="36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9177" y="1617743"/>
            <a:ext cx="9516534" cy="4449844"/>
          </a:xfrm>
        </p:spPr>
        <p:txBody>
          <a:bodyPr lIns="91440" tIns="45720" rIns="91440" bIns="45720" anchor="t"/>
          <a:lstStyle/>
          <a:p>
            <a:pPr marL="138430" indent="-138430" algn="just">
              <a:spcAft>
                <a:spcPts val="1800"/>
              </a:spcAft>
            </a:pPr>
            <a:r>
              <a:rPr lang="en-US" sz="2000" dirty="0"/>
              <a:t>Similar to last years, only limited set of recommendations, taking into account measures covered in the RRPs.</a:t>
            </a:r>
            <a:endParaRPr lang="en-US" dirty="0"/>
          </a:p>
          <a:p>
            <a:pPr marL="138430" indent="-138430" algn="just">
              <a:spcAft>
                <a:spcPts val="1800"/>
              </a:spcAft>
            </a:pPr>
            <a:r>
              <a:rPr lang="en-US" sz="2000" dirty="0"/>
              <a:t>The recommendations are divided into: </a:t>
            </a:r>
            <a:endParaRPr lang="en-US" sz="2000" dirty="0">
              <a:cs typeface="Arial"/>
            </a:endParaRPr>
          </a:p>
          <a:p>
            <a:pPr marL="619760" lvl="1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en-US" sz="1600" dirty="0"/>
              <a:t>Recommendation on </a:t>
            </a:r>
            <a:r>
              <a:rPr lang="en-US" sz="1600" b="1" dirty="0"/>
              <a:t>fiscal policy</a:t>
            </a:r>
            <a:r>
              <a:rPr lang="en-US" sz="1600" dirty="0"/>
              <a:t>, including fiscal and fiscal-structural reforms, and in some cases also to address macroeconomic imbalances;</a:t>
            </a:r>
            <a:endParaRPr lang="en-US" sz="1600" dirty="0">
              <a:cs typeface="Arial"/>
            </a:endParaRPr>
          </a:p>
          <a:p>
            <a:pPr marL="619760" lvl="1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en-US" sz="1600" dirty="0"/>
              <a:t>Recommendation to </a:t>
            </a:r>
            <a:r>
              <a:rPr lang="en-US" sz="1600" b="1" dirty="0"/>
              <a:t>continue or accelerate implementation of the RRP</a:t>
            </a:r>
            <a:r>
              <a:rPr lang="en-US" sz="1600" dirty="0"/>
              <a:t>, including its </a:t>
            </a:r>
            <a:r>
              <a:rPr lang="en-US" sz="1600" b="1" dirty="0" err="1"/>
              <a:t>REPowerEU</a:t>
            </a:r>
            <a:r>
              <a:rPr lang="en-US" sz="1600" b="1" dirty="0"/>
              <a:t> chapter</a:t>
            </a:r>
            <a:r>
              <a:rPr lang="en-US" sz="1600" dirty="0"/>
              <a:t>, depending on MS progress; to swiftly </a:t>
            </a:r>
            <a:r>
              <a:rPr lang="en-US" sz="1600" b="1" dirty="0"/>
              <a:t>implement the cohesion policy </a:t>
            </a:r>
            <a:r>
              <a:rPr lang="en-US" sz="1600" b="1" dirty="0" err="1"/>
              <a:t>programmes</a:t>
            </a:r>
            <a:r>
              <a:rPr lang="en-US" sz="1600" dirty="0"/>
              <a:t>; and to take advantage of the related opportunities provided by STEP.</a:t>
            </a:r>
          </a:p>
          <a:p>
            <a:pPr marL="619760" lvl="1" indent="-342900" algn="just">
              <a:spcAft>
                <a:spcPts val="1800"/>
              </a:spcAft>
              <a:buFont typeface="+mj-lt"/>
              <a:buAutoNum type="arabicPeriod"/>
            </a:pPr>
            <a:r>
              <a:rPr lang="en-US" sz="1600" dirty="0">
                <a:cs typeface="Arial"/>
              </a:rPr>
              <a:t>Recommendation(s) on key challenges beyond the RRPs to be addressed with a strong focus on </a:t>
            </a:r>
            <a:r>
              <a:rPr lang="en-US" sz="1600" b="1" dirty="0">
                <a:cs typeface="Arial"/>
              </a:rPr>
              <a:t>competitiveness</a:t>
            </a:r>
            <a:r>
              <a:rPr lang="en-US" sz="1600" dirty="0">
                <a:cs typeface="Arial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506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4589" y="364850"/>
            <a:ext cx="9508875" cy="996590"/>
          </a:xfrm>
        </p:spPr>
        <p:txBody>
          <a:bodyPr/>
          <a:lstStyle/>
          <a:p>
            <a:r>
              <a:rPr lang="fr-BE" err="1"/>
              <a:t>CSRs</a:t>
            </a:r>
            <a:r>
              <a:rPr lang="fr-BE"/>
              <a:t>: </a:t>
            </a:r>
            <a:r>
              <a:rPr lang="fr-BE" err="1"/>
              <a:t>Competitiveness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1938" y="1512284"/>
            <a:ext cx="10273502" cy="4980866"/>
          </a:xfrm>
        </p:spPr>
        <p:txBody>
          <a:bodyPr lIns="91440" tIns="45720" rIns="91440" bIns="45720" anchor="t"/>
          <a:lstStyle/>
          <a:p>
            <a:pPr marL="415290" lvl="1" indent="-138430" algn="just"/>
            <a:r>
              <a:rPr lang="en-US" dirty="0"/>
              <a:t>Member States are recommended to address a wide range of policy issues affecting competitiveness, notably with regards to:</a:t>
            </a:r>
          </a:p>
          <a:p>
            <a:pPr marL="692536" lvl="2" indent="-138430" algn="just"/>
            <a:r>
              <a:rPr lang="en-US" sz="2000" b="1" dirty="0"/>
              <a:t>Business environment</a:t>
            </a:r>
            <a:r>
              <a:rPr lang="en-US" sz="2000" dirty="0"/>
              <a:t>: better access to finance and lowering administrative burden</a:t>
            </a:r>
          </a:p>
          <a:p>
            <a:pPr marL="692536" lvl="2" indent="-138430" algn="just"/>
            <a:r>
              <a:rPr lang="en-US" sz="2000" b="1" dirty="0"/>
              <a:t>Research and Innovation: </a:t>
            </a:r>
            <a:r>
              <a:rPr lang="en-US" sz="2000" dirty="0"/>
              <a:t>enable business-friendly environment to encourage investment </a:t>
            </a:r>
          </a:p>
          <a:p>
            <a:pPr marL="692536" lvl="2" indent="-138430" algn="just"/>
            <a:r>
              <a:rPr lang="en-US" sz="2000" b="1" dirty="0" err="1"/>
              <a:t>Labour</a:t>
            </a:r>
            <a:r>
              <a:rPr lang="en-US" sz="2000" b="1" dirty="0"/>
              <a:t> market policies</a:t>
            </a:r>
            <a:r>
              <a:rPr lang="en-US" sz="2000" dirty="0"/>
              <a:t>: tackle </a:t>
            </a:r>
            <a:r>
              <a:rPr lang="en-US" sz="2000" dirty="0" err="1"/>
              <a:t>labour</a:t>
            </a:r>
            <a:r>
              <a:rPr lang="en-US" sz="2000" dirty="0"/>
              <a:t> market shortages </a:t>
            </a:r>
          </a:p>
          <a:p>
            <a:pPr marL="692536" lvl="2" indent="-138430" algn="just"/>
            <a:r>
              <a:rPr lang="en-US" sz="2000" b="1" dirty="0"/>
              <a:t>Skills and Training: </a:t>
            </a:r>
            <a:r>
              <a:rPr lang="en-GB" sz="2000" dirty="0"/>
              <a:t>address skills mismatches</a:t>
            </a:r>
          </a:p>
          <a:p>
            <a:pPr marL="692536" lvl="2" indent="-138430" algn="just"/>
            <a:r>
              <a:rPr lang="en-US" sz="2000" b="1" dirty="0"/>
              <a:t>Education:</a:t>
            </a:r>
            <a:r>
              <a:rPr lang="en-US" sz="2000" dirty="0"/>
              <a:t> address education performance challenges, and improve basic skills levels and inclusive education</a:t>
            </a:r>
          </a:p>
          <a:p>
            <a:pPr marL="692536" lvl="2" indent="-138430" algn="just"/>
            <a:r>
              <a:rPr lang="en-US" sz="2000" b="1" dirty="0"/>
              <a:t>Energy and Resource Efficiency</a:t>
            </a:r>
            <a:r>
              <a:rPr lang="en-US" sz="2000" dirty="0"/>
              <a:t>: targeted recommendations going beyond the </a:t>
            </a:r>
            <a:r>
              <a:rPr lang="en-US" sz="2000" dirty="0" err="1"/>
              <a:t>REPowerEU</a:t>
            </a:r>
            <a:r>
              <a:rPr lang="en-US" sz="2000" dirty="0"/>
              <a:t> chapters</a:t>
            </a:r>
          </a:p>
        </p:txBody>
      </p:sp>
    </p:spTree>
    <p:extLst>
      <p:ext uri="{BB962C8B-B14F-4D97-AF65-F5344CB8AC3E}">
        <p14:creationId xmlns:p14="http://schemas.microsoft.com/office/powerpoint/2010/main" val="127627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10FE1-388A-6D5F-CAC8-12042F509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4589" y="341086"/>
            <a:ext cx="9728712" cy="587828"/>
          </a:xfrm>
        </p:spPr>
        <p:txBody>
          <a:bodyPr/>
          <a:lstStyle/>
          <a:p>
            <a:r>
              <a:rPr lang="fr-BE" sz="3200" err="1"/>
              <a:t>Overview</a:t>
            </a:r>
            <a:r>
              <a:rPr lang="fr-BE" sz="3200"/>
              <a:t> of the </a:t>
            </a:r>
            <a:r>
              <a:rPr lang="fr-BE" sz="3200" err="1"/>
              <a:t>thematic</a:t>
            </a:r>
            <a:r>
              <a:rPr lang="fr-BE" sz="3200"/>
              <a:t> areas </a:t>
            </a:r>
            <a:r>
              <a:rPr lang="fr-BE" sz="3200" err="1"/>
              <a:t>covered</a:t>
            </a:r>
            <a:r>
              <a:rPr lang="fr-BE" sz="3200"/>
              <a:t> in the </a:t>
            </a:r>
            <a:r>
              <a:rPr lang="fr-BE" sz="3200" err="1"/>
              <a:t>CSRs</a:t>
            </a:r>
            <a:endParaRPr lang="en-IE" sz="3200"/>
          </a:p>
        </p:txBody>
      </p:sp>
      <p:pic>
        <p:nvPicPr>
          <p:cNvPr id="11" name="Content Placeholder 10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A8C6B7AA-E702-CAF8-B3FB-6BB1332FB6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"/>
          <a:stretch/>
        </p:blipFill>
        <p:spPr>
          <a:xfrm>
            <a:off x="1611086" y="1309006"/>
            <a:ext cx="10283477" cy="4903107"/>
          </a:xfrm>
        </p:spPr>
      </p:pic>
    </p:spTree>
    <p:extLst>
      <p:ext uri="{BB962C8B-B14F-4D97-AF65-F5344CB8AC3E}">
        <p14:creationId xmlns:p14="http://schemas.microsoft.com/office/powerpoint/2010/main" val="97657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4589" y="364850"/>
            <a:ext cx="9508875" cy="915310"/>
          </a:xfrm>
        </p:spPr>
        <p:txBody>
          <a:bodyPr anchor="b">
            <a:normAutofit/>
          </a:bodyPr>
          <a:lstStyle/>
          <a:p>
            <a:r>
              <a:rPr lang="fr-BE" err="1"/>
              <a:t>Sustainable</a:t>
            </a:r>
            <a:r>
              <a:rPr lang="fr-BE"/>
              <a:t> </a:t>
            </a:r>
            <a:r>
              <a:rPr lang="fr-BE" err="1"/>
              <a:t>Development</a:t>
            </a:r>
            <a:r>
              <a:rPr lang="fr-BE"/>
              <a:t> Goals (</a:t>
            </a:r>
            <a:r>
              <a:rPr lang="fr-BE" err="1"/>
              <a:t>SDGs</a:t>
            </a:r>
            <a:r>
              <a:rPr lang="fr-BE"/>
              <a:t>)</a:t>
            </a:r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A342A54-8CA6-5703-899B-3ACD7D2DCC5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844589" y="1433841"/>
            <a:ext cx="5163039" cy="518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spcAft>
                <a:spcPts val="1200"/>
              </a:spcAft>
              <a:buClr>
                <a:srgbClr val="004494"/>
              </a:buClr>
              <a:buNone/>
            </a:pPr>
            <a:r>
              <a:rPr lang="en-US" sz="1800">
                <a:cs typeface="Arial"/>
              </a:rPr>
              <a:t>As in previous cycles, </a:t>
            </a:r>
            <a:r>
              <a:rPr lang="en-US" sz="1800" b="1">
                <a:cs typeface="Arial"/>
              </a:rPr>
              <a:t>the Semester integrates SDGs policy objectives</a:t>
            </a:r>
            <a:r>
              <a:rPr lang="en-US" sz="1800">
                <a:cs typeface="Arial"/>
              </a:rPr>
              <a:t>. </a:t>
            </a:r>
          </a:p>
          <a:p>
            <a:pPr marL="0" indent="0" algn="just">
              <a:spcAft>
                <a:spcPts val="1200"/>
              </a:spcAft>
              <a:buClr>
                <a:srgbClr val="004494"/>
              </a:buClr>
              <a:buNone/>
            </a:pPr>
            <a:r>
              <a:rPr lang="en-US" sz="1800">
                <a:cs typeface="Arial"/>
              </a:rPr>
              <a:t>The 2024 </a:t>
            </a:r>
            <a:r>
              <a:rPr lang="en-US" sz="1800" b="1">
                <a:cs typeface="Arial"/>
              </a:rPr>
              <a:t>Spring Package:</a:t>
            </a:r>
            <a:endParaRPr lang="en-US" sz="1800">
              <a:cs typeface="Arial"/>
            </a:endParaRPr>
          </a:p>
          <a:p>
            <a:pPr marL="138044" indent="-138430" algn="just">
              <a:spcBef>
                <a:spcPts val="600"/>
              </a:spcBef>
              <a:spcAft>
                <a:spcPts val="600"/>
              </a:spcAft>
              <a:buClr>
                <a:srgbClr val="004494"/>
              </a:buClr>
            </a:pPr>
            <a:r>
              <a:rPr lang="en-US" sz="1600">
                <a:cs typeface="Arial"/>
              </a:rPr>
              <a:t>Parallel release</a:t>
            </a:r>
            <a:r>
              <a:rPr lang="en-US" sz="1600" b="1">
                <a:cs typeface="Arial"/>
              </a:rPr>
              <a:t> </a:t>
            </a:r>
            <a:r>
              <a:rPr lang="en-US" sz="1600">
                <a:cs typeface="Arial"/>
              </a:rPr>
              <a:t>of </a:t>
            </a:r>
            <a:r>
              <a:rPr lang="en-US" sz="1600" b="1">
                <a:ea typeface="+mn-lt"/>
                <a:cs typeface="+mn-lt"/>
              </a:rPr>
              <a:t>Eurostat</a:t>
            </a:r>
            <a:r>
              <a:rPr lang="en-US" sz="1600">
                <a:ea typeface="+mn-lt"/>
                <a:cs typeface="+mn-lt"/>
              </a:rPr>
              <a:t> 2024  “Monitoring report on progress towards the SDGs in an EU context”.</a:t>
            </a:r>
            <a:endParaRPr lang="en-US" sz="1600">
              <a:cs typeface="Arial"/>
            </a:endParaRPr>
          </a:p>
          <a:p>
            <a:pPr marL="138044" indent="-138430" algn="just">
              <a:spcBef>
                <a:spcPts val="600"/>
              </a:spcBef>
              <a:spcAft>
                <a:spcPts val="600"/>
              </a:spcAft>
              <a:buClr>
                <a:srgbClr val="004494"/>
              </a:buClr>
            </a:pPr>
            <a:r>
              <a:rPr lang="en-IE" sz="1600" b="1">
                <a:cs typeface="Arial"/>
              </a:rPr>
              <a:t>Country Reports</a:t>
            </a:r>
            <a:r>
              <a:rPr lang="en-IE" sz="1600">
                <a:ea typeface="+mn-lt"/>
                <a:cs typeface="+mn-lt"/>
              </a:rPr>
              <a:t>: analysis in the narrative and dedicated </a:t>
            </a:r>
            <a:r>
              <a:rPr lang="en-IE" sz="1600" b="1">
                <a:ea typeface="+mn-lt"/>
                <a:cs typeface="+mn-lt"/>
              </a:rPr>
              <a:t>annex on</a:t>
            </a:r>
            <a:r>
              <a:rPr lang="en-IE" sz="1600">
                <a:ea typeface="+mn-lt"/>
                <a:cs typeface="+mn-lt"/>
              </a:rPr>
              <a:t> </a:t>
            </a:r>
            <a:r>
              <a:rPr lang="en-IE" sz="1600" b="1">
                <a:ea typeface="+mn-lt"/>
                <a:cs typeface="+mn-lt"/>
              </a:rPr>
              <a:t>progress made in the past five years in the</a:t>
            </a:r>
            <a:r>
              <a:rPr lang="en-IE" sz="1600">
                <a:ea typeface="+mn-lt"/>
                <a:cs typeface="+mn-lt"/>
              </a:rPr>
              <a:t> </a:t>
            </a:r>
            <a:r>
              <a:rPr lang="en-IE" sz="1600" b="1">
                <a:ea typeface="+mn-lt"/>
                <a:cs typeface="+mn-lt"/>
              </a:rPr>
              <a:t>MS </a:t>
            </a:r>
            <a:r>
              <a:rPr lang="en-IE" sz="1600">
                <a:ea typeface="+mn-lt"/>
                <a:cs typeface="+mn-lt"/>
              </a:rPr>
              <a:t>structured around the four areas of competitive sustainability.</a:t>
            </a:r>
            <a:r>
              <a:rPr lang="en-IE" sz="1600" b="1">
                <a:ea typeface="+mn-lt"/>
                <a:cs typeface="+mn-lt"/>
              </a:rPr>
              <a:t> </a:t>
            </a:r>
            <a:r>
              <a:rPr lang="en-IE" sz="1600">
                <a:ea typeface="+mn-lt"/>
                <a:cs typeface="+mn-lt"/>
              </a:rPr>
              <a:t>References to relevant SDGs in </a:t>
            </a:r>
            <a:r>
              <a:rPr lang="en-IE" sz="1600" b="1">
                <a:ea typeface="+mn-lt"/>
                <a:cs typeface="+mn-lt"/>
              </a:rPr>
              <a:t>all other annexes.</a:t>
            </a:r>
            <a:endParaRPr lang="en-IE" sz="1600">
              <a:ea typeface="+mn-lt"/>
              <a:cs typeface="+mn-lt"/>
            </a:endParaRPr>
          </a:p>
          <a:p>
            <a:pPr marL="138044" indent="-138430" algn="just">
              <a:spcBef>
                <a:spcPts val="600"/>
              </a:spcBef>
              <a:spcAft>
                <a:spcPts val="600"/>
              </a:spcAft>
              <a:buClr>
                <a:srgbClr val="004494"/>
              </a:buClr>
            </a:pPr>
            <a:r>
              <a:rPr lang="en-IE" sz="1600" b="1">
                <a:ea typeface="+mn-lt"/>
                <a:cs typeface="+mn-lt"/>
              </a:rPr>
              <a:t>CSRs: </a:t>
            </a:r>
            <a:r>
              <a:rPr lang="en-IE" sz="1600">
                <a:ea typeface="+mn-lt"/>
                <a:cs typeface="+mn-lt"/>
              </a:rPr>
              <a:t>the </a:t>
            </a:r>
            <a:r>
              <a:rPr lang="en-IE" sz="1600" b="1">
                <a:ea typeface="+mn-lt"/>
                <a:cs typeface="+mn-lt"/>
              </a:rPr>
              <a:t>RRPs implementation is expected to contribute to SDGs. </a:t>
            </a:r>
            <a:r>
              <a:rPr lang="en-IE" sz="1600">
                <a:ea typeface="+mn-lt"/>
                <a:cs typeface="+mn-lt"/>
              </a:rPr>
              <a:t>RRPs</a:t>
            </a:r>
            <a:r>
              <a:rPr lang="en-IE" sz="1600">
                <a:cs typeface="Arial"/>
              </a:rPr>
              <a:t> </a:t>
            </a:r>
            <a:r>
              <a:rPr lang="en-IE" sz="1600">
                <a:ea typeface="+mn-lt"/>
                <a:cs typeface="+mn-lt"/>
              </a:rPr>
              <a:t>Council Implementing Decisions </a:t>
            </a:r>
            <a:r>
              <a:rPr lang="en-IE" sz="1600">
                <a:cs typeface="Arial"/>
              </a:rPr>
              <a:t>include analysis on expected contribution to SDGs.</a:t>
            </a:r>
            <a:r>
              <a:rPr lang="en-IE" sz="1600">
                <a:ea typeface="+mn-lt"/>
                <a:cs typeface="+mn-lt"/>
              </a:rPr>
              <a:t> </a:t>
            </a:r>
          </a:p>
          <a:p>
            <a:pPr marL="138044" indent="-138430" algn="just">
              <a:spcAft>
                <a:spcPts val="1200"/>
              </a:spcAft>
              <a:buClr>
                <a:srgbClr val="004494"/>
              </a:buClr>
            </a:pPr>
            <a:r>
              <a:rPr lang="en-IE" sz="1600" b="1">
                <a:cs typeface="Arial" panose="020B0604020202020204"/>
              </a:rPr>
              <a:t>Chapeau communication:</a:t>
            </a:r>
            <a:r>
              <a:rPr lang="en-IE" sz="1600">
                <a:cs typeface="Arial" panose="020B0604020202020204"/>
              </a:rPr>
              <a:t> progress at EU level – most notably on </a:t>
            </a:r>
            <a:r>
              <a:rPr lang="en-US" sz="1600">
                <a:latin typeface="Arial"/>
                <a:cs typeface="Arial"/>
              </a:rPr>
              <a:t>reducing inequalities (SDG 10), ensuring decent work and economic growth (SDG 8) and reducing poverty (SDG 1). </a:t>
            </a:r>
            <a:endParaRPr lang="en-IE" sz="1600">
              <a:latin typeface="Arial"/>
              <a:cs typeface="Arial"/>
            </a:endParaRPr>
          </a:p>
        </p:txBody>
      </p:sp>
      <p:pic>
        <p:nvPicPr>
          <p:cNvPr id="2" name="Picture 1" descr="A diagram of different colored circles&#10;&#10;Description automatically generated">
            <a:extLst>
              <a:ext uri="{FF2B5EF4-FFF2-40B4-BE49-F238E27FC236}">
                <a16:creationId xmlns:a16="http://schemas.microsoft.com/office/drawing/2014/main" id="{9DF363BC-8010-371D-2A7D-5A451359E5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3" b="5938"/>
          <a:stretch/>
        </p:blipFill>
        <p:spPr bwMode="auto">
          <a:xfrm>
            <a:off x="7284500" y="1433841"/>
            <a:ext cx="4068964" cy="518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2628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9577a87-8737-45d0-99cf-c705b6998e6d">
      <UserInfo>
        <DisplayName>SCERRI Karl (ECFIN)</DisplayName>
        <AccountId>32</AccountId>
        <AccountType/>
      </UserInfo>
      <UserInfo>
        <DisplayName>KAMERTA Markita (ECFIN)</DisplayName>
        <AccountId>144</AccountId>
        <AccountType/>
      </UserInfo>
      <UserInfo>
        <DisplayName>LUERZER Julia (ECFIN)</DisplayName>
        <AccountId>56</AccountId>
        <AccountType/>
      </UserInfo>
      <UserInfo>
        <DisplayName>COLINA SANCHEZ Isabel (ECFIN)</DisplayName>
        <AccountId>43</AccountId>
        <AccountType/>
      </UserInfo>
      <UserInfo>
        <DisplayName>KIZIOR Magdalena (ECFIN)</DisplayName>
        <AccountId>124</AccountId>
        <AccountType/>
      </UserInfo>
      <UserInfo>
        <DisplayName>LIBORIO Joao (ECFIN)</DisplayName>
        <AccountId>51</AccountId>
        <AccountType/>
      </UserInfo>
      <UserInfo>
        <DisplayName>SIDLAUSKAS Giedrius (ECFIN)</DisplayName>
        <AccountId>26</AccountId>
        <AccountType/>
      </UserInfo>
      <UserInfo>
        <DisplayName>SINGH Aneil (ECFIN)</DisplayName>
        <AccountId>54</AccountId>
        <AccountType/>
      </UserInfo>
      <UserInfo>
        <DisplayName>BALCEROWICZ Wojciech (ECFIN)</DisplayName>
        <AccountId>92</AccountId>
        <AccountType/>
      </UserInfo>
      <UserInfo>
        <DisplayName>ERDEI Miklos (ECFIN)</DisplayName>
        <AccountId>145</AccountId>
        <AccountType/>
      </UserInfo>
      <UserInfo>
        <DisplayName>WTOREK Jakub (ECFIN)</DisplayName>
        <AccountId>139</AccountId>
        <AccountType/>
      </UserInfo>
      <UserInfo>
        <DisplayName>CAPELLA-RAMOS Joao (ECFIN)</DisplayName>
        <AccountId>146</AccountId>
        <AccountType/>
      </UserInfo>
      <UserInfo>
        <DisplayName>SCHWAN Alexander (SG-RECOVER)</DisplayName>
        <AccountId>147</AccountId>
        <AccountType/>
      </UserInfo>
      <UserInfo>
        <DisplayName>NOGUEIRA MARTINS Joao (ECFIN)</DisplayName>
        <AccountId>91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AEE9C219485D43A042E83C96787057" ma:contentTypeVersion="6" ma:contentTypeDescription="Create a new document." ma:contentTypeScope="" ma:versionID="56d000d50331f28ea8049fdfb8a6c8e1">
  <xsd:schema xmlns:xsd="http://www.w3.org/2001/XMLSchema" xmlns:xs="http://www.w3.org/2001/XMLSchema" xmlns:p="http://schemas.microsoft.com/office/2006/metadata/properties" xmlns:ns2="7c83f30d-3015-4e9d-bddc-b8eb1c5c1755" xmlns:ns3="99577a87-8737-45d0-99cf-c705b6998e6d" targetNamespace="http://schemas.microsoft.com/office/2006/metadata/properties" ma:root="true" ma:fieldsID="a46fffe3ad9ea1e6cca9e295ecdfde91" ns2:_="" ns3:_="">
    <xsd:import namespace="7c83f30d-3015-4e9d-bddc-b8eb1c5c1755"/>
    <xsd:import namespace="99577a87-8737-45d0-99cf-c705b6998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83f30d-3015-4e9d-bddc-b8eb1c5c17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77a87-8737-45d0-99cf-c705b6998e6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F87431-2774-4E17-BE38-8A579357848D}">
  <ds:schemaRefs>
    <ds:schemaRef ds:uri="99577a87-8737-45d0-99cf-c705b6998e6d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7c83f30d-3015-4e9d-bddc-b8eb1c5c1755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CF37B53-6FDD-4662-B752-9F9FEF5C7DB4}">
  <ds:schemaRefs>
    <ds:schemaRef ds:uri="7c83f30d-3015-4e9d-bddc-b8eb1c5c1755"/>
    <ds:schemaRef ds:uri="99577a87-8737-45d0-99cf-c705b6998e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1875</Words>
  <Application>Microsoft Office PowerPoint</Application>
  <PresentationFormat>Widescreen</PresentationFormat>
  <Paragraphs>205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Arial </vt:lpstr>
      <vt:lpstr>Calibri</vt:lpstr>
      <vt:lpstr>Calibri Light</vt:lpstr>
      <vt:lpstr>Courier New</vt:lpstr>
      <vt:lpstr>EC Square Sans Cond Pro</vt:lpstr>
      <vt:lpstr>EC Square Sans Pro</vt:lpstr>
      <vt:lpstr>EC Square Sans Pro Medium</vt:lpstr>
      <vt:lpstr>Symbol</vt:lpstr>
      <vt:lpstr>Office Theme</vt:lpstr>
      <vt:lpstr>Custom Design</vt:lpstr>
      <vt:lpstr>PowerPoint Presentation</vt:lpstr>
      <vt:lpstr>The 2024 European Semester Spring Package</vt:lpstr>
      <vt:lpstr>European Semester: 2024 Spring Package</vt:lpstr>
      <vt:lpstr>Chapeau Communication</vt:lpstr>
      <vt:lpstr>Country Reports</vt:lpstr>
      <vt:lpstr>2024 CSRs</vt:lpstr>
      <vt:lpstr>CSRs: Competitiveness</vt:lpstr>
      <vt:lpstr>Overview of the thematic areas covered in the CSRs</vt:lpstr>
      <vt:lpstr>Sustainable Development Goals (SDGs)</vt:lpstr>
      <vt:lpstr>Fiscal Policy coordination</vt:lpstr>
      <vt:lpstr>Context to fiscal surveillance in spring 2024</vt:lpstr>
      <vt:lpstr>Fiscal package spring 2024</vt:lpstr>
      <vt:lpstr>Excessive Deficit Procedure: decision tree</vt:lpstr>
      <vt:lpstr>Next steps in fiscal surveillance (EDP in red)</vt:lpstr>
      <vt:lpstr>Macroeconomic Imbalances Procedure</vt:lpstr>
      <vt:lpstr>PowerPoint Presentation</vt:lpstr>
      <vt:lpstr>PowerPoint Presentation</vt:lpstr>
      <vt:lpstr>Employment and Social Policies</vt:lpstr>
      <vt:lpstr>Employment and social priorities in the 2023 Semester Cycle</vt:lpstr>
      <vt:lpstr>Social Convergence Framework (SCF)</vt:lpstr>
      <vt:lpstr>Employment Guidelines 2024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CANBAY Yasemin (SG-RECOVER)</dc:creator>
  <cp:lastModifiedBy>Maria Dolores Carmona Gonzalez</cp:lastModifiedBy>
  <cp:revision>9</cp:revision>
  <cp:lastPrinted>2024-06-27T13:41:10Z</cp:lastPrinted>
  <dcterms:created xsi:type="dcterms:W3CDTF">2019-08-09T12:06:42Z</dcterms:created>
  <dcterms:modified xsi:type="dcterms:W3CDTF">2024-06-27T13:49:50Z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0x010100C1AEE9C219485D43A042E83C96787057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2022-05-13T15:41:41Z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28f12a10-d0f0-4c2a-ad23-e17b4c73fe21</vt:lpwstr>
  </property>
  <property fmtid="{D5CDD505-2E9C-101B-9397-08002B2CF9AE}" pid="9" name="MSIP_Label_6bd9ddd1-4d20-43f6-abfa-fc3c07406f94_ContentBits">
    <vt:lpwstr>0</vt:lpwstr>
  </property>
  <property fmtid="{D5CDD505-2E9C-101B-9397-08002B2CF9AE}" pid="10" name="Order">
    <vt:r8>4300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_ExtendedDescription">
    <vt:lpwstr/>
  </property>
  <property fmtid="{D5CDD505-2E9C-101B-9397-08002B2CF9AE}" pid="16" name="TriggerFlowInfo">
    <vt:lpwstr/>
  </property>
</Properties>
</file>