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9"/>
  </p:notesMasterIdLst>
  <p:handoutMasterIdLst>
    <p:handoutMasterId r:id="rId10"/>
  </p:handoutMasterIdLst>
  <p:sldIdLst>
    <p:sldId id="330" r:id="rId2"/>
    <p:sldId id="331" r:id="rId3"/>
    <p:sldId id="332" r:id="rId4"/>
    <p:sldId id="333" r:id="rId5"/>
    <p:sldId id="334" r:id="rId6"/>
    <p:sldId id="335" r:id="rId7"/>
    <p:sldId id="336" r:id="rId8"/>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05CEC8-D85D-9593-E442-B5498105C602}" name="Heemskerk, Irene" initials="HI" userId="S::irene.heemskerk@ecb.europa.eu::98a460bc-710b-42cf-bf96-f037309893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EA"/>
    <a:srgbClr val="003299"/>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400" autoAdjust="0"/>
  </p:normalViewPr>
  <p:slideViewPr>
    <p:cSldViewPr snapToGrid="0">
      <p:cViewPr varScale="1">
        <p:scale>
          <a:sx n="100" d="100"/>
          <a:sy n="100" d="100"/>
        </p:scale>
        <p:origin x="594" y="72"/>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32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CAB7FC4A-625A-4997-845F-B4C665339F19}" type="datetimeFigureOut">
              <a:rPr lang="en-GB"/>
              <a:pPr>
                <a:defRPr/>
              </a:pPr>
              <a:t>16/07/2024</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16/07/2024</a:t>
            </a:fld>
            <a:endParaRPr lang="en-GB"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ecb.europa.eu/press/economic-bulletin/articles/2023/html/ecb.ebart202306_02~0535282388.en.html"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nature.com/articles/s43247-023-01173-x" TargetMode="External"/><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pcc.ch/report/ar6/wg2/chapter/chapter-13/" TargetMode="External"/><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468313" y="1654175"/>
            <a:ext cx="3024187" cy="1458913"/>
          </a:xfrm>
        </p:spPr>
        <p:txBody>
          <a:bodyPr/>
          <a:lstStyle/>
          <a:p>
            <a:r>
              <a:rPr lang="en-GB" altLang="en-US" dirty="0"/>
              <a:t>Climate change and the impact on the economy</a:t>
            </a:r>
          </a:p>
        </p:txBody>
      </p:sp>
      <p:sp>
        <p:nvSpPr>
          <p:cNvPr id="24579" name="Subtitle 8"/>
          <p:cNvSpPr>
            <a:spLocks noGrp="1"/>
          </p:cNvSpPr>
          <p:nvPr>
            <p:ph type="subTitle" idx="4294967295"/>
          </p:nvPr>
        </p:nvSpPr>
        <p:spPr>
          <a:xfrm>
            <a:off x="468313" y="3233738"/>
            <a:ext cx="2663825" cy="1025525"/>
          </a:xfrm>
        </p:spPr>
        <p:txBody>
          <a:bodyPr/>
          <a:lstStyle/>
          <a:p>
            <a:pPr eaLnBrk="1" hangingPunct="1">
              <a:lnSpc>
                <a:spcPts val="2400"/>
              </a:lnSpc>
            </a:pPr>
            <a:r>
              <a:rPr lang="en-GB" altLang="en-US" sz="2000" dirty="0">
                <a:solidFill>
                  <a:schemeClr val="tx2"/>
                </a:solidFill>
              </a:rPr>
              <a:t>Some insights from recent ECB research</a:t>
            </a:r>
          </a:p>
        </p:txBody>
      </p:sp>
      <p:pic>
        <p:nvPicPr>
          <p:cNvPr id="13" name="Picture Placeholder 12"/>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7159" b="7159"/>
          <a:stretch>
            <a:fillRect/>
          </a:stretch>
        </p:blipFill>
        <p:spPr/>
      </p:pic>
      <p:sp>
        <p:nvSpPr>
          <p:cNvPr id="24581" name="Text Placeholder 7"/>
          <p:cNvSpPr>
            <a:spLocks noGrp="1"/>
          </p:cNvSpPr>
          <p:nvPr>
            <p:ph type="body" sz="quarter" idx="4294967295"/>
          </p:nvPr>
        </p:nvSpPr>
        <p:spPr>
          <a:xfrm>
            <a:off x="3867150" y="4575174"/>
            <a:ext cx="5183188" cy="215901"/>
          </a:xfrm>
        </p:spPr>
        <p:txBody>
          <a:bodyPr anchor="ctr"/>
          <a:lstStyle/>
          <a:p>
            <a:pPr algn="r" eaLnBrk="1" hangingPunct="1">
              <a:spcBef>
                <a:spcPct val="0"/>
              </a:spcBef>
            </a:pPr>
            <a:r>
              <a:rPr lang="en-GB" altLang="en-US" sz="1800" b="1" dirty="0">
                <a:solidFill>
                  <a:srgbClr val="003299"/>
                </a:solidFill>
              </a:rPr>
              <a:t>Friderike Kuik, </a:t>
            </a:r>
            <a:r>
              <a:rPr lang="en-GB" altLang="en-US" sz="1800" dirty="0">
                <a:solidFill>
                  <a:srgbClr val="003299"/>
                </a:solidFill>
              </a:rPr>
              <a:t>European Central Bank</a:t>
            </a:r>
          </a:p>
          <a:p>
            <a:pPr algn="r" eaLnBrk="1" hangingPunct="1">
              <a:spcBef>
                <a:spcPct val="0"/>
              </a:spcBef>
            </a:pPr>
            <a:endParaRPr lang="en-GB" altLang="en-US" sz="1800" dirty="0">
              <a:solidFill>
                <a:srgbClr val="003299"/>
              </a:solidFill>
            </a:endParaRPr>
          </a:p>
        </p:txBody>
      </p:sp>
      <p:sp>
        <p:nvSpPr>
          <p:cNvPr id="24584"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a:solidFill>
                  <a:schemeClr val="bg1"/>
                </a:solidFill>
              </a:rPr>
              <a:t>DRAFT</a:t>
            </a: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600" b="1" dirty="0">
                <a:solidFill>
                  <a:schemeClr val="bg1"/>
                </a:solidFill>
              </a:rPr>
              <a:t>18/07/2024</a:t>
            </a:r>
          </a:p>
        </p:txBody>
      </p:sp>
      <p:sp>
        <p:nvSpPr>
          <p:cNvPr id="2" name="Marking">
            <a:extLst>
              <a:ext uri="{FF2B5EF4-FFF2-40B4-BE49-F238E27FC236}">
                <a16:creationId xmlns:a16="http://schemas.microsoft.com/office/drawing/2014/main" id="{69DF5BA4-2C75-04A8-0979-D4F7A1DAB9EB}"/>
              </a:ext>
            </a:extLst>
          </p:cNvPr>
          <p:cNvSpPr txBox="1"/>
          <p:nvPr/>
        </p:nvSpPr>
        <p:spPr>
          <a:xfrm>
            <a:off x="7019925" y="1524000"/>
            <a:ext cx="1908175" cy="200055"/>
          </a:xfrm>
          <a:prstGeom prst="rect">
            <a:avLst/>
          </a:prstGeom>
          <a:noFill/>
        </p:spPr>
        <p:txBody>
          <a:bodyPr vert="horz" rtlCol="0">
            <a:spAutoFit/>
          </a:bodyPr>
          <a:lstStyle/>
          <a:p>
            <a:pPr algn="r"/>
            <a:r>
              <a:rPr lang="en-GB" sz="700" b="1">
                <a:solidFill>
                  <a:srgbClr val="FFFFFF"/>
                </a:solidFill>
              </a:rPr>
              <a:t>ECB-PUBLIC</a:t>
            </a:r>
          </a:p>
        </p:txBody>
      </p:sp>
      <p:sp>
        <p:nvSpPr>
          <p:cNvPr id="4" name="TextBox 3">
            <a:extLst>
              <a:ext uri="{FF2B5EF4-FFF2-40B4-BE49-F238E27FC236}">
                <a16:creationId xmlns:a16="http://schemas.microsoft.com/office/drawing/2014/main" id="{F2E963F0-A7CF-7F62-5406-B81EF2BC1C16}"/>
              </a:ext>
            </a:extLst>
          </p:cNvPr>
          <p:cNvSpPr txBox="1"/>
          <p:nvPr/>
        </p:nvSpPr>
        <p:spPr>
          <a:xfrm>
            <a:off x="4577557" y="4675187"/>
            <a:ext cx="4595812" cy="461665"/>
          </a:xfrm>
          <a:prstGeom prst="rect">
            <a:avLst/>
          </a:prstGeom>
          <a:noFill/>
        </p:spPr>
        <p:txBody>
          <a:bodyPr wrap="square">
            <a:spAutoFit/>
          </a:bodyPr>
          <a:lstStyle/>
          <a:p>
            <a:pPr algn="r" eaLnBrk="1" hangingPunct="1">
              <a:spcBef>
                <a:spcPct val="0"/>
              </a:spcBef>
            </a:pPr>
            <a:r>
              <a:rPr lang="en-GB" altLang="en-US" sz="1200" i="1" dirty="0">
                <a:solidFill>
                  <a:srgbClr val="003299"/>
                </a:solidFill>
              </a:rPr>
              <a:t>The views expressed are those of the presenter and should not be reported as representing those of the European Central Bank</a:t>
            </a:r>
            <a:endParaRPr lang="en-GB" sz="12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F63628-186F-76D9-6B86-7EFB9C2953EC}"/>
              </a:ext>
            </a:extLst>
          </p:cNvPr>
          <p:cNvSpPr>
            <a:spLocks noGrp="1"/>
          </p:cNvSpPr>
          <p:nvPr>
            <p:ph type="title"/>
          </p:nvPr>
        </p:nvSpPr>
        <p:spPr/>
        <p:txBody>
          <a:bodyPr/>
          <a:lstStyle/>
          <a:p>
            <a:r>
              <a:rPr lang="en-US" dirty="0"/>
              <a:t>How climate change matters for central banks’ price stability mandate</a:t>
            </a:r>
            <a:endParaRPr lang="en-GB" dirty="0"/>
          </a:p>
        </p:txBody>
      </p:sp>
      <p:sp>
        <p:nvSpPr>
          <p:cNvPr id="11" name="Content Placeholder 2">
            <a:extLst>
              <a:ext uri="{FF2B5EF4-FFF2-40B4-BE49-F238E27FC236}">
                <a16:creationId xmlns:a16="http://schemas.microsoft.com/office/drawing/2014/main" id="{8A50A2F9-08D0-4578-4F29-2C7B734930FF}"/>
              </a:ext>
            </a:extLst>
          </p:cNvPr>
          <p:cNvSpPr txBox="1">
            <a:spLocks/>
          </p:cNvSpPr>
          <p:nvPr/>
        </p:nvSpPr>
        <p:spPr>
          <a:xfrm>
            <a:off x="179388" y="516320"/>
            <a:ext cx="8713212" cy="3999700"/>
          </a:xfrm>
          <a:prstGeom prst="rect">
            <a:avLst/>
          </a:prstGeom>
        </p:spPr>
        <p:txBody>
          <a:bodyPr/>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457189" marR="0" lvl="1" indent="-457189" algn="l" defTabSz="914400" rtl="0" eaLnBrk="0" fontAlgn="base" latinLnBrk="0" hangingPunct="0">
              <a:lnSpc>
                <a:spcPts val="2300"/>
              </a:lnSpc>
              <a:spcBef>
                <a:spcPts val="1200"/>
              </a:spcBef>
              <a:spcAft>
                <a:spcPct val="0"/>
              </a:spcAft>
              <a:buClrTx/>
              <a:buSzTx/>
              <a:buFontTx/>
              <a:buChar char="•"/>
              <a:tabLst/>
              <a:defRPr/>
            </a:pPr>
            <a:endParaRPr kumimoji="0" lang="en-GB" sz="1800" b="0" i="0" u="none" strike="noStrike" kern="0" cap="none" spc="0" normalizeH="0" baseline="0" noProof="0">
              <a:ln>
                <a:noFill/>
              </a:ln>
              <a:solidFill>
                <a:srgbClr val="003399"/>
              </a:solidFill>
              <a:effectLst/>
              <a:uLnTx/>
              <a:uFillTx/>
              <a:latin typeface="Arial"/>
              <a:cs typeface="Arial"/>
            </a:endParaRPr>
          </a:p>
          <a:p>
            <a:pPr marL="457189" marR="0" lvl="1" indent="-457189" algn="l" defTabSz="914400" rtl="0" eaLnBrk="0" fontAlgn="base" latinLnBrk="0" hangingPunct="0">
              <a:lnSpc>
                <a:spcPts val="2300"/>
              </a:lnSpc>
              <a:spcBef>
                <a:spcPts val="1200"/>
              </a:spcBef>
              <a:spcAft>
                <a:spcPct val="0"/>
              </a:spcAft>
              <a:buClrTx/>
              <a:buSzTx/>
              <a:buFontTx/>
              <a:buChar char="•"/>
              <a:tabLst/>
              <a:defRPr/>
            </a:pPr>
            <a:endParaRPr kumimoji="0" lang="en-GB" sz="1800" b="0" i="1" u="none" strike="noStrike" kern="0" cap="none" spc="0" normalizeH="0" baseline="0" noProof="0">
              <a:ln>
                <a:noFill/>
              </a:ln>
              <a:solidFill>
                <a:srgbClr val="585858"/>
              </a:solidFill>
              <a:effectLst/>
              <a:uLnTx/>
              <a:uFillTx/>
              <a:latin typeface="Arial"/>
              <a:ea typeface="Times New Roman" panose="02020603050405020304" pitchFamily="18" charset="0"/>
              <a:cs typeface="Sendnya"/>
            </a:endParaRPr>
          </a:p>
          <a:p>
            <a:pPr marL="0" marR="0" lvl="1" indent="0" algn="l" defTabSz="914400" rtl="0" eaLnBrk="0" fontAlgn="base" latinLnBrk="0" hangingPunct="0">
              <a:lnSpc>
                <a:spcPts val="2300"/>
              </a:lnSpc>
              <a:spcBef>
                <a:spcPts val="1200"/>
              </a:spcBef>
              <a:spcAft>
                <a:spcPct val="0"/>
              </a:spcAft>
              <a:buClrTx/>
              <a:buSzTx/>
              <a:buFontTx/>
              <a:buNone/>
              <a:tabLst/>
              <a:defRPr/>
            </a:pPr>
            <a:endParaRPr kumimoji="0" lang="en-GB" sz="1800" b="0" i="0" u="none" strike="noStrike" kern="0" cap="none" spc="0" normalizeH="0" baseline="0" noProof="0" dirty="0">
              <a:ln>
                <a:noFill/>
              </a:ln>
              <a:solidFill>
                <a:srgbClr val="585858"/>
              </a:solidFill>
              <a:effectLst/>
              <a:uLnTx/>
              <a:uFillTx/>
              <a:latin typeface="Arial"/>
              <a:cs typeface="Arial"/>
            </a:endParaRPr>
          </a:p>
        </p:txBody>
      </p:sp>
      <p:grpSp>
        <p:nvGrpSpPr>
          <p:cNvPr id="12" name="Group 11">
            <a:extLst>
              <a:ext uri="{FF2B5EF4-FFF2-40B4-BE49-F238E27FC236}">
                <a16:creationId xmlns:a16="http://schemas.microsoft.com/office/drawing/2014/main" id="{1380BB70-AA50-7E91-94F6-8CEF02743736}"/>
              </a:ext>
            </a:extLst>
          </p:cNvPr>
          <p:cNvGrpSpPr/>
          <p:nvPr/>
        </p:nvGrpSpPr>
        <p:grpSpPr>
          <a:xfrm>
            <a:off x="462071" y="621403"/>
            <a:ext cx="7443640" cy="3981856"/>
            <a:chOff x="462071" y="621403"/>
            <a:chExt cx="7443640" cy="3981856"/>
          </a:xfrm>
        </p:grpSpPr>
        <p:sp>
          <p:nvSpPr>
            <p:cNvPr id="13" name="TextBox 3">
              <a:extLst>
                <a:ext uri="{FF2B5EF4-FFF2-40B4-BE49-F238E27FC236}">
                  <a16:creationId xmlns:a16="http://schemas.microsoft.com/office/drawing/2014/main" id="{840C8ED3-AF93-F79E-B92C-549E8968445B}"/>
                </a:ext>
              </a:extLst>
            </p:cNvPr>
            <p:cNvSpPr txBox="1"/>
            <p:nvPr/>
          </p:nvSpPr>
          <p:spPr>
            <a:xfrm>
              <a:off x="3528952" y="621403"/>
              <a:ext cx="1507144" cy="307777"/>
            </a:xfrm>
            <a:prstGeom prst="rect">
              <a:avLst/>
            </a:prstGeom>
            <a:noFill/>
          </p:spPr>
          <p:txBody>
            <a:bodyPr wrap="non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r>
                <a:rPr lang="en-US" sz="1400" dirty="0">
                  <a:solidFill>
                    <a:srgbClr val="003399"/>
                  </a:solidFill>
                  <a:latin typeface="+mn-lt"/>
                </a:rPr>
                <a:t>Climate change</a:t>
              </a:r>
              <a:endParaRPr lang="en-GB" sz="1400" dirty="0">
                <a:solidFill>
                  <a:srgbClr val="003399"/>
                </a:solidFill>
                <a:latin typeface="+mn-lt"/>
              </a:endParaRPr>
            </a:p>
          </p:txBody>
        </p:sp>
        <p:sp>
          <p:nvSpPr>
            <p:cNvPr id="14" name="TextBox 6">
              <a:extLst>
                <a:ext uri="{FF2B5EF4-FFF2-40B4-BE49-F238E27FC236}">
                  <a16:creationId xmlns:a16="http://schemas.microsoft.com/office/drawing/2014/main" id="{8EA59C56-978A-9458-AA04-B8D07452ACEE}"/>
                </a:ext>
              </a:extLst>
            </p:cNvPr>
            <p:cNvSpPr txBox="1"/>
            <p:nvPr/>
          </p:nvSpPr>
          <p:spPr>
            <a:xfrm>
              <a:off x="3738581" y="4295482"/>
              <a:ext cx="1348446" cy="307777"/>
            </a:xfrm>
            <a:prstGeom prst="rect">
              <a:avLst/>
            </a:prstGeom>
            <a:noFill/>
          </p:spPr>
          <p:txBody>
            <a:bodyPr wrap="non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r>
                <a:rPr lang="en-US" sz="1400" dirty="0">
                  <a:solidFill>
                    <a:srgbClr val="003399"/>
                  </a:solidFill>
                  <a:latin typeface="+mn-lt"/>
                </a:rPr>
                <a:t>Price stability</a:t>
              </a:r>
              <a:endParaRPr lang="en-GB" sz="1400" dirty="0">
                <a:solidFill>
                  <a:srgbClr val="003399"/>
                </a:solidFill>
                <a:latin typeface="+mn-lt"/>
              </a:endParaRPr>
            </a:p>
          </p:txBody>
        </p:sp>
        <p:sp>
          <p:nvSpPr>
            <p:cNvPr id="15" name="TextBox 7">
              <a:extLst>
                <a:ext uri="{FF2B5EF4-FFF2-40B4-BE49-F238E27FC236}">
                  <a16:creationId xmlns:a16="http://schemas.microsoft.com/office/drawing/2014/main" id="{68879932-42B9-ACE6-AEA1-1F6A41E72250}"/>
                </a:ext>
              </a:extLst>
            </p:cNvPr>
            <p:cNvSpPr txBox="1"/>
            <p:nvPr/>
          </p:nvSpPr>
          <p:spPr>
            <a:xfrm>
              <a:off x="591261" y="2658264"/>
              <a:ext cx="2158801" cy="738664"/>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pPr algn="ctr"/>
              <a:r>
                <a:rPr lang="en-US" sz="1400" b="0" dirty="0">
                  <a:latin typeface="+mn-lt"/>
                </a:rPr>
                <a:t>Direct </a:t>
              </a:r>
              <a:r>
                <a:rPr lang="en-US" sz="1400" dirty="0">
                  <a:solidFill>
                    <a:srgbClr val="003399"/>
                  </a:solidFill>
                  <a:latin typeface="+mn-lt"/>
                </a:rPr>
                <a:t>inflation</a:t>
              </a:r>
              <a:r>
                <a:rPr lang="en-US" sz="1400" b="0" dirty="0">
                  <a:latin typeface="+mn-lt"/>
                </a:rPr>
                <a:t> impact:</a:t>
              </a:r>
            </a:p>
            <a:p>
              <a:pPr algn="ctr"/>
              <a:r>
                <a:rPr lang="en-US" sz="1400" b="0" dirty="0">
                  <a:latin typeface="+mn-lt"/>
                </a:rPr>
                <a:t>rates, volatility, heterogeneity</a:t>
              </a:r>
              <a:endParaRPr lang="en-GB" sz="1400" b="0" dirty="0">
                <a:latin typeface="+mn-lt"/>
              </a:endParaRPr>
            </a:p>
          </p:txBody>
        </p:sp>
        <p:sp>
          <p:nvSpPr>
            <p:cNvPr id="16" name="Arrow: Down 15">
              <a:extLst>
                <a:ext uri="{FF2B5EF4-FFF2-40B4-BE49-F238E27FC236}">
                  <a16:creationId xmlns:a16="http://schemas.microsoft.com/office/drawing/2014/main" id="{EBA31A28-2611-7284-54E9-BCEF2F35AF21}"/>
                </a:ext>
              </a:extLst>
            </p:cNvPr>
            <p:cNvSpPr/>
            <p:nvPr/>
          </p:nvSpPr>
          <p:spPr bwMode="auto">
            <a:xfrm rot="3408530">
              <a:off x="3207539" y="736883"/>
              <a:ext cx="264785" cy="936000"/>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7" name="Arrow: Down 16">
              <a:extLst>
                <a:ext uri="{FF2B5EF4-FFF2-40B4-BE49-F238E27FC236}">
                  <a16:creationId xmlns:a16="http://schemas.microsoft.com/office/drawing/2014/main" id="{E4DC829B-3513-3828-DEDA-743C419B94CE}"/>
                </a:ext>
              </a:extLst>
            </p:cNvPr>
            <p:cNvSpPr/>
            <p:nvPr/>
          </p:nvSpPr>
          <p:spPr bwMode="auto">
            <a:xfrm>
              <a:off x="1662734" y="2188138"/>
              <a:ext cx="112590" cy="458244"/>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8" name="Arrow: Down 17">
              <a:extLst>
                <a:ext uri="{FF2B5EF4-FFF2-40B4-BE49-F238E27FC236}">
                  <a16:creationId xmlns:a16="http://schemas.microsoft.com/office/drawing/2014/main" id="{DC25F072-6E4E-F6F8-12E4-BB5F4056B587}"/>
                </a:ext>
              </a:extLst>
            </p:cNvPr>
            <p:cNvSpPr/>
            <p:nvPr/>
          </p:nvSpPr>
          <p:spPr bwMode="auto">
            <a:xfrm>
              <a:off x="6819882" y="2110084"/>
              <a:ext cx="127299" cy="461666"/>
            </a:xfrm>
            <a:prstGeom prst="downArrow">
              <a:avLst>
                <a:gd name="adj1" fmla="val 50000"/>
                <a:gd name="adj2" fmla="val 51958"/>
              </a:avLst>
            </a:prstGeom>
            <a:solidFill>
              <a:schemeClr val="bg2">
                <a:lumMod val="7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9" name="Arrow: Down 18">
              <a:extLst>
                <a:ext uri="{FF2B5EF4-FFF2-40B4-BE49-F238E27FC236}">
                  <a16:creationId xmlns:a16="http://schemas.microsoft.com/office/drawing/2014/main" id="{BCD27F07-EC0F-8419-495D-20D38C0A505C}"/>
                </a:ext>
              </a:extLst>
            </p:cNvPr>
            <p:cNvSpPr/>
            <p:nvPr/>
          </p:nvSpPr>
          <p:spPr bwMode="auto">
            <a:xfrm rot="17279390" flipH="1">
              <a:off x="4430418" y="370498"/>
              <a:ext cx="210684" cy="3691036"/>
            </a:xfrm>
            <a:prstGeom prst="downArrow">
              <a:avLst>
                <a:gd name="adj1" fmla="val 50000"/>
                <a:gd name="adj2" fmla="val 51958"/>
              </a:avLst>
            </a:prstGeom>
            <a:solidFill>
              <a:schemeClr val="bg2">
                <a:lumMod val="7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ヒラギノ角ゴ Pro W3" pitchFamily="-64" charset="-128"/>
              </a:endParaRPr>
            </a:p>
          </p:txBody>
        </p:sp>
        <p:sp>
          <p:nvSpPr>
            <p:cNvPr id="20" name="Arrow: Down 19">
              <a:extLst>
                <a:ext uri="{FF2B5EF4-FFF2-40B4-BE49-F238E27FC236}">
                  <a16:creationId xmlns:a16="http://schemas.microsoft.com/office/drawing/2014/main" id="{CA716994-9A3D-BD80-F60C-2AAD16F63980}"/>
                </a:ext>
              </a:extLst>
            </p:cNvPr>
            <p:cNvSpPr/>
            <p:nvPr/>
          </p:nvSpPr>
          <p:spPr bwMode="auto">
            <a:xfrm rot="4387193">
              <a:off x="4018013" y="666066"/>
              <a:ext cx="234305" cy="3221716"/>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1" name="TextBox 5">
              <a:extLst>
                <a:ext uri="{FF2B5EF4-FFF2-40B4-BE49-F238E27FC236}">
                  <a16:creationId xmlns:a16="http://schemas.microsoft.com/office/drawing/2014/main" id="{C34FBEBD-933A-D7D5-06F2-54C3332B9CC2}"/>
                </a:ext>
              </a:extLst>
            </p:cNvPr>
            <p:cNvSpPr txBox="1"/>
            <p:nvPr/>
          </p:nvSpPr>
          <p:spPr>
            <a:xfrm>
              <a:off x="5572019" y="1321556"/>
              <a:ext cx="2333692" cy="738664"/>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pPr algn="ctr"/>
              <a:r>
                <a:rPr lang="en-US" sz="1400" dirty="0">
                  <a:solidFill>
                    <a:srgbClr val="003399"/>
                  </a:solidFill>
                  <a:latin typeface="+mn-lt"/>
                </a:rPr>
                <a:t>Structural transformation </a:t>
              </a:r>
              <a:r>
                <a:rPr lang="en-US" sz="1400" b="0" dirty="0">
                  <a:latin typeface="+mn-lt"/>
                </a:rPr>
                <a:t>of the economy, driven by climate policies</a:t>
              </a:r>
              <a:endParaRPr lang="en-GB" sz="1400" b="0" dirty="0">
                <a:latin typeface="+mn-lt"/>
              </a:endParaRPr>
            </a:p>
          </p:txBody>
        </p:sp>
        <p:sp>
          <p:nvSpPr>
            <p:cNvPr id="22" name="TextBox 4">
              <a:extLst>
                <a:ext uri="{FF2B5EF4-FFF2-40B4-BE49-F238E27FC236}">
                  <a16:creationId xmlns:a16="http://schemas.microsoft.com/office/drawing/2014/main" id="{60A9F8C8-CC62-AFEE-BEDF-C59D9C93CCC4}"/>
                </a:ext>
              </a:extLst>
            </p:cNvPr>
            <p:cNvSpPr txBox="1"/>
            <p:nvPr/>
          </p:nvSpPr>
          <p:spPr>
            <a:xfrm>
              <a:off x="462071" y="1210530"/>
              <a:ext cx="2520350" cy="954107"/>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pPr algn="ctr"/>
              <a:r>
                <a:rPr lang="en-US" sz="1400" b="0" dirty="0">
                  <a:latin typeface="+mn-lt"/>
                </a:rPr>
                <a:t>Continued </a:t>
              </a:r>
              <a:r>
                <a:rPr lang="en-US" sz="1400" dirty="0">
                  <a:solidFill>
                    <a:srgbClr val="003399"/>
                  </a:solidFill>
                  <a:latin typeface="+mn-lt"/>
                </a:rPr>
                <a:t>changes in climate </a:t>
              </a:r>
              <a:r>
                <a:rPr lang="en-US" sz="1400" b="0" dirty="0">
                  <a:latin typeface="+mn-lt"/>
                </a:rPr>
                <a:t>and more frequent and intense extreme weather events</a:t>
              </a:r>
              <a:endParaRPr lang="en-GB" sz="1400" b="0" dirty="0">
                <a:latin typeface="+mn-lt"/>
              </a:endParaRPr>
            </a:p>
          </p:txBody>
        </p:sp>
        <p:sp>
          <p:nvSpPr>
            <p:cNvPr id="23" name="Arrow: Down 22">
              <a:extLst>
                <a:ext uri="{FF2B5EF4-FFF2-40B4-BE49-F238E27FC236}">
                  <a16:creationId xmlns:a16="http://schemas.microsoft.com/office/drawing/2014/main" id="{4BA968F4-A24E-D84E-3ABC-8FC7A1AE9D6F}"/>
                </a:ext>
              </a:extLst>
            </p:cNvPr>
            <p:cNvSpPr/>
            <p:nvPr/>
          </p:nvSpPr>
          <p:spPr bwMode="auto">
            <a:xfrm rot="18510972">
              <a:off x="2837381" y="3087205"/>
              <a:ext cx="264785" cy="1620000"/>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4" name="Arrow: Down 23">
              <a:extLst>
                <a:ext uri="{FF2B5EF4-FFF2-40B4-BE49-F238E27FC236}">
                  <a16:creationId xmlns:a16="http://schemas.microsoft.com/office/drawing/2014/main" id="{B6016047-EA8C-BD4A-9C0C-734B6DA1FAA6}"/>
                </a:ext>
              </a:extLst>
            </p:cNvPr>
            <p:cNvSpPr/>
            <p:nvPr/>
          </p:nvSpPr>
          <p:spPr bwMode="auto">
            <a:xfrm rot="2549252">
              <a:off x="5599362" y="2951414"/>
              <a:ext cx="264785" cy="1620000"/>
            </a:xfrm>
            <a:prstGeom prst="downArrow">
              <a:avLst>
                <a:gd name="adj1" fmla="val 50000"/>
                <a:gd name="adj2" fmla="val 51958"/>
              </a:avLst>
            </a:prstGeom>
            <a:solidFill>
              <a:schemeClr val="bg2">
                <a:lumMod val="7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5" name="Arrow: Down 24">
              <a:extLst>
                <a:ext uri="{FF2B5EF4-FFF2-40B4-BE49-F238E27FC236}">
                  <a16:creationId xmlns:a16="http://schemas.microsoft.com/office/drawing/2014/main" id="{16ED254E-947E-5B0F-7CF4-1EB46632E78E}"/>
                </a:ext>
              </a:extLst>
            </p:cNvPr>
            <p:cNvSpPr/>
            <p:nvPr/>
          </p:nvSpPr>
          <p:spPr bwMode="auto">
            <a:xfrm>
              <a:off x="4288418" y="3492813"/>
              <a:ext cx="334535" cy="847386"/>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6" name="TextBox 9">
              <a:extLst>
                <a:ext uri="{FF2B5EF4-FFF2-40B4-BE49-F238E27FC236}">
                  <a16:creationId xmlns:a16="http://schemas.microsoft.com/office/drawing/2014/main" id="{C367E724-E59F-FCF7-105C-613653C96D2E}"/>
                </a:ext>
              </a:extLst>
            </p:cNvPr>
            <p:cNvSpPr txBox="1"/>
            <p:nvPr/>
          </p:nvSpPr>
          <p:spPr>
            <a:xfrm>
              <a:off x="6102641" y="2559194"/>
              <a:ext cx="1674084" cy="1384995"/>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pPr algn="ctr"/>
              <a:r>
                <a:rPr lang="en-US" sz="1400" dirty="0">
                  <a:solidFill>
                    <a:srgbClr val="003399"/>
                  </a:solidFill>
                  <a:latin typeface="+mn-lt"/>
                </a:rPr>
                <a:t>Policy transmission</a:t>
              </a:r>
            </a:p>
            <a:p>
              <a:pPr algn="ctr"/>
              <a:r>
                <a:rPr lang="en-US" sz="1400" b="0" dirty="0">
                  <a:latin typeface="+mn-lt"/>
                </a:rPr>
                <a:t>(equilibrium rate, financial markets and financial stability)</a:t>
              </a:r>
              <a:endParaRPr lang="en-GB" sz="1400" b="0" dirty="0">
                <a:latin typeface="+mn-lt"/>
              </a:endParaRPr>
            </a:p>
          </p:txBody>
        </p:sp>
        <p:sp>
          <p:nvSpPr>
            <p:cNvPr id="27" name="TextBox 8">
              <a:extLst>
                <a:ext uri="{FF2B5EF4-FFF2-40B4-BE49-F238E27FC236}">
                  <a16:creationId xmlns:a16="http://schemas.microsoft.com/office/drawing/2014/main" id="{13F4A546-2ED9-27C1-A48E-293439947D2D}"/>
                </a:ext>
              </a:extLst>
            </p:cNvPr>
            <p:cNvSpPr txBox="1"/>
            <p:nvPr/>
          </p:nvSpPr>
          <p:spPr>
            <a:xfrm>
              <a:off x="3341412" y="2544821"/>
              <a:ext cx="2158801" cy="954107"/>
            </a:xfrm>
            <a:prstGeom prst="rect">
              <a:avLst/>
            </a:prstGeom>
            <a:noFill/>
          </p:spPr>
          <p:txBody>
            <a:bodyPr wrap="square" rtlCol="0">
              <a:spAutoFit/>
            </a:bodyPr>
            <a:lstStyle>
              <a:defPPr>
                <a:defRPr lang="de-DE"/>
              </a:defPPr>
              <a:lvl1pPr algn="l" rtl="0" fontAlgn="base">
                <a:spcBef>
                  <a:spcPct val="0"/>
                </a:spcBef>
                <a:spcAft>
                  <a:spcPct val="0"/>
                </a:spcAft>
                <a:defRPr sz="1200" b="1" kern="1200">
                  <a:solidFill>
                    <a:schemeClr val="tx1"/>
                  </a:solidFill>
                  <a:latin typeface="Gill Sans MT" pitchFamily="34" charset="0"/>
                  <a:ea typeface="+mn-ea"/>
                  <a:cs typeface="Arial" pitchFamily="34" charset="0"/>
                </a:defRPr>
              </a:lvl1pPr>
              <a:lvl2pPr marL="457200" algn="l" rtl="0" fontAlgn="base">
                <a:spcBef>
                  <a:spcPct val="0"/>
                </a:spcBef>
                <a:spcAft>
                  <a:spcPct val="0"/>
                </a:spcAft>
                <a:defRPr sz="1200" b="1" kern="1200">
                  <a:solidFill>
                    <a:schemeClr val="tx1"/>
                  </a:solidFill>
                  <a:latin typeface="Gill Sans MT" pitchFamily="34" charset="0"/>
                  <a:ea typeface="+mn-ea"/>
                  <a:cs typeface="Arial" pitchFamily="34" charset="0"/>
                </a:defRPr>
              </a:lvl2pPr>
              <a:lvl3pPr marL="914400" algn="l" rtl="0" fontAlgn="base">
                <a:spcBef>
                  <a:spcPct val="0"/>
                </a:spcBef>
                <a:spcAft>
                  <a:spcPct val="0"/>
                </a:spcAft>
                <a:defRPr sz="1200" b="1" kern="1200">
                  <a:solidFill>
                    <a:schemeClr val="tx1"/>
                  </a:solidFill>
                  <a:latin typeface="Gill Sans MT" pitchFamily="34" charset="0"/>
                  <a:ea typeface="+mn-ea"/>
                  <a:cs typeface="Arial" pitchFamily="34" charset="0"/>
                </a:defRPr>
              </a:lvl3pPr>
              <a:lvl4pPr marL="1371600" algn="l" rtl="0" fontAlgn="base">
                <a:spcBef>
                  <a:spcPct val="0"/>
                </a:spcBef>
                <a:spcAft>
                  <a:spcPct val="0"/>
                </a:spcAft>
                <a:defRPr sz="1200" b="1" kern="1200">
                  <a:solidFill>
                    <a:schemeClr val="tx1"/>
                  </a:solidFill>
                  <a:latin typeface="Gill Sans MT" pitchFamily="34" charset="0"/>
                  <a:ea typeface="+mn-ea"/>
                  <a:cs typeface="Arial" pitchFamily="34" charset="0"/>
                </a:defRPr>
              </a:lvl4pPr>
              <a:lvl5pPr marL="1828800" algn="l" rtl="0" fontAlgn="base">
                <a:spcBef>
                  <a:spcPct val="0"/>
                </a:spcBef>
                <a:spcAft>
                  <a:spcPct val="0"/>
                </a:spcAft>
                <a:defRPr sz="1200" b="1" kern="1200">
                  <a:solidFill>
                    <a:schemeClr val="tx1"/>
                  </a:solidFill>
                  <a:latin typeface="Gill Sans MT" pitchFamily="34" charset="0"/>
                  <a:ea typeface="+mn-ea"/>
                  <a:cs typeface="Arial" pitchFamily="34" charset="0"/>
                </a:defRPr>
              </a:lvl5pPr>
              <a:lvl6pPr marL="2286000" algn="l" defTabSz="914400" rtl="0" eaLnBrk="1" latinLnBrk="0" hangingPunct="1">
                <a:defRPr sz="1200" b="1" kern="1200">
                  <a:solidFill>
                    <a:schemeClr val="tx1"/>
                  </a:solidFill>
                  <a:latin typeface="Gill Sans MT" pitchFamily="34" charset="0"/>
                  <a:ea typeface="+mn-ea"/>
                  <a:cs typeface="Arial" pitchFamily="34" charset="0"/>
                </a:defRPr>
              </a:lvl6pPr>
              <a:lvl7pPr marL="2743200" algn="l" defTabSz="914400" rtl="0" eaLnBrk="1" latinLnBrk="0" hangingPunct="1">
                <a:defRPr sz="1200" b="1" kern="1200">
                  <a:solidFill>
                    <a:schemeClr val="tx1"/>
                  </a:solidFill>
                  <a:latin typeface="Gill Sans MT" pitchFamily="34" charset="0"/>
                  <a:ea typeface="+mn-ea"/>
                  <a:cs typeface="Arial" pitchFamily="34" charset="0"/>
                </a:defRPr>
              </a:lvl7pPr>
              <a:lvl8pPr marL="3200400" algn="l" defTabSz="914400" rtl="0" eaLnBrk="1" latinLnBrk="0" hangingPunct="1">
                <a:defRPr sz="1200" b="1" kern="1200">
                  <a:solidFill>
                    <a:schemeClr val="tx1"/>
                  </a:solidFill>
                  <a:latin typeface="Gill Sans MT" pitchFamily="34" charset="0"/>
                  <a:ea typeface="+mn-ea"/>
                  <a:cs typeface="Arial" pitchFamily="34" charset="0"/>
                </a:defRPr>
              </a:lvl8pPr>
              <a:lvl9pPr marL="3657600" algn="l" defTabSz="914400" rtl="0" eaLnBrk="1" latinLnBrk="0" hangingPunct="1">
                <a:defRPr sz="1200" b="1" kern="1200">
                  <a:solidFill>
                    <a:schemeClr val="tx1"/>
                  </a:solidFill>
                  <a:latin typeface="Gill Sans MT" pitchFamily="34" charset="0"/>
                  <a:ea typeface="+mn-ea"/>
                  <a:cs typeface="Arial" pitchFamily="34" charset="0"/>
                </a:defRPr>
              </a:lvl9pPr>
            </a:lstStyle>
            <a:p>
              <a:pPr algn="ctr"/>
              <a:r>
                <a:rPr lang="en-US" sz="1400" b="0" dirty="0">
                  <a:latin typeface="+mn-lt"/>
                </a:rPr>
                <a:t>Productivity and </a:t>
              </a:r>
              <a:r>
                <a:rPr lang="en-US" sz="1400" dirty="0">
                  <a:solidFill>
                    <a:srgbClr val="003399"/>
                  </a:solidFill>
                  <a:latin typeface="+mn-lt"/>
                </a:rPr>
                <a:t>potential output</a:t>
              </a:r>
              <a:r>
                <a:rPr lang="en-US" sz="1400" b="0" dirty="0">
                  <a:solidFill>
                    <a:srgbClr val="003399"/>
                  </a:solidFill>
                  <a:latin typeface="+mn-lt"/>
                </a:rPr>
                <a:t>, </a:t>
              </a:r>
              <a:r>
                <a:rPr lang="en-US" sz="1400" b="0" dirty="0">
                  <a:latin typeface="+mn-lt"/>
                </a:rPr>
                <a:t>supply chains, impacts over the business cycle</a:t>
              </a:r>
              <a:endParaRPr lang="en-GB" sz="1400" b="0" dirty="0">
                <a:latin typeface="+mn-lt"/>
              </a:endParaRPr>
            </a:p>
          </p:txBody>
        </p:sp>
        <p:sp>
          <p:nvSpPr>
            <p:cNvPr id="28" name="Arrow: Up-Down 27">
              <a:extLst>
                <a:ext uri="{FF2B5EF4-FFF2-40B4-BE49-F238E27FC236}">
                  <a16:creationId xmlns:a16="http://schemas.microsoft.com/office/drawing/2014/main" id="{EF320F09-D4B5-BB9F-14BE-70ADB2AE6631}"/>
                </a:ext>
              </a:extLst>
            </p:cNvPr>
            <p:cNvSpPr/>
            <p:nvPr/>
          </p:nvSpPr>
          <p:spPr bwMode="auto">
            <a:xfrm rot="5400000">
              <a:off x="5562582" y="2729251"/>
              <a:ext cx="288041" cy="547926"/>
            </a:xfrm>
            <a:prstGeom prst="upDownArrow">
              <a:avLst/>
            </a:prstGeom>
            <a:solidFill>
              <a:schemeClr val="bg2">
                <a:lumMod val="75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9" name="Arrow: Up-Down 28">
              <a:extLst>
                <a:ext uri="{FF2B5EF4-FFF2-40B4-BE49-F238E27FC236}">
                  <a16:creationId xmlns:a16="http://schemas.microsoft.com/office/drawing/2014/main" id="{8E333CC7-F9A6-22CD-8256-7EC8D8D12F95}"/>
                </a:ext>
              </a:extLst>
            </p:cNvPr>
            <p:cNvSpPr/>
            <p:nvPr/>
          </p:nvSpPr>
          <p:spPr bwMode="auto">
            <a:xfrm rot="5400000">
              <a:off x="2867930" y="2762030"/>
              <a:ext cx="288041" cy="547926"/>
            </a:xfrm>
            <a:prstGeom prst="upDownArrow">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0" name="Arrow: Down 29">
              <a:extLst>
                <a:ext uri="{FF2B5EF4-FFF2-40B4-BE49-F238E27FC236}">
                  <a16:creationId xmlns:a16="http://schemas.microsoft.com/office/drawing/2014/main" id="{577F4DB4-7698-CDAB-501E-FE2271973D1D}"/>
                </a:ext>
              </a:extLst>
            </p:cNvPr>
            <p:cNvSpPr/>
            <p:nvPr/>
          </p:nvSpPr>
          <p:spPr bwMode="auto">
            <a:xfrm rot="18265230">
              <a:off x="3254043" y="1567928"/>
              <a:ext cx="166367" cy="1297443"/>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1" name="Arrow: Down 30">
              <a:extLst>
                <a:ext uri="{FF2B5EF4-FFF2-40B4-BE49-F238E27FC236}">
                  <a16:creationId xmlns:a16="http://schemas.microsoft.com/office/drawing/2014/main" id="{97646E7A-D19D-A183-C732-95A79B362C8E}"/>
                </a:ext>
              </a:extLst>
            </p:cNvPr>
            <p:cNvSpPr/>
            <p:nvPr/>
          </p:nvSpPr>
          <p:spPr bwMode="auto">
            <a:xfrm rot="18473618">
              <a:off x="5109188" y="767201"/>
              <a:ext cx="264785" cy="936000"/>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32" name="Arrow: Down 31">
              <a:extLst>
                <a:ext uri="{FF2B5EF4-FFF2-40B4-BE49-F238E27FC236}">
                  <a16:creationId xmlns:a16="http://schemas.microsoft.com/office/drawing/2014/main" id="{5290D837-BDDF-EF62-57CF-B811E33B586E}"/>
                </a:ext>
              </a:extLst>
            </p:cNvPr>
            <p:cNvSpPr/>
            <p:nvPr/>
          </p:nvSpPr>
          <p:spPr bwMode="auto">
            <a:xfrm rot="3529479">
              <a:off x="5279543" y="1605868"/>
              <a:ext cx="166367" cy="1297443"/>
            </a:xfrm>
            <a:prstGeom prst="downArrow">
              <a:avLst>
                <a:gd name="adj1" fmla="val 50000"/>
                <a:gd name="adj2" fmla="val 51958"/>
              </a:avLst>
            </a:prstGeom>
            <a:solidFill>
              <a:schemeClr val="tx2">
                <a:lumMod val="40000"/>
                <a:lumOff val="60000"/>
                <a:alpha val="50196"/>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sp>
        <p:nvSpPr>
          <p:cNvPr id="4" name="Slide Number Placeholder 3">
            <a:extLst>
              <a:ext uri="{FF2B5EF4-FFF2-40B4-BE49-F238E27FC236}">
                <a16:creationId xmlns:a16="http://schemas.microsoft.com/office/drawing/2014/main" id="{1BBFCA63-7BAB-AFC9-A8DD-F42D23D2EF7A}"/>
              </a:ext>
            </a:extLst>
          </p:cNvPr>
          <p:cNvSpPr>
            <a:spLocks noGrp="1"/>
          </p:cNvSpPr>
          <p:nvPr>
            <p:ph type="sldNum" sz="quarter" idx="10"/>
          </p:nvPr>
        </p:nvSpPr>
        <p:spPr>
          <a:xfrm>
            <a:off x="4357688" y="4856163"/>
            <a:ext cx="414337" cy="138112"/>
          </a:xfrm>
        </p:spPr>
        <p:txBody>
          <a:bodyPr/>
          <a:lstStyle/>
          <a:p>
            <a:pPr>
              <a:defRPr/>
            </a:pPr>
            <a:fld id="{44320B71-EC71-4A7E-8C8A-9C555B387A1C}" type="slidenum">
              <a:rPr lang="en-GB" smtClean="0"/>
              <a:pPr>
                <a:defRPr/>
              </a:pPr>
              <a:t>2</a:t>
            </a:fld>
            <a:endParaRPr lang="en-GB" dirty="0"/>
          </a:p>
        </p:txBody>
      </p:sp>
    </p:spTree>
    <p:extLst>
      <p:ext uri="{BB962C8B-B14F-4D97-AF65-F5344CB8AC3E}">
        <p14:creationId xmlns:p14="http://schemas.microsoft.com/office/powerpoint/2010/main" val="46801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C4C4D-9D68-8C4C-0951-098CF9CB84DC}"/>
              </a:ext>
            </a:extLst>
          </p:cNvPr>
          <p:cNvSpPr>
            <a:spLocks noGrp="1"/>
          </p:cNvSpPr>
          <p:nvPr>
            <p:ph type="title"/>
          </p:nvPr>
        </p:nvSpPr>
        <p:spPr/>
        <p:txBody>
          <a:bodyPr/>
          <a:lstStyle/>
          <a:p>
            <a:r>
              <a:rPr lang="en-US" dirty="0"/>
              <a:t>Climate change impacts on output</a:t>
            </a:r>
            <a:endParaRPr lang="en-GB" dirty="0"/>
          </a:p>
        </p:txBody>
      </p:sp>
      <p:sp>
        <p:nvSpPr>
          <p:cNvPr id="4" name="Slide Number Placeholder 3">
            <a:extLst>
              <a:ext uri="{FF2B5EF4-FFF2-40B4-BE49-F238E27FC236}">
                <a16:creationId xmlns:a16="http://schemas.microsoft.com/office/drawing/2014/main" id="{3415C9CA-9AC2-D8C1-614F-9DCF683D6F33}"/>
              </a:ext>
            </a:extLst>
          </p:cNvPr>
          <p:cNvSpPr>
            <a:spLocks noGrp="1"/>
          </p:cNvSpPr>
          <p:nvPr>
            <p:ph type="sldNum" sz="quarter" idx="10"/>
          </p:nvPr>
        </p:nvSpPr>
        <p:spPr/>
        <p:txBody>
          <a:bodyPr/>
          <a:lstStyle/>
          <a:p>
            <a:pPr>
              <a:defRPr/>
            </a:pPr>
            <a:fld id="{44320B71-EC71-4A7E-8C8A-9C555B387A1C}" type="slidenum">
              <a:rPr lang="en-GB" smtClean="0"/>
              <a:pPr>
                <a:defRPr/>
              </a:pPr>
              <a:t>3</a:t>
            </a:fld>
            <a:endParaRPr lang="en-GB" dirty="0"/>
          </a:p>
        </p:txBody>
      </p:sp>
      <p:graphicFrame>
        <p:nvGraphicFramePr>
          <p:cNvPr id="5" name="Group 1013">
            <a:extLst>
              <a:ext uri="{FF2B5EF4-FFF2-40B4-BE49-F238E27FC236}">
                <a16:creationId xmlns:a16="http://schemas.microsoft.com/office/drawing/2014/main" id="{BDE9C789-0401-BC4B-52B3-FCDC33FEEA81}"/>
              </a:ext>
            </a:extLst>
          </p:cNvPr>
          <p:cNvGraphicFramePr>
            <a:graphicFrameLocks noGrp="1"/>
          </p:cNvGraphicFramePr>
          <p:nvPr>
            <p:extLst>
              <p:ext uri="{D42A27DB-BD31-4B8C-83A1-F6EECF244321}">
                <p14:modId xmlns:p14="http://schemas.microsoft.com/office/powerpoint/2010/main" val="415107266"/>
              </p:ext>
            </p:extLst>
          </p:nvPr>
        </p:nvGraphicFramePr>
        <p:xfrm>
          <a:off x="328233" y="915520"/>
          <a:ext cx="8515349" cy="3140597"/>
        </p:xfrm>
        <a:graphic>
          <a:graphicData uri="http://schemas.openxmlformats.org/drawingml/2006/table">
            <a:tbl>
              <a:tblPr/>
              <a:tblGrid>
                <a:gridCol w="1168380">
                  <a:extLst>
                    <a:ext uri="{9D8B030D-6E8A-4147-A177-3AD203B41FA5}">
                      <a16:colId xmlns:a16="http://schemas.microsoft.com/office/drawing/2014/main" val="20000"/>
                    </a:ext>
                  </a:extLst>
                </a:gridCol>
                <a:gridCol w="3059041">
                  <a:extLst>
                    <a:ext uri="{9D8B030D-6E8A-4147-A177-3AD203B41FA5}">
                      <a16:colId xmlns:a16="http://schemas.microsoft.com/office/drawing/2014/main" val="20001"/>
                    </a:ext>
                  </a:extLst>
                </a:gridCol>
                <a:gridCol w="2160099">
                  <a:extLst>
                    <a:ext uri="{9D8B030D-6E8A-4147-A177-3AD203B41FA5}">
                      <a16:colId xmlns:a16="http://schemas.microsoft.com/office/drawing/2014/main" val="20002"/>
                    </a:ext>
                  </a:extLst>
                </a:gridCol>
                <a:gridCol w="2127829">
                  <a:extLst>
                    <a:ext uri="{9D8B030D-6E8A-4147-A177-3AD203B41FA5}">
                      <a16:colId xmlns:a16="http://schemas.microsoft.com/office/drawing/2014/main" val="20003"/>
                    </a:ext>
                  </a:extLst>
                </a:gridCol>
              </a:tblGrid>
              <a:tr h="459878">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endParaRPr kumimoji="0" lang="en-GB" sz="1400" b="0" i="0" u="none" strike="noStrike" cap="none" normalizeH="0" baseline="0" noProof="0" dirty="0">
                        <a:ln>
                          <a:noFill/>
                        </a:ln>
                        <a:solidFill>
                          <a:schemeClr val="bg1"/>
                        </a:solidFill>
                        <a:effectLst/>
                        <a:latin typeface="Arial" charset="0"/>
                        <a:cs typeface="Arial" charset="0"/>
                      </a:endParaRPr>
                    </a:p>
                  </a:txBody>
                  <a:tcPr marL="71995" marR="71995" marT="54027" marB="54027" horzOverflow="overflow">
                    <a:lnL cap="flat">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en-GB" sz="1400" b="1" i="0" u="none" strike="noStrike" cap="none" normalizeH="0" baseline="0" noProof="0" dirty="0">
                          <a:ln>
                            <a:noFill/>
                          </a:ln>
                          <a:solidFill>
                            <a:schemeClr val="bg1"/>
                          </a:solidFill>
                          <a:effectLst/>
                          <a:latin typeface="Arial" charset="0"/>
                          <a:cs typeface="Arial" charset="0"/>
                        </a:rPr>
                        <a:t>Capital</a:t>
                      </a:r>
                    </a:p>
                  </a:txBody>
                  <a:tcPr marL="71995" marR="71995" marT="54027" marB="54027" anchor="ctr" horzOverflow="overflow">
                    <a:lnL w="63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en-GB" sz="1400" b="1" i="0" u="none" strike="noStrike" cap="none" normalizeH="0" baseline="0" noProof="0" dirty="0">
                          <a:ln>
                            <a:noFill/>
                          </a:ln>
                          <a:solidFill>
                            <a:schemeClr val="bg1"/>
                          </a:solidFill>
                          <a:effectLst/>
                          <a:latin typeface="Arial" charset="0"/>
                          <a:cs typeface="Arial" charset="0"/>
                        </a:rPr>
                        <a:t>Labour supply</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ts val="1500"/>
                        </a:lnSpc>
                        <a:spcBef>
                          <a:spcPct val="30000"/>
                        </a:spcBef>
                        <a:spcAft>
                          <a:spcPct val="0"/>
                        </a:spcAft>
                        <a:buClr>
                          <a:schemeClr val="tx2"/>
                        </a:buClr>
                        <a:buSzTx/>
                        <a:buFontTx/>
                        <a:buNone/>
                        <a:tabLst/>
                      </a:pPr>
                      <a:r>
                        <a:rPr kumimoji="0" lang="en-GB" sz="1400" b="1" i="0" u="none" strike="noStrike" cap="none" normalizeH="0" baseline="0" noProof="0" dirty="0">
                          <a:ln>
                            <a:noFill/>
                          </a:ln>
                          <a:solidFill>
                            <a:schemeClr val="bg1"/>
                          </a:solidFill>
                          <a:effectLst/>
                          <a:latin typeface="Arial" charset="0"/>
                          <a:cs typeface="Arial" charset="0"/>
                        </a:rPr>
                        <a:t>Total factor productivity</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358515">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lang="en-GB" altLang="en-US" sz="1400" kern="1200" noProof="0" dirty="0">
                          <a:solidFill>
                            <a:schemeClr val="tx2"/>
                          </a:solidFill>
                          <a:latin typeface="+mn-lt"/>
                          <a:ea typeface="+mj-ea"/>
                          <a:cs typeface="+mj-cs"/>
                        </a:rPr>
                        <a:t>Extreme weather and climate events</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1" i="0" u="none" strike="noStrike" cap="none" normalizeH="0" baseline="0" noProof="0" dirty="0">
                          <a:ln>
                            <a:noFill/>
                          </a:ln>
                          <a:solidFill>
                            <a:schemeClr val="tx2"/>
                          </a:solidFill>
                          <a:effectLst/>
                          <a:latin typeface="Arial" charset="0"/>
                          <a:cs typeface="Arial" charset="0"/>
                        </a:rPr>
                        <a:t>Destruction</a:t>
                      </a:r>
                      <a:r>
                        <a:rPr kumimoji="0" lang="en-GB" sz="1200" b="0" i="0" u="none" strike="noStrike" cap="none" normalizeH="0" baseline="0" noProof="0" dirty="0">
                          <a:ln>
                            <a:noFill/>
                          </a:ln>
                          <a:solidFill>
                            <a:schemeClr val="tx1"/>
                          </a:solidFill>
                          <a:effectLst/>
                          <a:latin typeface="Arial" charset="0"/>
                          <a:cs typeface="Arial" charset="0"/>
                        </a:rPr>
                        <a:t> of capital</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Opportunity to </a:t>
                      </a:r>
                      <a:r>
                        <a:rPr kumimoji="0" lang="en-GB" sz="1200" b="1" i="0" u="none" strike="noStrike" cap="none" normalizeH="0" baseline="0" noProof="0" dirty="0">
                          <a:ln>
                            <a:noFill/>
                          </a:ln>
                          <a:solidFill>
                            <a:schemeClr val="tx2"/>
                          </a:solidFill>
                          <a:effectLst/>
                          <a:latin typeface="Arial" charset="0"/>
                          <a:cs typeface="Arial" charset="0"/>
                        </a:rPr>
                        <a:t>replace</a:t>
                      </a:r>
                      <a:r>
                        <a:rPr kumimoji="0" lang="en-GB" sz="1200" b="0" i="0" u="none" strike="noStrike" cap="none" normalizeH="0" baseline="0" noProof="0" dirty="0">
                          <a:ln>
                            <a:noFill/>
                          </a:ln>
                          <a:solidFill>
                            <a:schemeClr val="tx1"/>
                          </a:solidFill>
                          <a:effectLst/>
                          <a:latin typeface="Arial" charset="0"/>
                          <a:cs typeface="Arial" charset="0"/>
                        </a:rPr>
                        <a:t> old, destroyed capital with new technology</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Greater </a:t>
                      </a:r>
                      <a:r>
                        <a:rPr kumimoji="0" lang="en-GB" sz="1200" b="1" i="0" u="none" strike="noStrike" cap="none" normalizeH="0" baseline="0" noProof="0" dirty="0">
                          <a:ln>
                            <a:noFill/>
                          </a:ln>
                          <a:solidFill>
                            <a:schemeClr val="tx2"/>
                          </a:solidFill>
                          <a:effectLst/>
                          <a:latin typeface="Arial" charset="0"/>
                          <a:cs typeface="Arial" charset="0"/>
                        </a:rPr>
                        <a:t>uncertainty</a:t>
                      </a:r>
                      <a:r>
                        <a:rPr kumimoji="0" lang="en-GB" sz="1200" b="0" i="0" u="none" strike="noStrike" cap="none" normalizeH="0" baseline="0" noProof="0" dirty="0">
                          <a:ln>
                            <a:noFill/>
                          </a:ln>
                          <a:solidFill>
                            <a:schemeClr val="tx1"/>
                          </a:solidFill>
                          <a:effectLst/>
                          <a:latin typeface="Arial" charset="0"/>
                          <a:cs typeface="Arial" charset="0"/>
                        </a:rPr>
                        <a:t> reduces willingness to invest over long run</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Higher </a:t>
                      </a:r>
                      <a:r>
                        <a:rPr kumimoji="0" lang="en-GB" sz="1200" b="1" i="0" u="none" strike="noStrike" cap="none" normalizeH="0" baseline="0" noProof="0" dirty="0">
                          <a:ln>
                            <a:noFill/>
                          </a:ln>
                          <a:solidFill>
                            <a:schemeClr val="tx2"/>
                          </a:solidFill>
                          <a:effectLst/>
                          <a:latin typeface="Arial" charset="0"/>
                          <a:cs typeface="Arial" charset="0"/>
                        </a:rPr>
                        <a:t>mortality / sickness</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Disaster-induced </a:t>
                      </a:r>
                      <a:r>
                        <a:rPr kumimoji="0" lang="en-GB" sz="1200" b="1" i="0" u="none" strike="noStrike" cap="none" normalizeH="0" baseline="0" noProof="0" dirty="0">
                          <a:ln>
                            <a:noFill/>
                          </a:ln>
                          <a:solidFill>
                            <a:schemeClr val="tx2"/>
                          </a:solidFill>
                          <a:effectLst/>
                          <a:latin typeface="Arial" charset="0"/>
                          <a:cs typeface="Arial" charset="0"/>
                        </a:rPr>
                        <a:t>migration</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1" i="0" u="none" strike="noStrike" cap="none" normalizeH="0" baseline="0" noProof="0" dirty="0">
                          <a:ln>
                            <a:noFill/>
                          </a:ln>
                          <a:solidFill>
                            <a:schemeClr val="tx2"/>
                          </a:solidFill>
                          <a:effectLst/>
                          <a:latin typeface="Arial" charset="0"/>
                          <a:cs typeface="Arial" charset="0"/>
                        </a:rPr>
                        <a:t>Loss of education and skills</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Bankruptcies / lack of finance cause </a:t>
                      </a:r>
                      <a:r>
                        <a:rPr kumimoji="0" lang="en-GB" sz="1200" b="1" i="0" u="none" strike="noStrike" cap="none" normalizeH="0" baseline="0" noProof="0" dirty="0">
                          <a:ln>
                            <a:noFill/>
                          </a:ln>
                          <a:solidFill>
                            <a:schemeClr val="tx2"/>
                          </a:solidFill>
                          <a:effectLst/>
                          <a:latin typeface="Arial" charset="0"/>
                          <a:cs typeface="Arial" charset="0"/>
                        </a:rPr>
                        <a:t>reallocation</a:t>
                      </a:r>
                      <a:r>
                        <a:rPr kumimoji="0" lang="en-GB" sz="1200" b="0" i="0" u="none" strike="noStrike" cap="none" normalizeH="0" baseline="0" noProof="0" dirty="0">
                          <a:ln>
                            <a:noFill/>
                          </a:ln>
                          <a:solidFill>
                            <a:schemeClr val="tx1"/>
                          </a:solidFill>
                          <a:effectLst/>
                          <a:latin typeface="Arial" charset="0"/>
                          <a:cs typeface="Arial" charset="0"/>
                        </a:rPr>
                        <a:t>, for better or worse</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Rebuild </a:t>
                      </a:r>
                      <a:r>
                        <a:rPr kumimoji="0" lang="en-GB" sz="1200" b="1" i="0" u="none" strike="noStrike" cap="none" normalizeH="0" baseline="0" noProof="0" dirty="0">
                          <a:ln>
                            <a:noFill/>
                          </a:ln>
                          <a:solidFill>
                            <a:schemeClr val="tx2"/>
                          </a:solidFill>
                          <a:effectLst/>
                          <a:latin typeface="Arial" charset="0"/>
                          <a:cs typeface="Arial" charset="0"/>
                        </a:rPr>
                        <a:t>distracts management</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155">
                <a:tc>
                  <a:txBody>
                    <a:bodyPr/>
                    <a:lstStyle/>
                    <a:p>
                      <a:pPr marL="0" marR="0" lvl="0" indent="0" algn="l" defTabSz="914400" rtl="0" eaLnBrk="1" fontAlgn="base" latinLnBrk="0" hangingPunct="1">
                        <a:lnSpc>
                          <a:spcPts val="1500"/>
                        </a:lnSpc>
                        <a:spcBef>
                          <a:spcPct val="30000"/>
                        </a:spcBef>
                        <a:spcAft>
                          <a:spcPct val="0"/>
                        </a:spcAft>
                        <a:buClr>
                          <a:schemeClr val="tx2"/>
                        </a:buClr>
                        <a:buSzTx/>
                        <a:buFontTx/>
                        <a:buNone/>
                        <a:tabLst/>
                      </a:pPr>
                      <a:r>
                        <a:rPr lang="en-GB" altLang="en-US" sz="1400" kern="1200" noProof="0" dirty="0">
                          <a:solidFill>
                            <a:schemeClr val="tx2"/>
                          </a:solidFill>
                          <a:latin typeface="+mn-lt"/>
                          <a:ea typeface="+mj-ea"/>
                          <a:cs typeface="+mj-cs"/>
                        </a:rPr>
                        <a:t>Long-run climate change</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1" i="0" u="none" strike="noStrike" kern="1200" cap="none" normalizeH="0" baseline="0" noProof="0" dirty="0">
                          <a:ln>
                            <a:noFill/>
                          </a:ln>
                          <a:solidFill>
                            <a:schemeClr val="tx2"/>
                          </a:solidFill>
                          <a:effectLst/>
                          <a:latin typeface="Arial" charset="0"/>
                          <a:ea typeface="+mn-ea"/>
                          <a:cs typeface="Arial" charset="0"/>
                        </a:rPr>
                        <a:t>Sectoral impacts </a:t>
                      </a:r>
                      <a:r>
                        <a:rPr kumimoji="0" lang="en-GB" sz="1200" b="0" i="0" u="none" strike="noStrike" kern="1200" cap="none" normalizeH="0" baseline="0" noProof="0" dirty="0">
                          <a:ln>
                            <a:noFill/>
                          </a:ln>
                          <a:solidFill>
                            <a:schemeClr val="tx1"/>
                          </a:solidFill>
                          <a:effectLst/>
                          <a:latin typeface="Arial" charset="0"/>
                          <a:ea typeface="+mn-ea"/>
                          <a:cs typeface="Arial" charset="0"/>
                        </a:rPr>
                        <a:t>e.g. agriculture, tourism</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1" i="0" u="none" strike="noStrike" cap="none" normalizeH="0" baseline="0" noProof="0" dirty="0">
                          <a:ln>
                            <a:noFill/>
                          </a:ln>
                          <a:solidFill>
                            <a:schemeClr val="tx2"/>
                          </a:solidFill>
                          <a:effectLst/>
                          <a:latin typeface="Arial" charset="0"/>
                          <a:cs typeface="Arial" charset="0"/>
                        </a:rPr>
                        <a:t>Regional impacts </a:t>
                      </a:r>
                      <a:r>
                        <a:rPr kumimoji="0" lang="en-GB" sz="1200" b="0" i="0" u="none" strike="noStrike" cap="none" normalizeH="0" baseline="0" noProof="0" dirty="0">
                          <a:ln>
                            <a:noFill/>
                          </a:ln>
                          <a:solidFill>
                            <a:schemeClr val="tx1"/>
                          </a:solidFill>
                          <a:effectLst/>
                          <a:latin typeface="Arial" charset="0"/>
                          <a:cs typeface="Arial" charset="0"/>
                        </a:rPr>
                        <a:t>(heat, coastal)</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endParaRPr kumimoji="0" lang="en-GB" sz="1200" b="0" i="0" u="none" strike="noStrike" cap="none" normalizeH="0" baseline="0" noProof="0" dirty="0">
                        <a:ln>
                          <a:noFill/>
                        </a:ln>
                        <a:solidFill>
                          <a:schemeClr val="tx1"/>
                        </a:solidFill>
                        <a:effectLst/>
                        <a:latin typeface="Arial" charset="0"/>
                        <a:cs typeface="Arial" charset="0"/>
                      </a:endParaRPr>
                    </a:p>
                  </a:txBody>
                  <a:tcPr marL="71995" marR="71995" marT="54027" marB="54027" horzOverflow="overflow">
                    <a:lnL>
                      <a:noFill/>
                    </a:lnL>
                    <a:lnR>
                      <a:noFill/>
                    </a:lnR>
                    <a:lnT>
                      <a:noFill/>
                    </a:lnT>
                    <a:lnB>
                      <a:noFill/>
                    </a:lnB>
                    <a:lnTlToBr>
                      <a:noFill/>
                    </a:lnTlToBr>
                    <a:lnBlToTr>
                      <a:noFill/>
                    </a:lnBlToTr>
                    <a:solidFill>
                      <a:srgbClr val="E6E6E6"/>
                    </a:solidFill>
                  </a:tcPr>
                </a:tc>
                <a:tc>
                  <a:txBody>
                    <a:bodyPr/>
                    <a:lstStyle/>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0" i="0" u="none" strike="noStrike" cap="none" normalizeH="0" baseline="0" noProof="0" dirty="0">
                          <a:ln>
                            <a:noFill/>
                          </a:ln>
                          <a:solidFill>
                            <a:schemeClr val="tx1"/>
                          </a:solidFill>
                          <a:effectLst/>
                          <a:latin typeface="Arial" charset="0"/>
                          <a:cs typeface="Arial" charset="0"/>
                        </a:rPr>
                        <a:t>Adaptation capital less productive, </a:t>
                      </a:r>
                      <a:r>
                        <a:rPr kumimoji="0" lang="en-GB" sz="1200" b="1" i="0" u="none" strike="noStrike" cap="none" normalizeH="0" baseline="0" noProof="0" dirty="0">
                          <a:ln>
                            <a:noFill/>
                          </a:ln>
                          <a:solidFill>
                            <a:schemeClr val="tx2"/>
                          </a:solidFill>
                          <a:effectLst/>
                          <a:latin typeface="Arial" charset="0"/>
                          <a:cs typeface="Arial" charset="0"/>
                        </a:rPr>
                        <a:t>diverts resources from innovation</a:t>
                      </a:r>
                    </a:p>
                    <a:p>
                      <a:pPr marL="171450" marR="0" lvl="0" indent="-171450" algn="l" defTabSz="914400" rtl="0" eaLnBrk="1" fontAlgn="base" latinLnBrk="0" hangingPunct="1">
                        <a:lnSpc>
                          <a:spcPts val="1500"/>
                        </a:lnSpc>
                        <a:spcBef>
                          <a:spcPct val="30000"/>
                        </a:spcBef>
                        <a:spcAft>
                          <a:spcPct val="0"/>
                        </a:spcAft>
                        <a:buClr>
                          <a:schemeClr val="tx2"/>
                        </a:buClr>
                        <a:buSzTx/>
                        <a:buFont typeface="Arial" panose="020B0604020202020204" pitchFamily="34" charset="0"/>
                        <a:buChar char="•"/>
                        <a:tabLst/>
                      </a:pPr>
                      <a:r>
                        <a:rPr kumimoji="0" lang="en-GB" sz="1200" b="1" i="0" u="none" strike="noStrike" cap="none" normalizeH="0" baseline="0" noProof="0" dirty="0">
                          <a:ln>
                            <a:noFill/>
                          </a:ln>
                          <a:solidFill>
                            <a:schemeClr val="tx2"/>
                          </a:solidFill>
                          <a:effectLst/>
                          <a:latin typeface="Arial" charset="0"/>
                          <a:cs typeface="Arial" charset="0"/>
                        </a:rPr>
                        <a:t>Reduced labour efficiency</a:t>
                      </a:r>
                    </a:p>
                  </a:txBody>
                  <a:tcPr marL="71995" marR="71995" marT="54027" marB="540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Placeholder 18">
            <a:extLst>
              <a:ext uri="{FF2B5EF4-FFF2-40B4-BE49-F238E27FC236}">
                <a16:creationId xmlns:a16="http://schemas.microsoft.com/office/drawing/2014/main" id="{01DB17D2-6D4C-95F0-5B27-6C8B1362293F}"/>
              </a:ext>
            </a:extLst>
          </p:cNvPr>
          <p:cNvSpPr txBox="1">
            <a:spLocks/>
          </p:cNvSpPr>
          <p:nvPr/>
        </p:nvSpPr>
        <p:spPr bwMode="auto">
          <a:xfrm>
            <a:off x="328233" y="4804213"/>
            <a:ext cx="3455910" cy="1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 tIns="0" rIns="18000" bIns="0" numCol="1" anchor="t" anchorCtr="0" compatLnSpc="1">
            <a:prstTxWarp prst="textNoShape">
              <a:avLst/>
            </a:prstTxWarp>
          </a:bodyPr>
          <a:lstStyle>
            <a:lvl1pPr marL="0" indent="0" algn="l" rtl="0" eaLnBrk="0" fontAlgn="base" hangingPunct="0">
              <a:spcBef>
                <a:spcPts val="0"/>
              </a:spcBef>
              <a:spcAft>
                <a:spcPct val="0"/>
              </a:spcAft>
              <a:buClr>
                <a:schemeClr val="tx2"/>
              </a:buClr>
              <a:buNone/>
              <a:defRPr sz="700" b="0">
                <a:solidFill>
                  <a:srgbClr val="003399"/>
                </a:solidFill>
                <a:latin typeface="+mn-lt"/>
                <a:ea typeface="+mn-ea"/>
                <a:cs typeface="+mn-cs"/>
              </a:defRPr>
            </a:lvl1pPr>
            <a:lvl2pPr marL="300037" indent="0" algn="l" rtl="0" eaLnBrk="0" fontAlgn="base" hangingPunct="0">
              <a:spcBef>
                <a:spcPct val="0"/>
              </a:spcBef>
              <a:spcAft>
                <a:spcPct val="0"/>
              </a:spcAft>
              <a:buNone/>
              <a:defRPr>
                <a:solidFill>
                  <a:schemeClr val="tx1"/>
                </a:solidFill>
                <a:latin typeface="+mn-lt"/>
                <a:cs typeface="+mn-cs"/>
              </a:defRPr>
            </a:lvl2pPr>
            <a:lvl3pPr marL="598487" indent="0" algn="l" rtl="0" eaLnBrk="0" fontAlgn="base" hangingPunct="0">
              <a:spcBef>
                <a:spcPct val="0"/>
              </a:spcBef>
              <a:spcAft>
                <a:spcPct val="0"/>
              </a:spcAft>
              <a:buNone/>
              <a:defRPr sz="1600">
                <a:solidFill>
                  <a:schemeClr val="tx1"/>
                </a:solidFill>
                <a:latin typeface="+mn-lt"/>
                <a:cs typeface="+mn-cs"/>
              </a:defRPr>
            </a:lvl3pPr>
            <a:lvl4pPr marL="915987" indent="0" algn="l" rtl="0" eaLnBrk="0" fontAlgn="base" hangingPunct="0">
              <a:spcBef>
                <a:spcPct val="0"/>
              </a:spcBef>
              <a:spcAft>
                <a:spcPct val="0"/>
              </a:spcAft>
              <a:buNone/>
              <a:defRPr sz="1600">
                <a:solidFill>
                  <a:schemeClr val="tx1"/>
                </a:solidFill>
                <a:latin typeface="+mn-lt"/>
                <a:cs typeface="+mn-cs"/>
              </a:defRPr>
            </a:lvl4pPr>
            <a:lvl5pPr marL="1220787" indent="0" algn="l" rtl="0" eaLnBrk="0" fontAlgn="base" hangingPunct="0">
              <a:spcBef>
                <a:spcPct val="0"/>
              </a:spcBef>
              <a:spcAft>
                <a:spcPct val="0"/>
              </a:spcAft>
              <a:buFont typeface="Times" pitchFamily="18" charset="0"/>
              <a:buNone/>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just" defTabSz="914378">
              <a:buClr>
                <a:srgbClr val="003399"/>
              </a:buClr>
              <a:defRPr/>
            </a:pPr>
            <a:r>
              <a:rPr lang="en-GB" sz="1000" dirty="0"/>
              <a:t>Source: </a:t>
            </a:r>
            <a:r>
              <a:rPr lang="en-GB" sz="1000" dirty="0">
                <a:hlinkClick r:id="rId2"/>
              </a:rPr>
              <a:t>Parker (2023)</a:t>
            </a:r>
            <a:endParaRPr lang="en-GB" sz="1000" dirty="0"/>
          </a:p>
        </p:txBody>
      </p:sp>
    </p:spTree>
    <p:extLst>
      <p:ext uri="{BB962C8B-B14F-4D97-AF65-F5344CB8AC3E}">
        <p14:creationId xmlns:p14="http://schemas.microsoft.com/office/powerpoint/2010/main" val="59894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E25AE-D742-2F1D-D624-2F4386610923}"/>
              </a:ext>
            </a:extLst>
          </p:cNvPr>
          <p:cNvSpPr>
            <a:spLocks noGrp="1"/>
          </p:cNvSpPr>
          <p:nvPr>
            <p:ph type="title"/>
          </p:nvPr>
        </p:nvSpPr>
        <p:spPr/>
        <p:txBody>
          <a:bodyPr/>
          <a:lstStyle/>
          <a:p>
            <a:r>
              <a:rPr lang="en-US" dirty="0"/>
              <a:t>Climate change impacts on inflation</a:t>
            </a:r>
            <a:endParaRPr lang="en-GB" dirty="0"/>
          </a:p>
        </p:txBody>
      </p:sp>
      <p:sp>
        <p:nvSpPr>
          <p:cNvPr id="4" name="Slide Number Placeholder 3">
            <a:extLst>
              <a:ext uri="{FF2B5EF4-FFF2-40B4-BE49-F238E27FC236}">
                <a16:creationId xmlns:a16="http://schemas.microsoft.com/office/drawing/2014/main" id="{7F4839FF-B93E-2FA0-6048-2776FB610827}"/>
              </a:ext>
            </a:extLst>
          </p:cNvPr>
          <p:cNvSpPr>
            <a:spLocks noGrp="1"/>
          </p:cNvSpPr>
          <p:nvPr>
            <p:ph type="sldNum" sz="quarter" idx="10"/>
          </p:nvPr>
        </p:nvSpPr>
        <p:spPr/>
        <p:txBody>
          <a:bodyPr/>
          <a:lstStyle/>
          <a:p>
            <a:pPr>
              <a:defRPr/>
            </a:pPr>
            <a:fld id="{44320B71-EC71-4A7E-8C8A-9C555B387A1C}" type="slidenum">
              <a:rPr lang="en-GB" smtClean="0"/>
              <a:pPr>
                <a:defRPr/>
              </a:pPr>
              <a:t>4</a:t>
            </a:fld>
            <a:endParaRPr lang="en-GB" dirty="0"/>
          </a:p>
        </p:txBody>
      </p:sp>
      <p:sp>
        <p:nvSpPr>
          <p:cNvPr id="5" name="Text Placeholder 16">
            <a:extLst>
              <a:ext uri="{FF2B5EF4-FFF2-40B4-BE49-F238E27FC236}">
                <a16:creationId xmlns:a16="http://schemas.microsoft.com/office/drawing/2014/main" id="{5A0199CE-2353-DF83-0161-DC5D5995A39D}"/>
              </a:ext>
            </a:extLst>
          </p:cNvPr>
          <p:cNvSpPr txBox="1">
            <a:spLocks/>
          </p:cNvSpPr>
          <p:nvPr/>
        </p:nvSpPr>
        <p:spPr bwMode="auto">
          <a:xfrm>
            <a:off x="540000" y="584689"/>
            <a:ext cx="360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0" fontAlgn="base" hangingPunct="0">
              <a:spcBef>
                <a:spcPts val="0"/>
              </a:spcBef>
              <a:spcAft>
                <a:spcPct val="0"/>
              </a:spcAft>
              <a:buClr>
                <a:schemeClr val="tx2"/>
              </a:buClr>
              <a:buNone/>
              <a:defRPr sz="1400" b="1">
                <a:solidFill>
                  <a:srgbClr val="003399"/>
                </a:solidFill>
                <a:latin typeface="+mn-lt"/>
                <a:ea typeface="+mn-ea"/>
                <a:cs typeface="+mn-cs"/>
              </a:defRPr>
            </a:lvl1pPr>
            <a:lvl2pPr marL="300037" indent="0" algn="l" rtl="0" eaLnBrk="0" fontAlgn="base" hangingPunct="0">
              <a:spcBef>
                <a:spcPct val="0"/>
              </a:spcBef>
              <a:spcAft>
                <a:spcPct val="0"/>
              </a:spcAft>
              <a:buNone/>
              <a:defRPr>
                <a:solidFill>
                  <a:schemeClr val="tx1"/>
                </a:solidFill>
                <a:latin typeface="+mn-lt"/>
                <a:cs typeface="+mn-cs"/>
              </a:defRPr>
            </a:lvl2pPr>
            <a:lvl3pPr marL="598487" indent="0" algn="l" rtl="0" eaLnBrk="0" fontAlgn="base" hangingPunct="0">
              <a:spcBef>
                <a:spcPct val="0"/>
              </a:spcBef>
              <a:spcAft>
                <a:spcPct val="0"/>
              </a:spcAft>
              <a:buNone/>
              <a:defRPr sz="1600">
                <a:solidFill>
                  <a:schemeClr val="tx1"/>
                </a:solidFill>
                <a:latin typeface="+mn-lt"/>
                <a:cs typeface="+mn-cs"/>
              </a:defRPr>
            </a:lvl3pPr>
            <a:lvl4pPr marL="915987" indent="0" algn="l" rtl="0" eaLnBrk="0" fontAlgn="base" hangingPunct="0">
              <a:spcBef>
                <a:spcPct val="0"/>
              </a:spcBef>
              <a:spcAft>
                <a:spcPct val="0"/>
              </a:spcAft>
              <a:buNone/>
              <a:defRPr sz="1600">
                <a:solidFill>
                  <a:schemeClr val="tx1"/>
                </a:solidFill>
                <a:latin typeface="+mn-lt"/>
                <a:cs typeface="+mn-cs"/>
              </a:defRPr>
            </a:lvl4pPr>
            <a:lvl5pPr marL="1220787" indent="0" algn="l" rtl="0" eaLnBrk="0" fontAlgn="base" hangingPunct="0">
              <a:spcBef>
                <a:spcPct val="0"/>
              </a:spcBef>
              <a:spcAft>
                <a:spcPct val="0"/>
              </a:spcAft>
              <a:buFont typeface="Times" pitchFamily="18" charset="0"/>
              <a:buNone/>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defTabSz="914378">
              <a:buClr>
                <a:srgbClr val="003399"/>
              </a:buClr>
              <a:defRPr/>
            </a:pPr>
            <a:r>
              <a:rPr lang="en-GB" b="1" dirty="0">
                <a:effectLst/>
                <a:latin typeface="Arial" panose="020B0604020202020204" pitchFamily="34" charset="0"/>
                <a:ea typeface="Times New Roman" panose="02020603050405020304" pitchFamily="18" charset="0"/>
              </a:rPr>
              <a:t>Impact of the 2022 summer heatwave on food price inflation</a:t>
            </a:r>
            <a:endParaRPr lang="en-GB" kern="0" dirty="0">
              <a:latin typeface="Arial"/>
              <a:cs typeface="Arial"/>
            </a:endParaRPr>
          </a:p>
          <a:p>
            <a:pPr defTabSz="914378">
              <a:buClr>
                <a:srgbClr val="003399"/>
              </a:buClr>
              <a:defRPr/>
            </a:pPr>
            <a:r>
              <a:rPr lang="en-GB" sz="1000" b="0" i="1" kern="0" dirty="0">
                <a:latin typeface="Arial"/>
                <a:cs typeface="Arial"/>
              </a:rPr>
              <a:t>(percentage points)</a:t>
            </a:r>
          </a:p>
          <a:p>
            <a:endParaRPr lang="en-GB" kern="0" dirty="0"/>
          </a:p>
        </p:txBody>
      </p:sp>
      <p:pic>
        <p:nvPicPr>
          <p:cNvPr id="6" name="Picture 5">
            <a:extLst>
              <a:ext uri="{FF2B5EF4-FFF2-40B4-BE49-F238E27FC236}">
                <a16:creationId xmlns:a16="http://schemas.microsoft.com/office/drawing/2014/main" id="{4BEC23AD-7802-F7F5-4E8A-C124838200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36" y="1228170"/>
            <a:ext cx="3473215" cy="2858055"/>
          </a:xfrm>
          <a:prstGeom prst="rect">
            <a:avLst/>
          </a:prstGeom>
          <a:noFill/>
          <a:ln>
            <a:noFill/>
          </a:ln>
        </p:spPr>
      </p:pic>
      <p:sp>
        <p:nvSpPr>
          <p:cNvPr id="7" name="Text Placeholder 18">
            <a:extLst>
              <a:ext uri="{FF2B5EF4-FFF2-40B4-BE49-F238E27FC236}">
                <a16:creationId xmlns:a16="http://schemas.microsoft.com/office/drawing/2014/main" id="{ACCC4D4E-6850-A1FF-F4E2-2ACD8C5FE613}"/>
              </a:ext>
            </a:extLst>
          </p:cNvPr>
          <p:cNvSpPr txBox="1">
            <a:spLocks/>
          </p:cNvSpPr>
          <p:nvPr/>
        </p:nvSpPr>
        <p:spPr bwMode="auto">
          <a:xfrm>
            <a:off x="540000" y="4104704"/>
            <a:ext cx="7852064" cy="67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 tIns="0" rIns="18000" bIns="0" numCol="1" anchor="t" anchorCtr="0" compatLnSpc="1">
            <a:prstTxWarp prst="textNoShape">
              <a:avLst/>
            </a:prstTxWarp>
          </a:bodyPr>
          <a:lstStyle>
            <a:lvl1pPr marL="0" indent="0" algn="l" rtl="0" eaLnBrk="0" fontAlgn="base" hangingPunct="0">
              <a:spcBef>
                <a:spcPts val="0"/>
              </a:spcBef>
              <a:spcAft>
                <a:spcPct val="0"/>
              </a:spcAft>
              <a:buClr>
                <a:schemeClr val="tx2"/>
              </a:buClr>
              <a:buNone/>
              <a:defRPr sz="700" b="0">
                <a:solidFill>
                  <a:srgbClr val="003399"/>
                </a:solidFill>
                <a:latin typeface="+mn-lt"/>
                <a:ea typeface="+mn-ea"/>
                <a:cs typeface="+mn-cs"/>
              </a:defRPr>
            </a:lvl1pPr>
            <a:lvl2pPr marL="300037" indent="0" algn="l" rtl="0" eaLnBrk="0" fontAlgn="base" hangingPunct="0">
              <a:spcBef>
                <a:spcPct val="0"/>
              </a:spcBef>
              <a:spcAft>
                <a:spcPct val="0"/>
              </a:spcAft>
              <a:buNone/>
              <a:defRPr>
                <a:solidFill>
                  <a:schemeClr val="tx1"/>
                </a:solidFill>
                <a:latin typeface="+mn-lt"/>
                <a:cs typeface="+mn-cs"/>
              </a:defRPr>
            </a:lvl2pPr>
            <a:lvl3pPr marL="598487" indent="0" algn="l" rtl="0" eaLnBrk="0" fontAlgn="base" hangingPunct="0">
              <a:spcBef>
                <a:spcPct val="0"/>
              </a:spcBef>
              <a:spcAft>
                <a:spcPct val="0"/>
              </a:spcAft>
              <a:buNone/>
              <a:defRPr sz="1600">
                <a:solidFill>
                  <a:schemeClr val="tx1"/>
                </a:solidFill>
                <a:latin typeface="+mn-lt"/>
                <a:cs typeface="+mn-cs"/>
              </a:defRPr>
            </a:lvl3pPr>
            <a:lvl4pPr marL="915987" indent="0" algn="l" rtl="0" eaLnBrk="0" fontAlgn="base" hangingPunct="0">
              <a:spcBef>
                <a:spcPct val="0"/>
              </a:spcBef>
              <a:spcAft>
                <a:spcPct val="0"/>
              </a:spcAft>
              <a:buNone/>
              <a:defRPr sz="1600">
                <a:solidFill>
                  <a:schemeClr val="tx1"/>
                </a:solidFill>
                <a:latin typeface="+mn-lt"/>
                <a:cs typeface="+mn-cs"/>
              </a:defRPr>
            </a:lvl4pPr>
            <a:lvl5pPr marL="1220787" indent="0" algn="l" rtl="0" eaLnBrk="0" fontAlgn="base" hangingPunct="0">
              <a:spcBef>
                <a:spcPct val="0"/>
              </a:spcBef>
              <a:spcAft>
                <a:spcPct val="0"/>
              </a:spcAft>
              <a:buFont typeface="Times" pitchFamily="18" charset="0"/>
              <a:buNone/>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just" defTabSz="914378">
              <a:buClr>
                <a:srgbClr val="003399"/>
              </a:buClr>
              <a:defRPr/>
            </a:pPr>
            <a:r>
              <a:rPr lang="en-GB" sz="800" i="1" dirty="0">
                <a:effectLst/>
                <a:latin typeface="Arial" panose="020B0604020202020204" pitchFamily="34" charset="0"/>
                <a:ea typeface="Times New Roman" panose="02020603050405020304" pitchFamily="18" charset="0"/>
              </a:rPr>
              <a:t>Source: </a:t>
            </a:r>
            <a:r>
              <a:rPr lang="en-GB" sz="800" i="1" dirty="0">
                <a:effectLst/>
                <a:latin typeface="Arial" panose="020B0604020202020204" pitchFamily="34" charset="0"/>
                <a:ea typeface="Times New Roman" panose="02020603050405020304" pitchFamily="18" charset="0"/>
                <a:hlinkClick r:id="rId3"/>
              </a:rPr>
              <a:t>Kotz et al. (2024)</a:t>
            </a:r>
            <a:endParaRPr lang="en-GB" sz="800" i="1" dirty="0">
              <a:effectLst/>
              <a:latin typeface="Arial" panose="020B0604020202020204" pitchFamily="34" charset="0"/>
              <a:ea typeface="Times New Roman" panose="02020603050405020304" pitchFamily="18" charset="0"/>
            </a:endParaRPr>
          </a:p>
          <a:p>
            <a:pPr algn="just" defTabSz="914378">
              <a:buClr>
                <a:srgbClr val="003399"/>
              </a:buClr>
              <a:defRPr/>
            </a:pPr>
            <a:r>
              <a:rPr lang="en-GB" sz="800" b="0" i="1" dirty="0">
                <a:solidFill>
                  <a:srgbClr val="003399"/>
                </a:solidFill>
                <a:latin typeface="Arial" panose="020B0604020202020204" pitchFamily="34" charset="0"/>
                <a:cs typeface="Arial"/>
              </a:rPr>
              <a:t>Notes</a:t>
            </a:r>
            <a:r>
              <a:rPr lang="en-GB" sz="800" b="0" dirty="0">
                <a:solidFill>
                  <a:srgbClr val="003399"/>
                </a:solidFill>
                <a:latin typeface="Arial" panose="020B0604020202020204" pitchFamily="34" charset="0"/>
                <a:cs typeface="Arial"/>
              </a:rPr>
              <a:t>: </a:t>
            </a:r>
            <a:r>
              <a:rPr lang="en-GB" sz="800" i="1" dirty="0"/>
              <a:t>Estimated with global panel regressions. Cumulative deviation of food inflation from baseline after 12 months due to extreme June/July/August temperatures are shown. Charts are based on combining elasticities of a 1°C increase in temperatures with 2022 realised summer temperatures (LHS) and results from 21 global climate models (RHS). Projected temperatures of a 2022-like summer (i.e., in the upper tail of the temperature distribution) in future climates are retrieved from climate model results under different emission scenarios. Impacts could be reduced through ambitious adaptation to warmer climates.</a:t>
            </a:r>
          </a:p>
        </p:txBody>
      </p:sp>
      <p:sp>
        <p:nvSpPr>
          <p:cNvPr id="8" name="Text Placeholder 16">
            <a:extLst>
              <a:ext uri="{FF2B5EF4-FFF2-40B4-BE49-F238E27FC236}">
                <a16:creationId xmlns:a16="http://schemas.microsoft.com/office/drawing/2014/main" id="{188E298E-2BAA-A53B-00D9-2154D0FA4C37}"/>
              </a:ext>
            </a:extLst>
          </p:cNvPr>
          <p:cNvSpPr txBox="1">
            <a:spLocks/>
          </p:cNvSpPr>
          <p:nvPr/>
        </p:nvSpPr>
        <p:spPr bwMode="auto">
          <a:xfrm>
            <a:off x="4932050" y="537560"/>
            <a:ext cx="360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0" fontAlgn="base" hangingPunct="0">
              <a:spcBef>
                <a:spcPts val="0"/>
              </a:spcBef>
              <a:spcAft>
                <a:spcPct val="0"/>
              </a:spcAft>
              <a:buClr>
                <a:schemeClr val="tx2"/>
              </a:buClr>
              <a:buNone/>
              <a:defRPr sz="1400" b="1">
                <a:solidFill>
                  <a:srgbClr val="003399"/>
                </a:solidFill>
                <a:latin typeface="+mn-lt"/>
                <a:ea typeface="+mn-ea"/>
                <a:cs typeface="+mn-cs"/>
              </a:defRPr>
            </a:lvl1pPr>
            <a:lvl2pPr marL="300037" indent="0" algn="l" rtl="0" eaLnBrk="0" fontAlgn="base" hangingPunct="0">
              <a:spcBef>
                <a:spcPct val="0"/>
              </a:spcBef>
              <a:spcAft>
                <a:spcPct val="0"/>
              </a:spcAft>
              <a:buNone/>
              <a:defRPr>
                <a:solidFill>
                  <a:schemeClr val="tx1"/>
                </a:solidFill>
                <a:latin typeface="+mn-lt"/>
                <a:cs typeface="+mn-cs"/>
              </a:defRPr>
            </a:lvl2pPr>
            <a:lvl3pPr marL="598487" indent="0" algn="l" rtl="0" eaLnBrk="0" fontAlgn="base" hangingPunct="0">
              <a:spcBef>
                <a:spcPct val="0"/>
              </a:spcBef>
              <a:spcAft>
                <a:spcPct val="0"/>
              </a:spcAft>
              <a:buNone/>
              <a:defRPr sz="1600">
                <a:solidFill>
                  <a:schemeClr val="tx1"/>
                </a:solidFill>
                <a:latin typeface="+mn-lt"/>
                <a:cs typeface="+mn-cs"/>
              </a:defRPr>
            </a:lvl3pPr>
            <a:lvl4pPr marL="915987" indent="0" algn="l" rtl="0" eaLnBrk="0" fontAlgn="base" hangingPunct="0">
              <a:spcBef>
                <a:spcPct val="0"/>
              </a:spcBef>
              <a:spcAft>
                <a:spcPct val="0"/>
              </a:spcAft>
              <a:buNone/>
              <a:defRPr sz="1600">
                <a:solidFill>
                  <a:schemeClr val="tx1"/>
                </a:solidFill>
                <a:latin typeface="+mn-lt"/>
                <a:cs typeface="+mn-cs"/>
              </a:defRPr>
            </a:lvl4pPr>
            <a:lvl5pPr marL="1220787" indent="0" algn="l" rtl="0" eaLnBrk="0" fontAlgn="base" hangingPunct="0">
              <a:spcBef>
                <a:spcPct val="0"/>
              </a:spcBef>
              <a:spcAft>
                <a:spcPct val="0"/>
              </a:spcAft>
              <a:buFont typeface="Times" pitchFamily="18" charset="0"/>
              <a:buNone/>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defTabSz="914378">
              <a:buClr>
                <a:srgbClr val="003399"/>
              </a:buClr>
              <a:defRPr/>
            </a:pPr>
            <a:r>
              <a:rPr lang="en-GB" b="1" dirty="0">
                <a:effectLst/>
                <a:latin typeface="Arial" panose="020B0604020202020204" pitchFamily="34" charset="0"/>
                <a:ea typeface="Times New Roman" panose="02020603050405020304" pitchFamily="18" charset="0"/>
              </a:rPr>
              <a:t>Impact of extreme summer heat on food price inflation in Europe</a:t>
            </a:r>
          </a:p>
          <a:p>
            <a:pPr defTabSz="914378">
              <a:buClr>
                <a:srgbClr val="003399"/>
              </a:buClr>
              <a:defRPr/>
            </a:pPr>
            <a:r>
              <a:rPr lang="en-GB" sz="1000" b="0" i="1" kern="0" dirty="0">
                <a:latin typeface="Arial"/>
                <a:cs typeface="Arial"/>
              </a:rPr>
              <a:t>(percentage points)</a:t>
            </a:r>
          </a:p>
          <a:p>
            <a:endParaRPr lang="en-GB" kern="0" dirty="0"/>
          </a:p>
        </p:txBody>
      </p:sp>
      <p:pic>
        <p:nvPicPr>
          <p:cNvPr id="9" name="Picture 8">
            <a:extLst>
              <a:ext uri="{FF2B5EF4-FFF2-40B4-BE49-F238E27FC236}">
                <a16:creationId xmlns:a16="http://schemas.microsoft.com/office/drawing/2014/main" id="{DE278F4F-9052-C9C5-B557-BF577A3B0242}"/>
              </a:ext>
            </a:extLst>
          </p:cNvPr>
          <p:cNvPicPr>
            <a:picLocks noChangeAspect="1"/>
          </p:cNvPicPr>
          <p:nvPr/>
        </p:nvPicPr>
        <p:blipFill>
          <a:blip r:embed="rId4"/>
          <a:stretch>
            <a:fillRect/>
          </a:stretch>
        </p:blipFill>
        <p:spPr>
          <a:xfrm>
            <a:off x="5011434" y="1038796"/>
            <a:ext cx="3380630" cy="3047429"/>
          </a:xfrm>
          <a:prstGeom prst="rect">
            <a:avLst/>
          </a:prstGeom>
        </p:spPr>
      </p:pic>
    </p:spTree>
    <p:extLst>
      <p:ext uri="{BB962C8B-B14F-4D97-AF65-F5344CB8AC3E}">
        <p14:creationId xmlns:p14="http://schemas.microsoft.com/office/powerpoint/2010/main" val="210364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3C3955-6357-8C57-6311-D4E234C47594}"/>
              </a:ext>
            </a:extLst>
          </p:cNvPr>
          <p:cNvSpPr>
            <a:spLocks noGrp="1"/>
          </p:cNvSpPr>
          <p:nvPr>
            <p:ph idx="4294967295"/>
          </p:nvPr>
        </p:nvSpPr>
        <p:spPr>
          <a:xfrm>
            <a:off x="379468" y="585269"/>
            <a:ext cx="8194675" cy="4321790"/>
          </a:xfrm>
        </p:spPr>
        <p:txBody>
          <a:bodyPr/>
          <a:lstStyle/>
          <a:p>
            <a:pPr marL="285750" indent="-285750">
              <a:spcBef>
                <a:spcPts val="300"/>
              </a:spcBef>
              <a:spcAft>
                <a:spcPts val="300"/>
              </a:spcAft>
              <a:buFont typeface="Wingdings" panose="05000000000000000000" pitchFamily="2" charset="2"/>
              <a:buChar char="Ø"/>
            </a:pPr>
            <a:r>
              <a:rPr lang="en-GB" sz="1400" b="1" dirty="0">
                <a:solidFill>
                  <a:schemeClr val="tx2"/>
                </a:solidFill>
              </a:rPr>
              <a:t>Climate has measurably changed, and will continue to do so</a:t>
            </a:r>
            <a:r>
              <a:rPr lang="en-GB" sz="1400" dirty="0"/>
              <a:t>: macroeconomic effects no longer a question for the long term</a:t>
            </a:r>
          </a:p>
          <a:p>
            <a:pPr marL="285750" indent="-285750">
              <a:spcBef>
                <a:spcPts val="300"/>
              </a:spcBef>
              <a:spcAft>
                <a:spcPts val="300"/>
              </a:spcAft>
              <a:buFont typeface="Wingdings" panose="05000000000000000000" pitchFamily="2" charset="2"/>
              <a:buChar char="Ø"/>
            </a:pPr>
            <a:r>
              <a:rPr lang="en-GB" sz="1400" dirty="0"/>
              <a:t>Climate change and the green transition have </a:t>
            </a:r>
            <a:r>
              <a:rPr lang="en-GB" sz="1400" b="1" dirty="0">
                <a:solidFill>
                  <a:schemeClr val="tx2"/>
                </a:solidFill>
              </a:rPr>
              <a:t>substantial implications, </a:t>
            </a:r>
            <a:r>
              <a:rPr lang="en-GB" sz="1400" dirty="0"/>
              <a:t>with impacts…</a:t>
            </a:r>
          </a:p>
          <a:p>
            <a:pPr marL="584200" lvl="1" indent="-285750">
              <a:spcBef>
                <a:spcPts val="300"/>
              </a:spcBef>
              <a:spcAft>
                <a:spcPts val="300"/>
              </a:spcAft>
              <a:buFont typeface="Arial" panose="020B0604020202020204" pitchFamily="34" charset="0"/>
              <a:buChar char="•"/>
            </a:pPr>
            <a:r>
              <a:rPr lang="en-GB" sz="1400" dirty="0"/>
              <a:t>Structurally and over the business cycle</a:t>
            </a:r>
          </a:p>
          <a:p>
            <a:pPr marL="584200" lvl="1" indent="-285750">
              <a:spcBef>
                <a:spcPts val="300"/>
              </a:spcBef>
              <a:spcAft>
                <a:spcPts val="300"/>
              </a:spcAft>
              <a:buFont typeface="Arial" panose="020B0604020202020204" pitchFamily="34" charset="0"/>
              <a:buChar char="•"/>
            </a:pPr>
            <a:r>
              <a:rPr lang="en-GB" sz="1400" dirty="0"/>
              <a:t>On key macroeconomic variables, e.g., output, inflation, and public finances</a:t>
            </a:r>
          </a:p>
          <a:p>
            <a:pPr marL="584200" lvl="1" indent="-285750">
              <a:spcBef>
                <a:spcPts val="300"/>
              </a:spcBef>
              <a:spcAft>
                <a:spcPts val="300"/>
              </a:spcAft>
              <a:buFont typeface="Arial" panose="020B0604020202020204" pitchFamily="34" charset="0"/>
              <a:buChar char="•"/>
            </a:pPr>
            <a:r>
              <a:rPr lang="en-GB" sz="1400" dirty="0"/>
              <a:t>On trade and competitiveness</a:t>
            </a:r>
          </a:p>
          <a:p>
            <a:pPr marL="584200" lvl="1" indent="-285750">
              <a:spcBef>
                <a:spcPts val="300"/>
              </a:spcBef>
              <a:spcAft>
                <a:spcPts val="300"/>
              </a:spcAft>
              <a:buFont typeface="Arial" panose="020B0604020202020204" pitchFamily="34" charset="0"/>
              <a:buChar char="•"/>
            </a:pPr>
            <a:r>
              <a:rPr lang="en-GB" sz="1400" dirty="0"/>
              <a:t>Characterised by non-linearities; risks due to climate tipping points</a:t>
            </a:r>
          </a:p>
          <a:p>
            <a:pPr marL="285750" indent="-285750">
              <a:spcBef>
                <a:spcPts val="300"/>
              </a:spcBef>
              <a:spcAft>
                <a:spcPts val="300"/>
              </a:spcAft>
              <a:buFont typeface="Wingdings" panose="05000000000000000000" pitchFamily="2" charset="2"/>
              <a:buChar char="Ø"/>
            </a:pPr>
            <a:r>
              <a:rPr lang="en-GB" sz="1400" dirty="0"/>
              <a:t>ECB analysis shows that the </a:t>
            </a:r>
            <a:r>
              <a:rPr lang="en-GB" sz="1400" b="1" dirty="0">
                <a:solidFill>
                  <a:schemeClr val="tx2"/>
                </a:solidFill>
              </a:rPr>
              <a:t>costs of transitioning will be lower than the long-term costs of unabated climate change</a:t>
            </a:r>
          </a:p>
          <a:p>
            <a:pPr marL="285750" indent="-285750">
              <a:spcBef>
                <a:spcPts val="300"/>
              </a:spcBef>
              <a:spcAft>
                <a:spcPts val="300"/>
              </a:spcAft>
              <a:buFont typeface="Wingdings" panose="05000000000000000000" pitchFamily="2" charset="2"/>
              <a:buChar char="Ø"/>
            </a:pPr>
            <a:r>
              <a:rPr lang="en-GB" sz="1400" b="1" dirty="0">
                <a:solidFill>
                  <a:schemeClr val="tx2"/>
                </a:solidFill>
              </a:rPr>
              <a:t>Key open research questions </a:t>
            </a:r>
            <a:r>
              <a:rPr lang="en-GB" sz="1400" dirty="0"/>
              <a:t>remain…</a:t>
            </a:r>
          </a:p>
          <a:p>
            <a:pPr marL="584200" lvl="1" indent="-285750">
              <a:spcBef>
                <a:spcPts val="300"/>
              </a:spcBef>
              <a:spcAft>
                <a:spcPts val="300"/>
              </a:spcAft>
              <a:buFont typeface="Arial" panose="020B0604020202020204" pitchFamily="34" charset="0"/>
              <a:buChar char="•"/>
            </a:pPr>
            <a:r>
              <a:rPr lang="en-GB" sz="1400" dirty="0"/>
              <a:t>Overall size of impacts on output, globally and regionally</a:t>
            </a:r>
          </a:p>
          <a:p>
            <a:pPr marL="584200" lvl="1" indent="-285750">
              <a:spcBef>
                <a:spcPts val="300"/>
              </a:spcBef>
              <a:spcAft>
                <a:spcPts val="300"/>
              </a:spcAft>
              <a:buFont typeface="Arial" panose="020B0604020202020204" pitchFamily="34" charset="0"/>
              <a:buChar char="•"/>
            </a:pPr>
            <a:r>
              <a:rPr lang="en-GB" sz="1400" dirty="0"/>
              <a:t>Relative price vs. inflation impacts</a:t>
            </a:r>
          </a:p>
          <a:p>
            <a:pPr marL="584200" lvl="1" indent="-285750">
              <a:spcBef>
                <a:spcPts val="300"/>
              </a:spcBef>
              <a:spcAft>
                <a:spcPts val="300"/>
              </a:spcAft>
              <a:buFont typeface="Arial" panose="020B0604020202020204" pitchFamily="34" charset="0"/>
              <a:buChar char="•"/>
            </a:pPr>
            <a:r>
              <a:rPr lang="en-GB" sz="1400" dirty="0"/>
              <a:t>Heterogeneity of impacts, interconnections and non-linearities</a:t>
            </a:r>
          </a:p>
          <a:p>
            <a:pPr marL="584200" lvl="1" indent="-285750">
              <a:spcBef>
                <a:spcPts val="300"/>
              </a:spcBef>
              <a:spcAft>
                <a:spcPts val="300"/>
              </a:spcAft>
              <a:buFont typeface="Arial" panose="020B0604020202020204" pitchFamily="34" charset="0"/>
              <a:buChar char="•"/>
            </a:pPr>
            <a:r>
              <a:rPr lang="en-GB" sz="1400" dirty="0"/>
              <a:t>Risks through global supply chains</a:t>
            </a:r>
          </a:p>
          <a:p>
            <a:pPr marL="584200" lvl="1" indent="-285750">
              <a:spcBef>
                <a:spcPts val="300"/>
              </a:spcBef>
              <a:spcAft>
                <a:spcPts val="300"/>
              </a:spcAft>
              <a:buFont typeface="Arial" panose="020B0604020202020204" pitchFamily="34" charset="0"/>
              <a:buChar char="•"/>
            </a:pPr>
            <a:r>
              <a:rPr lang="en-GB" sz="1400" dirty="0"/>
              <a:t>Role of nature capital and ecosystem services </a:t>
            </a:r>
          </a:p>
        </p:txBody>
      </p:sp>
      <p:sp>
        <p:nvSpPr>
          <p:cNvPr id="3" name="Title 2">
            <a:extLst>
              <a:ext uri="{FF2B5EF4-FFF2-40B4-BE49-F238E27FC236}">
                <a16:creationId xmlns:a16="http://schemas.microsoft.com/office/drawing/2014/main" id="{006C4395-1F90-62D5-A352-AE85E42EC478}"/>
              </a:ext>
            </a:extLst>
          </p:cNvPr>
          <p:cNvSpPr>
            <a:spLocks noGrp="1"/>
          </p:cNvSpPr>
          <p:nvPr>
            <p:ph type="title"/>
          </p:nvPr>
        </p:nvSpPr>
        <p:spPr/>
        <p:txBody>
          <a:bodyPr/>
          <a:lstStyle/>
          <a:p>
            <a:r>
              <a:rPr lang="en-US" dirty="0"/>
              <a:t>Conclusions and open questions</a:t>
            </a:r>
            <a:endParaRPr lang="en-GB" dirty="0"/>
          </a:p>
        </p:txBody>
      </p:sp>
      <p:sp>
        <p:nvSpPr>
          <p:cNvPr id="4" name="Slide Number Placeholder 3">
            <a:extLst>
              <a:ext uri="{FF2B5EF4-FFF2-40B4-BE49-F238E27FC236}">
                <a16:creationId xmlns:a16="http://schemas.microsoft.com/office/drawing/2014/main" id="{EA463975-1FD7-6EC5-4EBC-9BFE136F724B}"/>
              </a:ext>
            </a:extLst>
          </p:cNvPr>
          <p:cNvSpPr>
            <a:spLocks noGrp="1"/>
          </p:cNvSpPr>
          <p:nvPr>
            <p:ph type="sldNum" sz="quarter" idx="10"/>
          </p:nvPr>
        </p:nvSpPr>
        <p:spPr/>
        <p:txBody>
          <a:bodyPr/>
          <a:lstStyle/>
          <a:p>
            <a:pPr>
              <a:defRPr/>
            </a:pPr>
            <a:fld id="{44320B71-EC71-4A7E-8C8A-9C555B387A1C}" type="slidenum">
              <a:rPr lang="en-GB" smtClean="0"/>
              <a:pPr>
                <a:defRPr/>
              </a:pPr>
              <a:t>5</a:t>
            </a:fld>
            <a:endParaRPr lang="en-GB" dirty="0"/>
          </a:p>
        </p:txBody>
      </p:sp>
    </p:spTree>
    <p:extLst>
      <p:ext uri="{BB962C8B-B14F-4D97-AF65-F5344CB8AC3E}">
        <p14:creationId xmlns:p14="http://schemas.microsoft.com/office/powerpoint/2010/main" val="152111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695B2B-FED0-041F-E35D-065DEC000C11}"/>
              </a:ext>
            </a:extLst>
          </p:cNvPr>
          <p:cNvSpPr>
            <a:spLocks noGrp="1"/>
          </p:cNvSpPr>
          <p:nvPr>
            <p:ph type="body" sz="quarter" idx="15"/>
          </p:nvPr>
        </p:nvSpPr>
        <p:spPr/>
        <p:txBody>
          <a:bodyPr/>
          <a:lstStyle/>
          <a:p>
            <a:r>
              <a:rPr lang="en-US" dirty="0"/>
              <a:t>Background</a:t>
            </a:r>
            <a:endParaRPr lang="en-GB" dirty="0"/>
          </a:p>
        </p:txBody>
      </p:sp>
      <p:sp>
        <p:nvSpPr>
          <p:cNvPr id="4" name="Slide Number Placeholder 3">
            <a:extLst>
              <a:ext uri="{FF2B5EF4-FFF2-40B4-BE49-F238E27FC236}">
                <a16:creationId xmlns:a16="http://schemas.microsoft.com/office/drawing/2014/main" id="{9CE3C3EA-283E-CBA0-4976-832F5FE4EEF9}"/>
              </a:ext>
            </a:extLst>
          </p:cNvPr>
          <p:cNvSpPr>
            <a:spLocks noGrp="1"/>
          </p:cNvSpPr>
          <p:nvPr>
            <p:ph type="sldNum" sz="quarter" idx="18"/>
          </p:nvPr>
        </p:nvSpPr>
        <p:spPr/>
        <p:txBody>
          <a:bodyPr/>
          <a:lstStyle/>
          <a:p>
            <a:pPr>
              <a:defRPr/>
            </a:pPr>
            <a:fld id="{44320B71-EC71-4A7E-8C8A-9C555B387A1C}" type="slidenum">
              <a:rPr lang="en-GB" smtClean="0"/>
              <a:pPr>
                <a:defRPr/>
              </a:pPr>
              <a:t>6</a:t>
            </a:fld>
            <a:endParaRPr lang="en-GB" dirty="0"/>
          </a:p>
        </p:txBody>
      </p:sp>
    </p:spTree>
    <p:extLst>
      <p:ext uri="{BB962C8B-B14F-4D97-AF65-F5344CB8AC3E}">
        <p14:creationId xmlns:p14="http://schemas.microsoft.com/office/powerpoint/2010/main" val="75202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FDDC9-A139-9C21-A1F2-A94E4E01367F}"/>
              </a:ext>
            </a:extLst>
          </p:cNvPr>
          <p:cNvSpPr>
            <a:spLocks noGrp="1"/>
          </p:cNvSpPr>
          <p:nvPr>
            <p:ph type="title"/>
          </p:nvPr>
        </p:nvSpPr>
        <p:spPr/>
        <p:txBody>
          <a:bodyPr/>
          <a:lstStyle/>
          <a:p>
            <a:r>
              <a:rPr lang="en-US" dirty="0"/>
              <a:t>IPCC: Key risks for Europe </a:t>
            </a:r>
            <a:endParaRPr lang="en-GB" dirty="0"/>
          </a:p>
        </p:txBody>
      </p:sp>
      <p:sp>
        <p:nvSpPr>
          <p:cNvPr id="4" name="Slide Number Placeholder 3">
            <a:extLst>
              <a:ext uri="{FF2B5EF4-FFF2-40B4-BE49-F238E27FC236}">
                <a16:creationId xmlns:a16="http://schemas.microsoft.com/office/drawing/2014/main" id="{B726FAAC-C332-0B18-7AD6-500AA4FF7352}"/>
              </a:ext>
            </a:extLst>
          </p:cNvPr>
          <p:cNvSpPr>
            <a:spLocks noGrp="1"/>
          </p:cNvSpPr>
          <p:nvPr>
            <p:ph type="sldNum" sz="quarter" idx="10"/>
          </p:nvPr>
        </p:nvSpPr>
        <p:spPr/>
        <p:txBody>
          <a:bodyPr/>
          <a:lstStyle/>
          <a:p>
            <a:pPr>
              <a:defRPr/>
            </a:pPr>
            <a:fld id="{44320B71-EC71-4A7E-8C8A-9C555B387A1C}" type="slidenum">
              <a:rPr lang="en-GB" smtClean="0"/>
              <a:pPr>
                <a:defRPr/>
              </a:pPr>
              <a:t>7</a:t>
            </a:fld>
            <a:endParaRPr lang="en-GB" dirty="0"/>
          </a:p>
        </p:txBody>
      </p:sp>
      <p:pic>
        <p:nvPicPr>
          <p:cNvPr id="6" name="Picture 5">
            <a:extLst>
              <a:ext uri="{FF2B5EF4-FFF2-40B4-BE49-F238E27FC236}">
                <a16:creationId xmlns:a16="http://schemas.microsoft.com/office/drawing/2014/main" id="{0F3BB338-41DA-A711-EB9C-02A2D9E9965B}"/>
              </a:ext>
            </a:extLst>
          </p:cNvPr>
          <p:cNvPicPr>
            <a:picLocks noChangeAspect="1"/>
          </p:cNvPicPr>
          <p:nvPr/>
        </p:nvPicPr>
        <p:blipFill>
          <a:blip r:embed="rId2"/>
          <a:stretch>
            <a:fillRect/>
          </a:stretch>
        </p:blipFill>
        <p:spPr>
          <a:xfrm>
            <a:off x="0" y="534373"/>
            <a:ext cx="9144000" cy="3789802"/>
          </a:xfrm>
          <a:prstGeom prst="rect">
            <a:avLst/>
          </a:prstGeom>
        </p:spPr>
      </p:pic>
      <p:sp>
        <p:nvSpPr>
          <p:cNvPr id="7" name="TextBox 6">
            <a:extLst>
              <a:ext uri="{FF2B5EF4-FFF2-40B4-BE49-F238E27FC236}">
                <a16:creationId xmlns:a16="http://schemas.microsoft.com/office/drawing/2014/main" id="{16961C70-6382-4ED7-1732-6D06FF67A07E}"/>
              </a:ext>
            </a:extLst>
          </p:cNvPr>
          <p:cNvSpPr txBox="1"/>
          <p:nvPr/>
        </p:nvSpPr>
        <p:spPr>
          <a:xfrm>
            <a:off x="74429" y="4312463"/>
            <a:ext cx="2721934" cy="461665"/>
          </a:xfrm>
          <a:prstGeom prst="rect">
            <a:avLst/>
          </a:prstGeom>
          <a:noFill/>
        </p:spPr>
        <p:txBody>
          <a:bodyPr wrap="square" rtlCol="0">
            <a:spAutoFit/>
          </a:bodyPr>
          <a:lstStyle/>
          <a:p>
            <a:pPr algn="ctr"/>
            <a:r>
              <a:rPr lang="en-US" sz="1200" i="1" dirty="0">
                <a:solidFill>
                  <a:schemeClr val="tx2"/>
                </a:solidFill>
              </a:rPr>
              <a:t>Mortality and morbidity of people and changes in ecosystems due to heat</a:t>
            </a:r>
            <a:endParaRPr lang="en-GB" sz="1200" i="1" dirty="0">
              <a:solidFill>
                <a:schemeClr val="tx2"/>
              </a:solidFill>
            </a:endParaRPr>
          </a:p>
        </p:txBody>
      </p:sp>
      <p:sp>
        <p:nvSpPr>
          <p:cNvPr id="8" name="TextBox 7">
            <a:extLst>
              <a:ext uri="{FF2B5EF4-FFF2-40B4-BE49-F238E27FC236}">
                <a16:creationId xmlns:a16="http://schemas.microsoft.com/office/drawing/2014/main" id="{8FFC15FA-0CF5-3879-885A-5C6B4CD04F9E}"/>
              </a:ext>
            </a:extLst>
          </p:cNvPr>
          <p:cNvSpPr txBox="1"/>
          <p:nvPr/>
        </p:nvSpPr>
        <p:spPr>
          <a:xfrm>
            <a:off x="2699631" y="4315453"/>
            <a:ext cx="1633501" cy="461665"/>
          </a:xfrm>
          <a:prstGeom prst="rect">
            <a:avLst/>
          </a:prstGeom>
          <a:noFill/>
        </p:spPr>
        <p:txBody>
          <a:bodyPr wrap="square" rtlCol="0">
            <a:spAutoFit/>
          </a:bodyPr>
          <a:lstStyle/>
          <a:p>
            <a:pPr algn="ctr"/>
            <a:r>
              <a:rPr lang="en-US" sz="1200" i="1" dirty="0">
                <a:solidFill>
                  <a:schemeClr val="tx2"/>
                </a:solidFill>
              </a:rPr>
              <a:t>Heat and drought stress on crops</a:t>
            </a:r>
            <a:endParaRPr lang="en-GB" sz="1200" i="1" dirty="0">
              <a:solidFill>
                <a:schemeClr val="tx2"/>
              </a:solidFill>
            </a:endParaRPr>
          </a:p>
        </p:txBody>
      </p:sp>
      <p:sp>
        <p:nvSpPr>
          <p:cNvPr id="9" name="TextBox 8">
            <a:extLst>
              <a:ext uri="{FF2B5EF4-FFF2-40B4-BE49-F238E27FC236}">
                <a16:creationId xmlns:a16="http://schemas.microsoft.com/office/drawing/2014/main" id="{7F778B2A-02D9-07E0-A0CE-96DB9F02AB72}"/>
              </a:ext>
            </a:extLst>
          </p:cNvPr>
          <p:cNvSpPr txBox="1"/>
          <p:nvPr/>
        </p:nvSpPr>
        <p:spPr>
          <a:xfrm>
            <a:off x="4066776" y="4312463"/>
            <a:ext cx="996159" cy="461665"/>
          </a:xfrm>
          <a:prstGeom prst="rect">
            <a:avLst/>
          </a:prstGeom>
          <a:noFill/>
        </p:spPr>
        <p:txBody>
          <a:bodyPr wrap="square" rtlCol="0">
            <a:spAutoFit/>
          </a:bodyPr>
          <a:lstStyle/>
          <a:p>
            <a:pPr algn="ctr"/>
            <a:r>
              <a:rPr lang="en-US" sz="1200" i="1" dirty="0">
                <a:solidFill>
                  <a:schemeClr val="tx2"/>
                </a:solidFill>
              </a:rPr>
              <a:t>Water scarcity</a:t>
            </a:r>
            <a:endParaRPr lang="en-GB" sz="1200" i="1" dirty="0">
              <a:solidFill>
                <a:schemeClr val="tx2"/>
              </a:solidFill>
            </a:endParaRPr>
          </a:p>
        </p:txBody>
      </p:sp>
      <p:sp>
        <p:nvSpPr>
          <p:cNvPr id="10" name="TextBox 9">
            <a:extLst>
              <a:ext uri="{FF2B5EF4-FFF2-40B4-BE49-F238E27FC236}">
                <a16:creationId xmlns:a16="http://schemas.microsoft.com/office/drawing/2014/main" id="{6165602D-3591-0B28-FA84-BA74D2C194B0}"/>
              </a:ext>
            </a:extLst>
          </p:cNvPr>
          <p:cNvSpPr txBox="1"/>
          <p:nvPr/>
        </p:nvSpPr>
        <p:spPr>
          <a:xfrm>
            <a:off x="5584529" y="4322742"/>
            <a:ext cx="1518938" cy="461665"/>
          </a:xfrm>
          <a:prstGeom prst="rect">
            <a:avLst/>
          </a:prstGeom>
          <a:noFill/>
        </p:spPr>
        <p:txBody>
          <a:bodyPr wrap="square" rtlCol="0">
            <a:spAutoFit/>
          </a:bodyPr>
          <a:lstStyle/>
          <a:p>
            <a:pPr algn="ctr"/>
            <a:r>
              <a:rPr lang="en-US" sz="1200" i="1" dirty="0">
                <a:solidFill>
                  <a:schemeClr val="tx2"/>
                </a:solidFill>
              </a:rPr>
              <a:t>Flooding and sea level rise</a:t>
            </a:r>
            <a:endParaRPr lang="en-GB" sz="1200" i="1" dirty="0">
              <a:solidFill>
                <a:schemeClr val="tx2"/>
              </a:solidFill>
            </a:endParaRPr>
          </a:p>
        </p:txBody>
      </p:sp>
      <p:sp>
        <p:nvSpPr>
          <p:cNvPr id="11" name="Text Placeholder 18">
            <a:extLst>
              <a:ext uri="{FF2B5EF4-FFF2-40B4-BE49-F238E27FC236}">
                <a16:creationId xmlns:a16="http://schemas.microsoft.com/office/drawing/2014/main" id="{CD00B15E-06E9-87C2-C186-25CF58C78314}"/>
              </a:ext>
            </a:extLst>
          </p:cNvPr>
          <p:cNvSpPr txBox="1">
            <a:spLocks/>
          </p:cNvSpPr>
          <p:nvPr/>
        </p:nvSpPr>
        <p:spPr bwMode="auto">
          <a:xfrm>
            <a:off x="74429" y="4801539"/>
            <a:ext cx="3455910" cy="179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8000" tIns="0" rIns="18000" bIns="0" numCol="1" anchor="t" anchorCtr="0" compatLnSpc="1">
            <a:prstTxWarp prst="textNoShape">
              <a:avLst/>
            </a:prstTxWarp>
          </a:bodyPr>
          <a:lstStyle>
            <a:lvl1pPr marL="0" indent="0" algn="l" rtl="0" eaLnBrk="0" fontAlgn="base" hangingPunct="0">
              <a:spcBef>
                <a:spcPts val="0"/>
              </a:spcBef>
              <a:spcAft>
                <a:spcPct val="0"/>
              </a:spcAft>
              <a:buClr>
                <a:schemeClr val="tx2"/>
              </a:buClr>
              <a:buNone/>
              <a:defRPr sz="700" b="0">
                <a:solidFill>
                  <a:srgbClr val="003399"/>
                </a:solidFill>
                <a:latin typeface="+mn-lt"/>
                <a:ea typeface="+mn-ea"/>
                <a:cs typeface="+mn-cs"/>
              </a:defRPr>
            </a:lvl1pPr>
            <a:lvl2pPr marL="300037" indent="0" algn="l" rtl="0" eaLnBrk="0" fontAlgn="base" hangingPunct="0">
              <a:spcBef>
                <a:spcPct val="0"/>
              </a:spcBef>
              <a:spcAft>
                <a:spcPct val="0"/>
              </a:spcAft>
              <a:buNone/>
              <a:defRPr>
                <a:solidFill>
                  <a:schemeClr val="tx1"/>
                </a:solidFill>
                <a:latin typeface="+mn-lt"/>
                <a:cs typeface="+mn-cs"/>
              </a:defRPr>
            </a:lvl2pPr>
            <a:lvl3pPr marL="598487" indent="0" algn="l" rtl="0" eaLnBrk="0" fontAlgn="base" hangingPunct="0">
              <a:spcBef>
                <a:spcPct val="0"/>
              </a:spcBef>
              <a:spcAft>
                <a:spcPct val="0"/>
              </a:spcAft>
              <a:buNone/>
              <a:defRPr sz="1600">
                <a:solidFill>
                  <a:schemeClr val="tx1"/>
                </a:solidFill>
                <a:latin typeface="+mn-lt"/>
                <a:cs typeface="+mn-cs"/>
              </a:defRPr>
            </a:lvl3pPr>
            <a:lvl4pPr marL="915987" indent="0" algn="l" rtl="0" eaLnBrk="0" fontAlgn="base" hangingPunct="0">
              <a:spcBef>
                <a:spcPct val="0"/>
              </a:spcBef>
              <a:spcAft>
                <a:spcPct val="0"/>
              </a:spcAft>
              <a:buNone/>
              <a:defRPr sz="1600">
                <a:solidFill>
                  <a:schemeClr val="tx1"/>
                </a:solidFill>
                <a:latin typeface="+mn-lt"/>
                <a:cs typeface="+mn-cs"/>
              </a:defRPr>
            </a:lvl4pPr>
            <a:lvl5pPr marL="1220787" indent="0" algn="l" rtl="0" eaLnBrk="0" fontAlgn="base" hangingPunct="0">
              <a:spcBef>
                <a:spcPct val="0"/>
              </a:spcBef>
              <a:spcAft>
                <a:spcPct val="0"/>
              </a:spcAft>
              <a:buFont typeface="Times" pitchFamily="18" charset="0"/>
              <a:buNone/>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algn="just" defTabSz="914378">
              <a:buClr>
                <a:srgbClr val="003399"/>
              </a:buClr>
              <a:defRPr/>
            </a:pPr>
            <a:r>
              <a:rPr lang="en-GB" sz="1000" dirty="0"/>
              <a:t>Source: IPCC (2023), WG II, </a:t>
            </a:r>
            <a:r>
              <a:rPr lang="en-GB" sz="1000" dirty="0">
                <a:hlinkClick r:id="rId3"/>
              </a:rPr>
              <a:t>Chapter 13 (Europe)</a:t>
            </a:r>
            <a:endParaRPr lang="en-GB" sz="1000" dirty="0"/>
          </a:p>
          <a:p>
            <a:pPr algn="just" defTabSz="914378">
              <a:buClr>
                <a:srgbClr val="003399"/>
              </a:buClr>
              <a:defRPr/>
            </a:pPr>
            <a:r>
              <a:rPr lang="en-GB" sz="1000" dirty="0"/>
              <a:t>IPCC: Intergovernmental Panel on Climate Change</a:t>
            </a:r>
          </a:p>
        </p:txBody>
      </p:sp>
    </p:spTree>
    <p:extLst>
      <p:ext uri="{BB962C8B-B14F-4D97-AF65-F5344CB8AC3E}">
        <p14:creationId xmlns:p14="http://schemas.microsoft.com/office/powerpoint/2010/main" val="2529529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B Default 16x9.potx" id="{6E23D2F4-1A74-4AD2-B089-42BA655319E2}" vid="{1B897CD9-61AB-4F9A-8FE1-AB8E3F100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ECB Default 16x9</Template>
  <TotalTime>82</TotalTime>
  <Words>560</Words>
  <Application>Microsoft Office PowerPoint</Application>
  <PresentationFormat>On-screen Show (16:9)</PresentationFormat>
  <Paragraphs>72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Times</vt:lpstr>
      <vt:lpstr>Wingdings</vt:lpstr>
      <vt:lpstr>ECB Default 16x9</vt:lpstr>
      <vt:lpstr>Climate change and the impact on the economy</vt:lpstr>
      <vt:lpstr>How climate change matters for central banks’ price stability mandate</vt:lpstr>
      <vt:lpstr>Climate change impacts on output</vt:lpstr>
      <vt:lpstr>Climate change impacts on inflation</vt:lpstr>
      <vt:lpstr>Conclusions and open questions</vt:lpstr>
      <vt:lpstr>PowerPoint Presentation</vt:lpstr>
      <vt:lpstr>IPCC: Key risks for Europe </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the impact on the economy</dc:title>
  <dc:creator>Kuik, Friderike</dc:creator>
  <cp:lastModifiedBy>Kuik, Friderike</cp:lastModifiedBy>
  <cp:revision>10</cp:revision>
  <dcterms:created xsi:type="dcterms:W3CDTF">2024-07-15T08:03:01Z</dcterms:created>
  <dcterms:modified xsi:type="dcterms:W3CDTF">2024-07-16T17:59:59Z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56ac5-41a5-4345-a037-477d50cd8e4f_Enabled">
    <vt:lpwstr>true</vt:lpwstr>
  </property>
  <property fmtid="{D5CDD505-2E9C-101B-9397-08002B2CF9AE}" pid="3" name="MSIP_Label_98056ac5-41a5-4345-a037-477d50cd8e4f_SetDate">
    <vt:lpwstr>2024-07-16T17:57:53Z</vt:lpwstr>
  </property>
  <property fmtid="{D5CDD505-2E9C-101B-9397-08002B2CF9AE}" pid="4" name="MSIP_Label_98056ac5-41a5-4345-a037-477d50cd8e4f_Method">
    <vt:lpwstr>Standard</vt:lpwstr>
  </property>
  <property fmtid="{D5CDD505-2E9C-101B-9397-08002B2CF9AE}" pid="5" name="MSIP_Label_98056ac5-41a5-4345-a037-477d50cd8e4f_Name">
    <vt:lpwstr>ECB-PUBLIC - Label</vt:lpwstr>
  </property>
  <property fmtid="{D5CDD505-2E9C-101B-9397-08002B2CF9AE}" pid="6" name="MSIP_Label_98056ac5-41a5-4345-a037-477d50cd8e4f_SiteId">
    <vt:lpwstr>b84ee435-4816-49d2-8d92-e740dbda4064</vt:lpwstr>
  </property>
  <property fmtid="{D5CDD505-2E9C-101B-9397-08002B2CF9AE}" pid="7" name="MSIP_Label_98056ac5-41a5-4345-a037-477d50cd8e4f_ActionId">
    <vt:lpwstr>7a7e8028-cdd5-4e9d-9a3c-6ffa40229828</vt:lpwstr>
  </property>
  <property fmtid="{D5CDD505-2E9C-101B-9397-08002B2CF9AE}" pid="8" name="MSIP_Label_98056ac5-41a5-4345-a037-477d50cd8e4f_ContentBits">
    <vt:lpwstr>0</vt:lpwstr>
  </property>
</Properties>
</file>