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343" r:id="rId4"/>
    <p:sldId id="351" r:id="rId5"/>
    <p:sldId id="375" r:id="rId6"/>
    <p:sldId id="376" r:id="rId7"/>
    <p:sldId id="377" r:id="rId8"/>
    <p:sldId id="27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7227" autoAdjust="0"/>
  </p:normalViewPr>
  <p:slideViewPr>
    <p:cSldViewPr snapToGrid="0">
      <p:cViewPr varScale="1">
        <p:scale>
          <a:sx n="65" d="100"/>
          <a:sy n="65" d="100"/>
        </p:scale>
        <p:origin x="2352" y="6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1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3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23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l">
              <a:buNone/>
            </a:pPr>
            <a:endParaRPr lang="en-US" sz="1200" b="0" i="0" dirty="0">
              <a:solidFill>
                <a:srgbClr val="555555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22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en-US" sz="1200" b="1" i="0" dirty="0">
              <a:solidFill>
                <a:srgbClr val="555555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2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89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9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IE" dirty="0"/>
              <a:t>Rare Disease &amp; European Reference Networks </a:t>
            </a:r>
            <a:endParaRPr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E" dirty="0"/>
              <a:t>Nichola Larkins – European Commission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E" dirty="0"/>
              <a:t>Deputy Head of Unit: Health Monitoring and Cooperation, Health Networks – DG SANTE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915D9E1-75C0-2040-86FB-9A50CB18E412}"/>
              </a:ext>
            </a:extLst>
          </p:cNvPr>
          <p:cNvSpPr txBox="1"/>
          <p:nvPr/>
        </p:nvSpPr>
        <p:spPr>
          <a:xfrm>
            <a:off x="-1093228" y="2871262"/>
            <a:ext cx="280831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endParaRPr lang="en-US" sz="1200" dirty="0">
              <a:latin typeface="EC Square Sans Pro" panose="020B0506040000020004" pitchFamily="34" charset="0"/>
              <a:ea typeface="EC Square Sans Pro Medium" charset="0"/>
              <a:cs typeface="EC Square Sans Pro Medium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71E4E83-EF5D-4ED3-DEF2-31386AC17184}"/>
              </a:ext>
            </a:extLst>
          </p:cNvPr>
          <p:cNvGrpSpPr/>
          <p:nvPr/>
        </p:nvGrpSpPr>
        <p:grpSpPr>
          <a:xfrm>
            <a:off x="1067128" y="1746253"/>
            <a:ext cx="2899332" cy="2793727"/>
            <a:chOff x="272370" y="1952018"/>
            <a:chExt cx="2899332" cy="279372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C8B330A-DC7D-224C-B04F-B17758FA1738}"/>
                </a:ext>
              </a:extLst>
            </p:cNvPr>
            <p:cNvGrpSpPr/>
            <p:nvPr/>
          </p:nvGrpSpPr>
          <p:grpSpPr>
            <a:xfrm>
              <a:off x="272370" y="1952018"/>
              <a:ext cx="2899332" cy="2793727"/>
              <a:chOff x="163337" y="1969851"/>
              <a:chExt cx="2899332" cy="279372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4DB37FB-4085-C351-B561-6D55F47C0964}"/>
                  </a:ext>
                </a:extLst>
              </p:cNvPr>
              <p:cNvGrpSpPr/>
              <p:nvPr/>
            </p:nvGrpSpPr>
            <p:grpSpPr>
              <a:xfrm>
                <a:off x="254357" y="1969851"/>
                <a:ext cx="2808312" cy="2793727"/>
                <a:chOff x="333394" y="1731719"/>
                <a:chExt cx="2539813" cy="2526622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92E6406-B192-4CDD-512F-68D7A7F1CF86}"/>
                    </a:ext>
                  </a:extLst>
                </p:cNvPr>
                <p:cNvSpPr/>
                <p:nvPr/>
              </p:nvSpPr>
              <p:spPr>
                <a:xfrm>
                  <a:off x="333394" y="1731719"/>
                  <a:ext cx="2434063" cy="2434063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028440F-B502-7FF7-7FA8-DA01516AA5B4}"/>
                    </a:ext>
                  </a:extLst>
                </p:cNvPr>
                <p:cNvSpPr/>
                <p:nvPr/>
              </p:nvSpPr>
              <p:spPr>
                <a:xfrm>
                  <a:off x="439144" y="1824278"/>
                  <a:ext cx="2434063" cy="2434063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37A554-4EF1-FDDE-9E30-DF3E224BDE3E}"/>
                  </a:ext>
                </a:extLst>
              </p:cNvPr>
              <p:cNvSpPr txBox="1"/>
              <p:nvPr/>
            </p:nvSpPr>
            <p:spPr>
              <a:xfrm>
                <a:off x="163337" y="3079098"/>
                <a:ext cx="2884306" cy="138499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Research activities </a:t>
                </a: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More than 2.9 billion funded from the Commission </a:t>
                </a: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New Partnership on Rare Diseases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60" name="Picture 5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9877438-04A9-5F50-DEA0-4DA88888E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183" y="2217716"/>
                <a:ext cx="637033" cy="637033"/>
              </a:xfrm>
              <a:prstGeom prst="rect">
                <a:avLst/>
              </a:prstGeom>
            </p:spPr>
          </p:pic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420D27-E1B8-912E-B4A2-062A1A9062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286" y="2871261"/>
              <a:ext cx="1934508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B745756-0E8C-43E5-D3CD-99290D876F2C}"/>
              </a:ext>
            </a:extLst>
          </p:cNvPr>
          <p:cNvGrpSpPr/>
          <p:nvPr/>
        </p:nvGrpSpPr>
        <p:grpSpPr>
          <a:xfrm>
            <a:off x="2919468" y="4302104"/>
            <a:ext cx="2479704" cy="2440018"/>
            <a:chOff x="1547664" y="4725862"/>
            <a:chExt cx="2196078" cy="208734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A36B4CE-8A08-FBD4-194F-0637C82FFB09}"/>
                </a:ext>
              </a:extLst>
            </p:cNvPr>
            <p:cNvGrpSpPr/>
            <p:nvPr/>
          </p:nvGrpSpPr>
          <p:grpSpPr>
            <a:xfrm>
              <a:off x="1547664" y="4725862"/>
              <a:ext cx="2196078" cy="2087340"/>
              <a:chOff x="1640378" y="4729776"/>
              <a:chExt cx="2196078" cy="208734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89E8625-C2EA-F228-23AF-F233C71CE060}"/>
                  </a:ext>
                </a:extLst>
              </p:cNvPr>
              <p:cNvGrpSpPr/>
              <p:nvPr/>
            </p:nvGrpSpPr>
            <p:grpSpPr>
              <a:xfrm>
                <a:off x="1640378" y="4729776"/>
                <a:ext cx="2196078" cy="2087340"/>
                <a:chOff x="811198" y="4627963"/>
                <a:chExt cx="2196078" cy="208734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ABB8F91-68A6-F8DA-3FB7-DDDCA57B81FC}"/>
                    </a:ext>
                  </a:extLst>
                </p:cNvPr>
                <p:cNvSpPr/>
                <p:nvPr/>
              </p:nvSpPr>
              <p:spPr>
                <a:xfrm>
                  <a:off x="811198" y="4627963"/>
                  <a:ext cx="2062167" cy="2062167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C9F5213-BA76-8D90-691E-91AF57BA264B}"/>
                    </a:ext>
                  </a:extLst>
                </p:cNvPr>
                <p:cNvSpPr/>
                <p:nvPr/>
              </p:nvSpPr>
              <p:spPr>
                <a:xfrm>
                  <a:off x="945109" y="4653136"/>
                  <a:ext cx="2062167" cy="2062167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B00396-5B6D-3E7C-2A58-426B59C2DCB1}"/>
                  </a:ext>
                </a:extLst>
              </p:cNvPr>
              <p:cNvSpPr txBox="1"/>
              <p:nvPr/>
            </p:nvSpPr>
            <p:spPr>
              <a:xfrm>
                <a:off x="1719213" y="5618851"/>
                <a:ext cx="2050288" cy="102683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EU Platform RD Registries </a:t>
                </a: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Providing an overview of registries</a:t>
                </a:r>
              </a:p>
            </p:txBody>
          </p:sp>
          <p:pic>
            <p:nvPicPr>
              <p:cNvPr id="52" name="Picture 51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F9C4ADB8-D73C-9804-DB13-F6C351ECE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840" y="4801066"/>
                <a:ext cx="637033" cy="637033"/>
              </a:xfrm>
              <a:prstGeom prst="rect">
                <a:avLst/>
              </a:prstGeom>
            </p:spPr>
          </p:pic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905A4E5-84A9-A1C5-A42A-D7DBD8A3E6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0783" y="5497387"/>
              <a:ext cx="1501718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DDBBF99-75D1-0643-0D5A-16337B661A95}"/>
              </a:ext>
            </a:extLst>
          </p:cNvPr>
          <p:cNvGrpSpPr/>
          <p:nvPr/>
        </p:nvGrpSpPr>
        <p:grpSpPr>
          <a:xfrm>
            <a:off x="4931345" y="1900778"/>
            <a:ext cx="2779071" cy="2856994"/>
            <a:chOff x="3416231" y="2564904"/>
            <a:chExt cx="2779071" cy="285699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715CB5F-F79F-E1B7-EA57-BE61D7F45CD4}"/>
                </a:ext>
              </a:extLst>
            </p:cNvPr>
            <p:cNvGrpSpPr/>
            <p:nvPr/>
          </p:nvGrpSpPr>
          <p:grpSpPr>
            <a:xfrm>
              <a:off x="3416231" y="2564904"/>
              <a:ext cx="2779071" cy="2856994"/>
              <a:chOff x="3416231" y="2391818"/>
              <a:chExt cx="2779071" cy="285699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EF8AF41-5CD8-C544-ABAA-7C9419E890D2}"/>
                  </a:ext>
                </a:extLst>
              </p:cNvPr>
              <p:cNvGrpSpPr/>
              <p:nvPr/>
            </p:nvGrpSpPr>
            <p:grpSpPr>
              <a:xfrm>
                <a:off x="3416231" y="2391818"/>
                <a:ext cx="2779071" cy="2856994"/>
                <a:chOff x="3416668" y="2452601"/>
                <a:chExt cx="2465799" cy="2534938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414A7EF-A6AF-0B9E-FB50-3CEB5D277B7A}"/>
                    </a:ext>
                  </a:extLst>
                </p:cNvPr>
                <p:cNvSpPr/>
                <p:nvPr/>
              </p:nvSpPr>
              <p:spPr>
                <a:xfrm>
                  <a:off x="3416668" y="2553476"/>
                  <a:ext cx="2434063" cy="2434063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B6FB265-EE20-2031-0134-FE62EFF501AE}"/>
                    </a:ext>
                  </a:extLst>
                </p:cNvPr>
                <p:cNvSpPr/>
                <p:nvPr/>
              </p:nvSpPr>
              <p:spPr>
                <a:xfrm>
                  <a:off x="3448404" y="2452601"/>
                  <a:ext cx="2434063" cy="2434063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15D9E1-75C0-2040-86FB-9A50CB18E412}"/>
                  </a:ext>
                </a:extLst>
              </p:cNvPr>
              <p:cNvSpPr txBox="1"/>
              <p:nvPr/>
            </p:nvSpPr>
            <p:spPr>
              <a:xfrm>
                <a:off x="3583798" y="3452807"/>
                <a:ext cx="2479704" cy="120032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24 European Reference Networks</a:t>
                </a:r>
                <a:endParaRPr lang="en-IE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1619 healthcare providers – 382 hospitals 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0" name="Picture 4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0D4747EA-66D0-1CD6-348A-593625244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9677" y="2726514"/>
                <a:ext cx="637033" cy="637033"/>
              </a:xfrm>
              <a:prstGeom prst="rect">
                <a:avLst/>
              </a:prstGeom>
            </p:spPr>
          </p:pic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DE1F45A-32AA-D978-C14B-D2903AA345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20628" y="3604081"/>
              <a:ext cx="1934508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B3949B3-9440-7E36-7C4B-F895FAAD209B}"/>
              </a:ext>
            </a:extLst>
          </p:cNvPr>
          <p:cNvGrpSpPr/>
          <p:nvPr/>
        </p:nvGrpSpPr>
        <p:grpSpPr>
          <a:xfrm>
            <a:off x="7430094" y="3971032"/>
            <a:ext cx="2452850" cy="2410592"/>
            <a:chOff x="6006362" y="4602567"/>
            <a:chExt cx="2166039" cy="221080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C41F8AB-4507-782B-3A90-3021C0EC83C5}"/>
                </a:ext>
              </a:extLst>
            </p:cNvPr>
            <p:cNvGrpSpPr/>
            <p:nvPr/>
          </p:nvGrpSpPr>
          <p:grpSpPr>
            <a:xfrm>
              <a:off x="6006362" y="4602567"/>
              <a:ext cx="2166039" cy="2210809"/>
              <a:chOff x="5561447" y="4627963"/>
              <a:chExt cx="2166039" cy="221080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2561320-7BA3-9A77-71C0-958B396FB2F8}"/>
                  </a:ext>
                </a:extLst>
              </p:cNvPr>
              <p:cNvGrpSpPr/>
              <p:nvPr/>
            </p:nvGrpSpPr>
            <p:grpSpPr>
              <a:xfrm>
                <a:off x="5561447" y="4627963"/>
                <a:ext cx="2166038" cy="2210809"/>
                <a:chOff x="5882467" y="4451950"/>
                <a:chExt cx="2166038" cy="2210809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8C5BB48-DCF2-1AA0-2566-4A980A2A4BD5}"/>
                    </a:ext>
                  </a:extLst>
                </p:cNvPr>
                <p:cNvSpPr/>
                <p:nvPr/>
              </p:nvSpPr>
              <p:spPr>
                <a:xfrm>
                  <a:off x="5882467" y="4451950"/>
                  <a:ext cx="2118952" cy="2118952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E46047A-D55A-F804-0C2B-04C0E8751264}"/>
                    </a:ext>
                  </a:extLst>
                </p:cNvPr>
                <p:cNvSpPr/>
                <p:nvPr/>
              </p:nvSpPr>
              <p:spPr>
                <a:xfrm>
                  <a:off x="5929553" y="4543807"/>
                  <a:ext cx="2118952" cy="2118952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0D241B-477C-36D4-4A3B-8B64FBF46A66}"/>
                  </a:ext>
                </a:extLst>
              </p:cNvPr>
              <p:cNvSpPr txBox="1"/>
              <p:nvPr/>
            </p:nvSpPr>
            <p:spPr>
              <a:xfrm>
                <a:off x="5608533" y="5521923"/>
                <a:ext cx="2118953" cy="875033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European Health Data space</a:t>
                </a:r>
                <a:endParaRPr lang="en-IE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New legislative proposal </a:t>
                </a:r>
              </a:p>
            </p:txBody>
          </p:sp>
          <p:pic>
            <p:nvPicPr>
              <p:cNvPr id="58" name="Picture 5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F5A8036E-A8AF-2E19-8B3D-0767B1DF5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543" y="4804019"/>
                <a:ext cx="664759" cy="664759"/>
              </a:xfrm>
              <a:prstGeom prst="rect">
                <a:avLst/>
              </a:prstGeom>
            </p:spPr>
          </p:pic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38E42BE-B902-9CE1-AD51-6A3FBAE227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16494" y="5491279"/>
              <a:ext cx="1698685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7128F5-20AC-0D48-2190-BA39B4011B3E}"/>
              </a:ext>
            </a:extLst>
          </p:cNvPr>
          <p:cNvGrpSpPr/>
          <p:nvPr/>
        </p:nvGrpSpPr>
        <p:grpSpPr>
          <a:xfrm>
            <a:off x="8438980" y="438381"/>
            <a:ext cx="2375836" cy="2348429"/>
            <a:chOff x="6588650" y="1988840"/>
            <a:chExt cx="2375836" cy="234842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153AE03-7677-B2DD-EA97-2442918025DC}"/>
                </a:ext>
              </a:extLst>
            </p:cNvPr>
            <p:cNvGrpSpPr/>
            <p:nvPr/>
          </p:nvGrpSpPr>
          <p:grpSpPr>
            <a:xfrm>
              <a:off x="6588650" y="1988840"/>
              <a:ext cx="2375836" cy="2348429"/>
              <a:chOff x="6513805" y="2243178"/>
              <a:chExt cx="2375836" cy="234842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B35C0FB-858D-F5D5-3FF7-87A3F0679869}"/>
                  </a:ext>
                </a:extLst>
              </p:cNvPr>
              <p:cNvGrpSpPr/>
              <p:nvPr/>
            </p:nvGrpSpPr>
            <p:grpSpPr>
              <a:xfrm>
                <a:off x="6513805" y="2243178"/>
                <a:ext cx="2375836" cy="2348429"/>
                <a:chOff x="6428743" y="1624625"/>
                <a:chExt cx="2520291" cy="2491216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6024CE2-D030-C8EB-6C19-688795D1F6D6}"/>
                    </a:ext>
                  </a:extLst>
                </p:cNvPr>
                <p:cNvSpPr/>
                <p:nvPr/>
              </p:nvSpPr>
              <p:spPr>
                <a:xfrm>
                  <a:off x="6428743" y="1624625"/>
                  <a:ext cx="2434063" cy="2434063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02D5D5B-433A-DEE8-6806-255BE61164A9}"/>
                    </a:ext>
                  </a:extLst>
                </p:cNvPr>
                <p:cNvSpPr/>
                <p:nvPr/>
              </p:nvSpPr>
              <p:spPr>
                <a:xfrm>
                  <a:off x="6514971" y="1681778"/>
                  <a:ext cx="2434063" cy="2434063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927842-0784-77C2-72B1-FECFB3137AB8}"/>
                  </a:ext>
                </a:extLst>
              </p:cNvPr>
              <p:cNvSpPr txBox="1"/>
              <p:nvPr/>
            </p:nvSpPr>
            <p:spPr>
              <a:xfrm>
                <a:off x="6719109" y="3059496"/>
                <a:ext cx="2018296" cy="144655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Pharmaceutical legislation</a:t>
                </a:r>
                <a:endParaRPr lang="en-IE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New legislative proposal - Orphan drugs</a:t>
                </a:r>
              </a:p>
            </p:txBody>
          </p:sp>
          <p:pic>
            <p:nvPicPr>
              <p:cNvPr id="54" name="Picture 5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1D5573ED-F20A-09C7-6C3D-01C4A95E8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8968" y="2413765"/>
                <a:ext cx="637033" cy="637033"/>
              </a:xfrm>
              <a:prstGeom prst="rect">
                <a:avLst/>
              </a:prstGeom>
            </p:spPr>
          </p:pic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70BE2CD-6610-DCA1-C861-6C67C0C190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18353" y="2859017"/>
              <a:ext cx="1698685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0894537-A961-E1B3-2408-DBD6190C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74645"/>
            <a:ext cx="10515600" cy="782357"/>
          </a:xfrm>
        </p:spPr>
        <p:txBody>
          <a:bodyPr/>
          <a:lstStyle/>
          <a:p>
            <a:r>
              <a:rPr lang="fr-FR" sz="3600" b="1" dirty="0"/>
              <a:t>EU action on Rare </a:t>
            </a:r>
            <a:r>
              <a:rPr lang="fr-FR" sz="3600" b="1" dirty="0" err="1"/>
              <a:t>Diseases</a:t>
            </a:r>
            <a:endParaRPr lang="en-IE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608FC-BE6D-C99E-A285-EEFDA783DB26}"/>
              </a:ext>
            </a:extLst>
          </p:cNvPr>
          <p:cNvGrpSpPr/>
          <p:nvPr/>
        </p:nvGrpSpPr>
        <p:grpSpPr>
          <a:xfrm>
            <a:off x="386046" y="4695062"/>
            <a:ext cx="2082694" cy="1902068"/>
            <a:chOff x="6006362" y="4602567"/>
            <a:chExt cx="2166038" cy="2210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FCBF1A-4B56-D59C-2BE1-464F62B437D5}"/>
                </a:ext>
              </a:extLst>
            </p:cNvPr>
            <p:cNvGrpSpPr/>
            <p:nvPr/>
          </p:nvGrpSpPr>
          <p:grpSpPr>
            <a:xfrm>
              <a:off x="6006362" y="4602567"/>
              <a:ext cx="2166038" cy="2210809"/>
              <a:chOff x="5561447" y="4627963"/>
              <a:chExt cx="2166038" cy="221080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77FF050-513F-49AA-44AA-8E39DC211779}"/>
                  </a:ext>
                </a:extLst>
              </p:cNvPr>
              <p:cNvGrpSpPr/>
              <p:nvPr/>
            </p:nvGrpSpPr>
            <p:grpSpPr>
              <a:xfrm>
                <a:off x="5561447" y="4627963"/>
                <a:ext cx="2166038" cy="2210809"/>
                <a:chOff x="5882467" y="4451950"/>
                <a:chExt cx="2166038" cy="2210809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4BA1C85-4ADB-C56D-6E28-F2A6443AB030}"/>
                    </a:ext>
                  </a:extLst>
                </p:cNvPr>
                <p:cNvSpPr/>
                <p:nvPr/>
              </p:nvSpPr>
              <p:spPr>
                <a:xfrm>
                  <a:off x="5882467" y="4451950"/>
                  <a:ext cx="2118952" cy="2118952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170F2C4-2134-F035-5B87-5DFECFBDF524}"/>
                    </a:ext>
                  </a:extLst>
                </p:cNvPr>
                <p:cNvSpPr/>
                <p:nvPr/>
              </p:nvSpPr>
              <p:spPr>
                <a:xfrm>
                  <a:off x="5929553" y="4543807"/>
                  <a:ext cx="2118952" cy="2118952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737B3-2290-6A26-FA2C-0BB630FE2E70}"/>
                  </a:ext>
                </a:extLst>
              </p:cNvPr>
              <p:cNvSpPr txBox="1"/>
              <p:nvPr/>
            </p:nvSpPr>
            <p:spPr>
              <a:xfrm>
                <a:off x="5584989" y="5314087"/>
                <a:ext cx="2118953" cy="1323617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Orphanet</a:t>
                </a:r>
                <a:endParaRPr lang="en-IE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The Portal of rare diseases and orphan drugs </a:t>
                </a:r>
              </a:p>
            </p:txBody>
          </p:sp>
          <p:pic>
            <p:nvPicPr>
              <p:cNvPr id="12" name="Picture 11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DE05C0C-1998-1EC2-6311-8698DF8C0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543" y="4713567"/>
                <a:ext cx="664759" cy="664759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9507C4-647C-446A-9A9D-C91C14CAF6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2722" y="5316672"/>
              <a:ext cx="1698685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E66C8D-BD5F-A650-254B-7478636A082E}"/>
              </a:ext>
            </a:extLst>
          </p:cNvPr>
          <p:cNvGrpSpPr/>
          <p:nvPr/>
        </p:nvGrpSpPr>
        <p:grpSpPr>
          <a:xfrm>
            <a:off x="9929055" y="3008345"/>
            <a:ext cx="2082695" cy="1902068"/>
            <a:chOff x="6006362" y="4602567"/>
            <a:chExt cx="2166039" cy="22108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09FF700-5942-3ED6-3ABB-ED1E8F991937}"/>
                </a:ext>
              </a:extLst>
            </p:cNvPr>
            <p:cNvGrpSpPr/>
            <p:nvPr/>
          </p:nvGrpSpPr>
          <p:grpSpPr>
            <a:xfrm>
              <a:off x="6006362" y="4602567"/>
              <a:ext cx="2166039" cy="2210809"/>
              <a:chOff x="5561447" y="4627963"/>
              <a:chExt cx="2166039" cy="22108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8EFDABF-1F17-939A-025F-894103BC21A1}"/>
                  </a:ext>
                </a:extLst>
              </p:cNvPr>
              <p:cNvGrpSpPr/>
              <p:nvPr/>
            </p:nvGrpSpPr>
            <p:grpSpPr>
              <a:xfrm>
                <a:off x="5561447" y="4627963"/>
                <a:ext cx="2166038" cy="2210809"/>
                <a:chOff x="5882467" y="4451950"/>
                <a:chExt cx="2166038" cy="2210809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1436396-260C-AF22-967B-B5F6528A5168}"/>
                    </a:ext>
                  </a:extLst>
                </p:cNvPr>
                <p:cNvSpPr/>
                <p:nvPr/>
              </p:nvSpPr>
              <p:spPr>
                <a:xfrm>
                  <a:off x="5882467" y="4451950"/>
                  <a:ext cx="2118952" cy="2118952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602CE79-64A5-CC1C-0AF7-3981DD988BAE}"/>
                    </a:ext>
                  </a:extLst>
                </p:cNvPr>
                <p:cNvSpPr/>
                <p:nvPr/>
              </p:nvSpPr>
              <p:spPr>
                <a:xfrm>
                  <a:off x="5929553" y="4543807"/>
                  <a:ext cx="2118952" cy="2118952"/>
                </a:xfrm>
                <a:prstGeom prst="ellipse">
                  <a:avLst/>
                </a:prstGeom>
                <a:solidFill>
                  <a:srgbClr val="00B0F0">
                    <a:alpha val="33000"/>
                  </a:srgbClr>
                </a:solidFill>
                <a:ln w="34925">
                  <a:noFill/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IE" dirty="0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448AEA-1301-B7A6-3727-32AF523D5300}"/>
                  </a:ext>
                </a:extLst>
              </p:cNvPr>
              <p:cNvSpPr txBox="1"/>
              <p:nvPr/>
            </p:nvSpPr>
            <p:spPr>
              <a:xfrm>
                <a:off x="5608533" y="5287980"/>
                <a:ext cx="2118953" cy="1108976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Medical devices legislation</a:t>
                </a:r>
              </a:p>
              <a:p>
                <a:pPr algn="ctr"/>
                <a:r>
                  <a:rPr lang="en-IE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Orphan devices </a:t>
                </a:r>
              </a:p>
            </p:txBody>
          </p:sp>
          <p:pic>
            <p:nvPicPr>
              <p:cNvPr id="23" name="Picture 2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2D47AEF2-3F54-7E55-CA0E-45D4E58A4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543" y="4713567"/>
                <a:ext cx="664759" cy="664759"/>
              </a:xfrm>
              <a:prstGeom prst="rect">
                <a:avLst/>
              </a:prstGeom>
            </p:spPr>
          </p:pic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C6E036-0FB9-37FB-33B5-1360BEFC0C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2722" y="5316672"/>
              <a:ext cx="1698685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152280"/>
            <a:ext cx="29464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18" y="787400"/>
            <a:ext cx="4858327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07A47-786A-0568-C633-E957534A4EEF}"/>
              </a:ext>
            </a:extLst>
          </p:cNvPr>
          <p:cNvSpPr txBox="1"/>
          <p:nvPr/>
        </p:nvSpPr>
        <p:spPr>
          <a:xfrm>
            <a:off x="6685281" y="3291840"/>
            <a:ext cx="502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E" sz="2400" b="1" dirty="0">
                <a:solidFill>
                  <a:schemeClr val="bg1"/>
                </a:solidFill>
              </a:rPr>
              <a:t>24 ERNs set up in 2017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1619 members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from 382 hospitals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in 27 EU Countries and Norway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a file folder&#10;&#10;Description automatically generated">
            <a:extLst>
              <a:ext uri="{FF2B5EF4-FFF2-40B4-BE49-F238E27FC236}">
                <a16:creationId xmlns:a16="http://schemas.microsoft.com/office/drawing/2014/main" id="{BCD77714-2AF9-216C-88F2-00838A17E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7" y="3952274"/>
            <a:ext cx="1105603" cy="1105603"/>
          </a:xfrm>
          <a:prstGeom prst="rect">
            <a:avLst/>
          </a:prstGeom>
        </p:spPr>
      </p:pic>
      <p:pic>
        <p:nvPicPr>
          <p:cNvPr id="9" name="Picture 8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2D582DA0-7242-BD01-68F2-5C5E91D36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3" y="3854199"/>
            <a:ext cx="1108374" cy="1105603"/>
          </a:xfrm>
          <a:prstGeom prst="rect">
            <a:avLst/>
          </a:prstGeom>
        </p:spPr>
      </p:pic>
      <p:pic>
        <p:nvPicPr>
          <p:cNvPr id="11" name="Picture 10" descr="A person pointing at a book&#10;&#10;Description automatically generated">
            <a:extLst>
              <a:ext uri="{FF2B5EF4-FFF2-40B4-BE49-F238E27FC236}">
                <a16:creationId xmlns:a16="http://schemas.microsoft.com/office/drawing/2014/main" id="{26DB70DF-1FBB-789C-B580-9601812D3E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3" y="2085498"/>
            <a:ext cx="1108374" cy="1108374"/>
          </a:xfrm>
          <a:prstGeom prst="rect">
            <a:avLst/>
          </a:prstGeom>
        </p:spPr>
      </p:pic>
      <p:pic>
        <p:nvPicPr>
          <p:cNvPr id="13" name="Picture 12" descr="A person standing next to a computer&#10;&#10;Description automatically generated">
            <a:extLst>
              <a:ext uri="{FF2B5EF4-FFF2-40B4-BE49-F238E27FC236}">
                <a16:creationId xmlns:a16="http://schemas.microsoft.com/office/drawing/2014/main" id="{2D09655B-45C9-B744-7D23-201C4E61E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7" y="5400707"/>
            <a:ext cx="1108374" cy="1105603"/>
          </a:xfrm>
          <a:prstGeom prst="rect">
            <a:avLst/>
          </a:prstGeom>
        </p:spPr>
      </p:pic>
      <p:pic>
        <p:nvPicPr>
          <p:cNvPr id="5" name="Picture 4" descr="A hand on a computer mouse&#10;&#10;Description automatically generated">
            <a:extLst>
              <a:ext uri="{FF2B5EF4-FFF2-40B4-BE49-F238E27FC236}">
                <a16:creationId xmlns:a16="http://schemas.microsoft.com/office/drawing/2014/main" id="{2073B5AD-5EA0-F696-4ABB-0719DD531D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6" y="1992577"/>
            <a:ext cx="1108374" cy="110560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199132-8D47-54D9-C172-F85135045978}"/>
              </a:ext>
            </a:extLst>
          </p:cNvPr>
          <p:cNvSpPr/>
          <p:nvPr/>
        </p:nvSpPr>
        <p:spPr>
          <a:xfrm>
            <a:off x="7440821" y="3871429"/>
            <a:ext cx="4603813" cy="123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CE3634-F5A8-A53B-045F-0DE855289F32}"/>
              </a:ext>
            </a:extLst>
          </p:cNvPr>
          <p:cNvSpPr/>
          <p:nvPr/>
        </p:nvSpPr>
        <p:spPr>
          <a:xfrm>
            <a:off x="1276424" y="2116370"/>
            <a:ext cx="4603813" cy="103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F38D3D-CC70-18B2-EEF9-A502E9DD1B4A}"/>
              </a:ext>
            </a:extLst>
          </p:cNvPr>
          <p:cNvSpPr/>
          <p:nvPr/>
        </p:nvSpPr>
        <p:spPr>
          <a:xfrm>
            <a:off x="1313904" y="3952274"/>
            <a:ext cx="4603813" cy="103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EB0A84-9759-D5D1-EFC2-0C1EF15E8FD7}"/>
              </a:ext>
            </a:extLst>
          </p:cNvPr>
          <p:cNvSpPr/>
          <p:nvPr/>
        </p:nvSpPr>
        <p:spPr>
          <a:xfrm>
            <a:off x="1303326" y="5469906"/>
            <a:ext cx="4603813" cy="103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017D51-A105-D5D8-928B-F409893526B8}"/>
              </a:ext>
            </a:extLst>
          </p:cNvPr>
          <p:cNvSpPr/>
          <p:nvPr/>
        </p:nvSpPr>
        <p:spPr>
          <a:xfrm>
            <a:off x="7445056" y="2193358"/>
            <a:ext cx="4603813" cy="123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899F-C737-4FCB-0ADA-E3F0249E5299}"/>
              </a:ext>
            </a:extLst>
          </p:cNvPr>
          <p:cNvSpPr/>
          <p:nvPr/>
        </p:nvSpPr>
        <p:spPr>
          <a:xfrm>
            <a:off x="1275363" y="5526470"/>
            <a:ext cx="45719" cy="976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92267C-FD1E-996E-EC00-3E81BC3DE262}"/>
              </a:ext>
            </a:extLst>
          </p:cNvPr>
          <p:cNvSpPr/>
          <p:nvPr/>
        </p:nvSpPr>
        <p:spPr>
          <a:xfrm>
            <a:off x="1275363" y="4091239"/>
            <a:ext cx="45719" cy="1051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5A983D-6D8D-18B6-97BC-95BCD2D58866}"/>
              </a:ext>
            </a:extLst>
          </p:cNvPr>
          <p:cNvSpPr/>
          <p:nvPr/>
        </p:nvSpPr>
        <p:spPr>
          <a:xfrm>
            <a:off x="1275364" y="2116373"/>
            <a:ext cx="45719" cy="1612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0449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21083" y="2025948"/>
            <a:ext cx="4677193" cy="470478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Virtual consultations</a:t>
            </a:r>
            <a:br>
              <a:rPr lang="en-GB" sz="1800" b="1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800" b="1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ERNs bring together rare disease experts in virtual consultations 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(more than 3535 to date)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through the IT tool 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Clinical Patient Management System (CPMS)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funded and supervised by the European Commission. These experts discuss clinical cases to agree on diagnoses and treatments. </a:t>
            </a:r>
          </a:p>
          <a:p>
            <a:pPr marL="0" indent="0">
              <a:spcAft>
                <a:spcPts val="600"/>
              </a:spcAft>
              <a:buNone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Rare disease registries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ERNs maintain rare disease registries and feed them with the data of the rare disease patients referred to them 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(more than 50 000 to date)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E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800" b="1" dirty="0">
              <a:solidFill>
                <a:srgbClr val="00449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Trainings courses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ERNs 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generate knowledge on rare diseases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disseminate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to a wider audience through different channels including trainings courses. </a:t>
            </a:r>
            <a:endParaRPr lang="en-IE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What do the ERNs do?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050ECB-18F1-3E12-EF31-37588E6561C0}"/>
              </a:ext>
            </a:extLst>
          </p:cNvPr>
          <p:cNvSpPr txBox="1"/>
          <p:nvPr/>
        </p:nvSpPr>
        <p:spPr>
          <a:xfrm>
            <a:off x="7456601" y="2116373"/>
            <a:ext cx="4017233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Clinical practice guidelines</a:t>
            </a:r>
            <a:r>
              <a:rPr lang="en-US" sz="20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ERNs develop clinical practice guidelines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other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clinical decision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tools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 specific rare disease to guide clinicians (more than 400 to date).</a:t>
            </a: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0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Coordination and monitoring of the network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 include also the coordination of the network, ranging 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40 to 108 members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monitoring the performance the network </a:t>
            </a:r>
            <a:endParaRPr lang="en-IE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0E7D0B-BCFF-8697-748E-62563CC118DF}"/>
              </a:ext>
            </a:extLst>
          </p:cNvPr>
          <p:cNvSpPr/>
          <p:nvPr/>
        </p:nvSpPr>
        <p:spPr>
          <a:xfrm>
            <a:off x="7410882" y="2212213"/>
            <a:ext cx="45719" cy="1216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337315-72D0-2CD8-D3D6-6FCED752D0A5}"/>
              </a:ext>
            </a:extLst>
          </p:cNvPr>
          <p:cNvSpPr/>
          <p:nvPr/>
        </p:nvSpPr>
        <p:spPr>
          <a:xfrm>
            <a:off x="7410882" y="3975758"/>
            <a:ext cx="45719" cy="1266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126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2A371-4E84-BD66-7C96-3A2459A9F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15600" cy="1899708"/>
          </a:xfrm>
        </p:spPr>
        <p:txBody>
          <a:bodyPr/>
          <a:lstStyle/>
          <a:p>
            <a:r>
              <a:rPr lang="en-GB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European Reference Networks and 836 members completed their first evaluation</a:t>
            </a:r>
          </a:p>
          <a:p>
            <a:r>
              <a:rPr lang="en-IE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grants for the coordination of the 24 European Reference Networks</a:t>
            </a:r>
          </a:p>
          <a:p>
            <a:r>
              <a:rPr lang="en-IE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- Joint Action JARDIN</a:t>
            </a:r>
          </a:p>
          <a:p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to Ukraine </a:t>
            </a:r>
          </a:p>
          <a:p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Management System 2.0</a:t>
            </a:r>
            <a:endParaRPr lang="en-IE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52619-C234-540D-6D08-5E38C69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11F270-676E-0FA1-02C6-D07DD4A6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Recent Milestones &amp; Ongoing priorities</a:t>
            </a:r>
          </a:p>
        </p:txBody>
      </p:sp>
    </p:spTree>
    <p:extLst>
      <p:ext uri="{BB962C8B-B14F-4D97-AF65-F5344CB8AC3E}">
        <p14:creationId xmlns:p14="http://schemas.microsoft.com/office/powerpoint/2010/main" val="113877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52619-C234-540D-6D08-5E38C69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ABED0FD-04AB-2E6F-4EB9-9705CABC87B2}"/>
              </a:ext>
            </a:extLst>
          </p:cNvPr>
          <p:cNvSpPr txBox="1">
            <a:spLocks/>
          </p:cNvSpPr>
          <p:nvPr/>
        </p:nvSpPr>
        <p:spPr>
          <a:xfrm>
            <a:off x="1128827" y="1847538"/>
            <a:ext cx="10645545" cy="316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 of the evaluation procedure for the ERNs – </a:t>
            </a:r>
            <a:r>
              <a:rPr lang="en-GB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hoc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group</a:t>
            </a:r>
          </a:p>
          <a:p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for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Orphanet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&amp; Communication activities: e-publications, website,</a:t>
            </a:r>
          </a:p>
          <a:p>
            <a:pPr marL="76200" indent="0">
              <a:buNone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workshops in 10 EU countries</a:t>
            </a:r>
          </a:p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Rare Disease Registry Infrastructure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EJP RD - European Joint Programme on Rare Diseases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AC7E68D-407C-0B2C-4CC1-681A11C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Recent Milestones &amp; Ongoing priorities</a:t>
            </a:r>
          </a:p>
        </p:txBody>
      </p:sp>
    </p:spTree>
    <p:extLst>
      <p:ext uri="{BB962C8B-B14F-4D97-AF65-F5344CB8AC3E}">
        <p14:creationId xmlns:p14="http://schemas.microsoft.com/office/powerpoint/2010/main" val="20761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5A8E72-3425-21C0-E797-7700E11D17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06312" y="914401"/>
            <a:ext cx="6669673" cy="52168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38654-21DC-1A4C-7DF8-A1A70B65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ECD18D-FD3E-8494-4D7A-EBC7F20E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18" y="201247"/>
            <a:ext cx="10515600" cy="525467"/>
          </a:xfrm>
        </p:spPr>
        <p:txBody>
          <a:bodyPr/>
          <a:lstStyle/>
          <a:p>
            <a:pPr algn="ctr"/>
            <a:r>
              <a:rPr lang="en-IE" sz="3200" dirty="0"/>
              <a:t>More information on Europa website </a:t>
            </a:r>
          </a:p>
        </p:txBody>
      </p:sp>
    </p:spTree>
    <p:extLst>
      <p:ext uri="{BB962C8B-B14F-4D97-AF65-F5344CB8AC3E}">
        <p14:creationId xmlns:p14="http://schemas.microsoft.com/office/powerpoint/2010/main" val="33715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European Union 2023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05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05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xx: element concerned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Fotolia.com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Slide xx: element concerned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iStock.com</a:t>
            </a:r>
            <a:endParaRPr sz="1050" dirty="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475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EC Square Sans Pro</vt:lpstr>
      <vt:lpstr>Tahoma</vt:lpstr>
      <vt:lpstr>Times New Roman</vt:lpstr>
      <vt:lpstr>Wingdings</vt:lpstr>
      <vt:lpstr>Office Theme</vt:lpstr>
      <vt:lpstr>Rare Disease &amp; European Reference Networks </vt:lpstr>
      <vt:lpstr>EU action on Rare Diseases</vt:lpstr>
      <vt:lpstr>PowerPoint Presentation</vt:lpstr>
      <vt:lpstr>What do the ERNs do? </vt:lpstr>
      <vt:lpstr>Recent Milestones &amp; Ongoing priorities</vt:lpstr>
      <vt:lpstr>Recent Milestones &amp; Ongoing priorities</vt:lpstr>
      <vt:lpstr>More information on Europa website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LARKINS Nichola (SANTE)</dc:creator>
  <cp:lastModifiedBy>Månsson Maria</cp:lastModifiedBy>
  <cp:revision>47</cp:revision>
  <dcterms:created xsi:type="dcterms:W3CDTF">2024-02-19T14:02:02Z</dcterms:created>
  <dcterms:modified xsi:type="dcterms:W3CDTF">2024-07-12T12:48:06Z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