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4"/>
  </p:sldMasterIdLst>
  <p:notesMasterIdLst>
    <p:notesMasterId r:id="rId13"/>
  </p:notesMasterIdLst>
  <p:handoutMasterIdLst>
    <p:handoutMasterId r:id="rId14"/>
  </p:handoutMasterIdLst>
  <p:sldIdLst>
    <p:sldId id="2142533727" r:id="rId5"/>
    <p:sldId id="2142533717" r:id="rId6"/>
    <p:sldId id="2142533720" r:id="rId7"/>
    <p:sldId id="2142533724" r:id="rId8"/>
    <p:sldId id="2142533725" r:id="rId9"/>
    <p:sldId id="2142533726" r:id="rId10"/>
    <p:sldId id="2142533711" r:id="rId11"/>
    <p:sldId id="2142533723" r:id="rId12"/>
  </p:sldIdLst>
  <p:sldSz cx="12192000" cy="6858000"/>
  <p:notesSz cx="9928225" cy="6797675"/>
  <p:custDataLst>
    <p:tags r:id="rId1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pos="3940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ez Marcos, Ruben" initials="PMR" lastIdx="3" clrIdx="0"/>
  <p:cmAuthor id="2" name="Rodriguez Fernandez, Manuel" initials="RFM" lastIdx="2" clrIdx="1"/>
  <p:cmAuthor id="3" name="Maria Del Pilar Mosquera" initials="MPM" lastIdx="1" clrIdx="2"/>
  <p:cmAuthor id="4" name="Boo, Silvia" initials="BS" lastIdx="2" clrIdx="3"/>
  <p:cmAuthor id="5" name="Cívicos Villa. Noemí" initials="CVN" lastIdx="11" clrIdx="4"/>
  <p:cmAuthor id="6" name="Muñoz Montalvo. Juan Fernando" initials="MMJF" lastIdx="13" clrIdx="5">
    <p:extLst>
      <p:ext uri="{19B8F6BF-5375-455C-9EA6-DF929625EA0E}">
        <p15:presenceInfo xmlns:p15="http://schemas.microsoft.com/office/powerpoint/2012/main" userId="Muñoz Montalvo. Juan Fernan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000"/>
    <a:srgbClr val="E6E6E6"/>
    <a:srgbClr val="FFD966"/>
    <a:srgbClr val="FFE699"/>
    <a:srgbClr val="DEA900"/>
    <a:srgbClr val="878282"/>
    <a:srgbClr val="FFD243"/>
    <a:srgbClr val="866600"/>
    <a:srgbClr val="604800"/>
    <a:srgbClr val="838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82" y="102"/>
      </p:cViewPr>
      <p:guideLst>
        <p:guide orient="horz" pos="414"/>
        <p:guide pos="3863"/>
        <p:guide pos="3940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C4C43-7C89-476F-AB73-16828B7266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94853" y="6305018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z="800"/>
              <a:t>© 2020 Deloitte Consulting S.L.U.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E5F97-EDCC-47F5-A140-FFCA91EB3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1144" y="6305018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132D1-0951-43A2-9068-D3EA4B4DA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560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842D6-2041-49FB-B8FD-908129521140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8E9D-31B2-49BF-B0B0-9172CD2891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9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02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062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07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 rot="19648996">
            <a:off x="1582399" y="2813448"/>
            <a:ext cx="9027215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s-ES" sz="7200" b="1" cap="none" spc="67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Borrador de trabajo</a:t>
            </a: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E4B7ACA8-9FDC-984D-95C5-40745C48EA37}"/>
              </a:ext>
            </a:extLst>
          </p:cNvPr>
          <p:cNvSpPr/>
          <p:nvPr userDrawn="1"/>
        </p:nvSpPr>
        <p:spPr>
          <a:xfrm>
            <a:off x="-4708525" y="152401"/>
            <a:ext cx="7660972" cy="7195935"/>
          </a:xfrm>
          <a:custGeom>
            <a:avLst/>
            <a:gdLst>
              <a:gd name="connsiteX0" fmla="*/ 0 w 3888002"/>
              <a:gd name="connsiteY0" fmla="*/ 0 h 4176256"/>
              <a:gd name="connsiteX1" fmla="*/ 3888002 w 3888002"/>
              <a:gd name="connsiteY1" fmla="*/ 1054698 h 4176256"/>
              <a:gd name="connsiteX2" fmla="*/ 3888002 w 3888002"/>
              <a:gd name="connsiteY2" fmla="*/ 4176256 h 4176256"/>
              <a:gd name="connsiteX3" fmla="*/ 0 w 3888002"/>
              <a:gd name="connsiteY3" fmla="*/ 4176256 h 4176256"/>
              <a:gd name="connsiteX4" fmla="*/ 0 w 3888002"/>
              <a:gd name="connsiteY4" fmla="*/ 0 h 417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8002" h="4176256">
                <a:moveTo>
                  <a:pt x="0" y="0"/>
                </a:moveTo>
                <a:lnTo>
                  <a:pt x="3888002" y="1054698"/>
                </a:lnTo>
                <a:lnTo>
                  <a:pt x="3888002" y="4176256"/>
                </a:lnTo>
                <a:lnTo>
                  <a:pt x="0" y="417625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>
              <a:defRPr/>
            </a:pPr>
            <a:endParaRPr lang="en-US" sz="2132">
              <a:solidFill>
                <a:srgbClr val="1A3B47"/>
              </a:solidFill>
              <a:latin typeface="Arial" panose="020B0604020202020204" pitchFamily="34" charset="0"/>
            </a:endParaRPr>
          </a:p>
        </p:txBody>
      </p:sp>
      <p:sp>
        <p:nvSpPr>
          <p:cNvPr id="13" name="Google Shape;21;p4"/>
          <p:cNvSpPr/>
          <p:nvPr userDrawn="1"/>
        </p:nvSpPr>
        <p:spPr>
          <a:xfrm>
            <a:off x="11301267" y="6299200"/>
            <a:ext cx="890800" cy="558800"/>
          </a:xfrm>
          <a:prstGeom prst="rect">
            <a:avLst/>
          </a:prstGeom>
          <a:solidFill>
            <a:srgbClr val="FECE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27"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 hasCustomPrompt="1"/>
          </p:nvPr>
        </p:nvSpPr>
        <p:spPr>
          <a:xfrm>
            <a:off x="334434" y="585183"/>
            <a:ext cx="11523133" cy="899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667" b="0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000" b="1"/>
            </a:lvl9pPr>
          </a:lstStyle>
          <a:p>
            <a:r>
              <a:rPr lang="es-ES" err="1"/>
              <a:t>dddd</a:t>
            </a:r>
            <a:endParaRPr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8945" y="6376947"/>
            <a:ext cx="1111595" cy="361219"/>
          </a:xfrm>
          <a:prstGeom prst="rect">
            <a:avLst/>
          </a:prstGeom>
        </p:spPr>
      </p:pic>
      <p:sp>
        <p:nvSpPr>
          <p:cNvPr id="9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38116" y="327107"/>
            <a:ext cx="11519451" cy="183256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kumimoji="0" lang="es-ES" sz="1067" b="0" i="0" u="none" strike="noStrike" kern="1200" cap="none" spc="0" normalizeH="0" baseline="0" dirty="0" smtClean="0">
                <a:ln>
                  <a:noFill/>
                </a:ln>
                <a:solidFill>
                  <a:srgbClr val="1A3B47"/>
                </a:solidFill>
                <a:effectLst/>
                <a:uLnTx/>
                <a:uFillTx/>
                <a:latin typeface="+mn-lt"/>
                <a:ea typeface="+mn-ea"/>
                <a:cs typeface="Soho Gothic Pro" panose="020B05030305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marR="0" lvl="0" indent="0" algn="just" defTabSz="11254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D3935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es-ES"/>
              <a:t>Editar el estilo de texto del patrón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557" y="6372098"/>
            <a:ext cx="634867" cy="366068"/>
          </a:xfrm>
          <a:prstGeom prst="rect">
            <a:avLst/>
          </a:prstGeom>
        </p:spPr>
      </p:pic>
      <p:sp>
        <p:nvSpPr>
          <p:cNvPr id="11" name="CuadroTexto 10"/>
          <p:cNvSpPr txBox="1"/>
          <p:nvPr userDrawn="1"/>
        </p:nvSpPr>
        <p:spPr>
          <a:xfrm>
            <a:off x="1657519" y="6420718"/>
            <a:ext cx="947463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67">
                <a:solidFill>
                  <a:schemeClr val="accent5"/>
                </a:solidFill>
              </a:rPr>
              <a:t>Reunión Coordinadores CCAA 23/02/2021.</a:t>
            </a:r>
            <a:r>
              <a:rPr lang="es-ES" sz="1067" baseline="0">
                <a:solidFill>
                  <a:schemeClr val="accent5"/>
                </a:solidFill>
              </a:rPr>
              <a:t> GIV COVID 19 </a:t>
            </a:r>
          </a:p>
        </p:txBody>
      </p:sp>
    </p:spTree>
    <p:extLst>
      <p:ext uri="{BB962C8B-B14F-4D97-AF65-F5344CB8AC3E}">
        <p14:creationId xmlns:p14="http://schemas.microsoft.com/office/powerpoint/2010/main" val="1895359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pos="158">
          <p15:clr>
            <a:srgbClr val="FBAE40"/>
          </p15:clr>
        </p15:guide>
        <p15:guide id="3" pos="5602">
          <p15:clr>
            <a:srgbClr val="FBAE40"/>
          </p15:clr>
        </p15:guide>
        <p15:guide id="4" orient="horz" pos="2987">
          <p15:clr>
            <a:srgbClr val="FBAE40"/>
          </p15:clr>
        </p15:guide>
        <p15:guide id="5" orient="horz" pos="146">
          <p15:clr>
            <a:srgbClr val="FBAE40"/>
          </p15:clr>
        </p15:guide>
        <p15:guide id="6" orient="horz" pos="16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874C05-95D9-497F-BED6-A62EAC8DFC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4" y="6333440"/>
            <a:ext cx="1371765" cy="443307"/>
          </a:xfrm>
          <a:prstGeom prst="rect">
            <a:avLst/>
          </a:prstGeom>
        </p:spPr>
      </p:pic>
      <p:sp>
        <p:nvSpPr>
          <p:cNvPr id="3" name="Google Shape;21;p4">
            <a:extLst>
              <a:ext uri="{FF2B5EF4-FFF2-40B4-BE49-F238E27FC236}">
                <a16:creationId xmlns:a16="http://schemas.microsoft.com/office/drawing/2014/main" id="{587254DD-1602-41F4-A1E1-0EC1430724F6}"/>
              </a:ext>
            </a:extLst>
          </p:cNvPr>
          <p:cNvSpPr/>
          <p:nvPr userDrawn="1"/>
        </p:nvSpPr>
        <p:spPr>
          <a:xfrm>
            <a:off x="11301267" y="6299200"/>
            <a:ext cx="890800" cy="558800"/>
          </a:xfrm>
          <a:prstGeom prst="rect">
            <a:avLst/>
          </a:prstGeom>
          <a:solidFill>
            <a:srgbClr val="FECE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27"/>
          </a:p>
        </p:txBody>
      </p:sp>
    </p:spTree>
    <p:extLst>
      <p:ext uri="{BB962C8B-B14F-4D97-AF65-F5344CB8AC3E}">
        <p14:creationId xmlns:p14="http://schemas.microsoft.com/office/powerpoint/2010/main" val="2546839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Marcador de número de diapositiva 4"/>
          <p:cNvSpPr>
            <a:spLocks noGrp="1"/>
          </p:cNvSpPr>
          <p:nvPr>
            <p:ph type="sldNum" sz="quarter" idx="4"/>
          </p:nvPr>
        </p:nvSpPr>
        <p:spPr>
          <a:xfrm>
            <a:off x="-1160" y="64518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727B-52FA-4CFB-91BB-1639F14C30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Marcador de número de diapositiva 4"/>
          <p:cNvSpPr txBox="1">
            <a:spLocks/>
          </p:cNvSpPr>
          <p:nvPr userDrawn="1"/>
        </p:nvSpPr>
        <p:spPr>
          <a:xfrm>
            <a:off x="11500339" y="63697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B261727B-52FA-4CFB-91BB-1639F14C3090}" type="slidenum">
              <a:rPr lang="es-ES" sz="1200" smtClean="0"/>
              <a:pPr/>
              <a:t>‹#›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335434099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ubtitle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581607A-2902-4B7B-999F-400F653F4301}"/>
              </a:ext>
            </a:extLst>
          </p:cNvPr>
          <p:cNvSpPr/>
          <p:nvPr userDrawn="1"/>
        </p:nvSpPr>
        <p:spPr bwMode="gray">
          <a:xfrm>
            <a:off x="349138" y="6412285"/>
            <a:ext cx="1662545" cy="25643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>
              <a:solidFill>
                <a:schemeClr val="bg1"/>
              </a:solidFill>
            </a:endParaRPr>
          </a:p>
        </p:txBody>
      </p:sp>
      <p:sp>
        <p:nvSpPr>
          <p:cNvPr id="7" name="Google Shape;21;p4">
            <a:extLst>
              <a:ext uri="{FF2B5EF4-FFF2-40B4-BE49-F238E27FC236}">
                <a16:creationId xmlns:a16="http://schemas.microsoft.com/office/drawing/2014/main" id="{F0AC8A07-5A76-49C7-B780-A26E407A72C3}"/>
              </a:ext>
            </a:extLst>
          </p:cNvPr>
          <p:cNvSpPr/>
          <p:nvPr userDrawn="1"/>
        </p:nvSpPr>
        <p:spPr>
          <a:xfrm>
            <a:off x="11301267" y="6299200"/>
            <a:ext cx="890800" cy="558800"/>
          </a:xfrm>
          <a:prstGeom prst="rect">
            <a:avLst/>
          </a:prstGeom>
          <a:solidFill>
            <a:srgbClr val="FECE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27"/>
          </a:p>
        </p:txBody>
      </p:sp>
      <p:pic>
        <p:nvPicPr>
          <p:cNvPr id="9" name="Google Shape;29;p38">
            <a:extLst>
              <a:ext uri="{FF2B5EF4-FFF2-40B4-BE49-F238E27FC236}">
                <a16:creationId xmlns:a16="http://schemas.microsoft.com/office/drawing/2014/main" id="{C30E93EE-6CA5-4341-AC76-031D887EFA6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04151" y="6299200"/>
            <a:ext cx="1414591" cy="44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1BA100C-A3E9-4455-9C30-795556B03F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0380" y="6254495"/>
            <a:ext cx="1662546" cy="488012"/>
          </a:xfrm>
          <a:prstGeom prst="rect">
            <a:avLst/>
          </a:prstGeom>
        </p:spPr>
      </p:pic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2542554-4A6F-6740-982F-9E0A61008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1992"/>
          <a:stretch/>
        </p:blipFill>
        <p:spPr>
          <a:xfrm>
            <a:off x="3638542" y="6277112"/>
            <a:ext cx="1414591" cy="4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505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Subtitle an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05991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B2D0F7C-FCF8-4D30-9BFF-4A410D61EE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B2D0F7C-FCF8-4D30-9BFF-4A410D61EE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BE06B281-2259-4E09-B04D-6FC6C5FA18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4400" b="0" i="0" baseline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6FF2A-5D21-4AF9-9E91-CBFFC0A3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17F8D-EDEA-4765-9224-2649CB704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B5F6B-111E-4F84-9827-5D54DBF3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AF113-0165-49E9-A139-D8E2A6537ADF}" type="datetime1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7D3FD-2DCA-4828-8DCB-1BF0714E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D9AEC-BFDC-4440-8A55-F23FE5C2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46E8-B489-4096-9548-28810C327D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83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0725E-1C79-439F-BAE6-4F92296AE8C4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F3826-EC20-4ACB-9B89-E3E0B7808F1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918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0" y="0"/>
            <a:ext cx="5318800" cy="6858000"/>
          </a:xfrm>
          <a:prstGeom prst="rect">
            <a:avLst/>
          </a:prstGeom>
          <a:solidFill>
            <a:srgbClr val="FECE1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27"/>
          </a:p>
        </p:txBody>
      </p:sp>
      <p:sp>
        <p:nvSpPr>
          <p:cNvPr id="142" name="Google Shape;142;p19"/>
          <p:cNvSpPr txBox="1">
            <a:spLocks noGrp="1"/>
          </p:cNvSpPr>
          <p:nvPr>
            <p:ph type="ctrTitle"/>
          </p:nvPr>
        </p:nvSpPr>
        <p:spPr>
          <a:xfrm flipH="1">
            <a:off x="6251376" y="1742017"/>
            <a:ext cx="5874000" cy="31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 b="1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1"/>
          </p:nvPr>
        </p:nvSpPr>
        <p:spPr>
          <a:xfrm flipH="1">
            <a:off x="6251343" y="5050679"/>
            <a:ext cx="3876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latin typeface="+mn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 idx="2"/>
          </p:nvPr>
        </p:nvSpPr>
        <p:spPr>
          <a:xfrm flipH="1">
            <a:off x="623000" y="3195365"/>
            <a:ext cx="4072800" cy="122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16000" b="1">
                <a:solidFill>
                  <a:schemeClr val="lt1"/>
                </a:solidFill>
                <a:latin typeface="+mn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500"/>
              <a:buNone/>
              <a:defRPr sz="7333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6455" y="6103117"/>
            <a:ext cx="2585545" cy="5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0B3F9C9-C479-468A-9F12-32A579DC62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975203368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12" imgW="498" imgH="499" progId="TCLayout.ActiveDocument.1">
                  <p:embed/>
                </p:oleObj>
              </mc:Choice>
              <mc:Fallback>
                <p:oleObj name="think-cell Slide" r:id="rId12" imgW="498" imgH="49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0B3F9C9-C479-468A-9F12-32A579DC62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l"/>
              <a:buNone/>
              <a:defRPr sz="24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Inter"/>
              <a:buChar char="●"/>
              <a:defRPr sz="1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75711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9" r:id="rId4"/>
    <p:sldLayoutId id="2147483695" r:id="rId5"/>
    <p:sldLayoutId id="2147483696" r:id="rId6"/>
    <p:sldLayoutId id="2147483697" r:id="rId7"/>
    <p:sldLayoutId id="214748369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em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flipH="1">
            <a:off x="5257800" y="181167"/>
            <a:ext cx="6934200" cy="3171200"/>
          </a:xfrm>
        </p:spPr>
        <p:txBody>
          <a:bodyPr/>
          <a:lstStyle/>
          <a:p>
            <a:pPr algn="ctr"/>
            <a:r>
              <a:rPr lang="en-US" sz="4800" dirty="0">
                <a:ea typeface="Calibri" panose="020F0502020204030204" pitchFamily="34" charset="0"/>
                <a:cs typeface="Calibri" panose="020F0502020204030204" pitchFamily="34" charset="0"/>
              </a:rPr>
              <a:t>RARE DISEASES AND THE EUROPEAN HEALTH DATA SPACE</a:t>
            </a: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5164280" y="4021282"/>
            <a:ext cx="7027717" cy="871366"/>
          </a:xfrm>
        </p:spPr>
        <p:txBody>
          <a:bodyPr/>
          <a:lstStyle/>
          <a:p>
            <a:pPr algn="ctr"/>
            <a:r>
              <a:rPr lang="en-GB" dirty="0"/>
              <a:t>Juan Fernando Muñoz </a:t>
            </a:r>
          </a:p>
          <a:p>
            <a:endParaRPr lang="en-GB" dirty="0"/>
          </a:p>
          <a:p>
            <a:r>
              <a:rPr lang="es-ES" sz="1800" dirty="0"/>
              <a:t>General </a:t>
            </a:r>
            <a:r>
              <a:rPr lang="es-ES" sz="1800" dirty="0" err="1"/>
              <a:t>Secretary</a:t>
            </a:r>
            <a:r>
              <a:rPr lang="es-ES" sz="1800" dirty="0"/>
              <a:t> </a:t>
            </a:r>
            <a:r>
              <a:rPr lang="es-ES" sz="1800" dirty="0" err="1"/>
              <a:t>for</a:t>
            </a:r>
            <a:r>
              <a:rPr lang="es-ES" sz="1800" dirty="0"/>
              <a:t> Digital </a:t>
            </a:r>
            <a:r>
              <a:rPr lang="es-ES" sz="1800" dirty="0" err="1"/>
              <a:t>Health</a:t>
            </a:r>
            <a:r>
              <a:rPr lang="es-ES" sz="1800" dirty="0"/>
              <a:t>, </a:t>
            </a:r>
            <a:r>
              <a:rPr lang="es-ES" sz="1800" dirty="0" err="1"/>
              <a:t>Information</a:t>
            </a:r>
            <a:r>
              <a:rPr lang="es-ES" sz="1800" dirty="0"/>
              <a:t> and </a:t>
            </a:r>
            <a:r>
              <a:rPr lang="es-ES" sz="1800" dirty="0" err="1"/>
              <a:t>Innovation</a:t>
            </a:r>
            <a:endParaRPr lang="es-ES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39" y="1766767"/>
            <a:ext cx="4375916" cy="193983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73" y="6012165"/>
            <a:ext cx="2472291" cy="6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5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3B0ECA2B-25EC-4A69-99C1-E08375184DEF}"/>
              </a:ext>
            </a:extLst>
          </p:cNvPr>
          <p:cNvSpPr/>
          <p:nvPr/>
        </p:nvSpPr>
        <p:spPr>
          <a:xfrm>
            <a:off x="3117273" y="1260427"/>
            <a:ext cx="8713085" cy="3083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spcBef>
                <a:spcPct val="20000"/>
              </a:spcBef>
              <a:buClr>
                <a:srgbClr val="002060"/>
              </a:buClr>
              <a:defRPr/>
            </a:pPr>
            <a:r>
              <a:rPr lang="en-GB" sz="1600" b="1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New features introduced</a:t>
            </a:r>
            <a:endParaRPr lang="en-GB" sz="1600" kern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003969E5-C105-4CB9-969D-8A6A1B93B64D}"/>
              </a:ext>
            </a:extLst>
          </p:cNvPr>
          <p:cNvSpPr/>
          <p:nvPr/>
        </p:nvSpPr>
        <p:spPr>
          <a:xfrm>
            <a:off x="637116" y="1260427"/>
            <a:ext cx="2279648" cy="3083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spcBef>
                <a:spcPct val="20000"/>
              </a:spcBef>
              <a:buClr>
                <a:srgbClr val="002060"/>
              </a:buClr>
              <a:defRPr/>
            </a:pPr>
            <a:r>
              <a:rPr lang="es-ES" sz="1600" b="1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Field</a:t>
            </a:r>
            <a:endParaRPr lang="es-ES" sz="1600" kern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2FED1306-2D85-4E68-94D6-EA91A9551EAE}"/>
              </a:ext>
            </a:extLst>
          </p:cNvPr>
          <p:cNvSpPr/>
          <p:nvPr/>
        </p:nvSpPr>
        <p:spPr>
          <a:xfrm>
            <a:off x="647697" y="1624346"/>
            <a:ext cx="2269067" cy="949284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spcBef>
                <a:spcPct val="20000"/>
              </a:spcBef>
              <a:buClr>
                <a:srgbClr val="002060"/>
              </a:buClr>
              <a:defRPr/>
            </a:pPr>
            <a:endParaRPr lang="es-ES" sz="1600" kern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67B9E66-2DB6-463D-BB06-88A8DE2FBF66}"/>
              </a:ext>
            </a:extLst>
          </p:cNvPr>
          <p:cNvSpPr/>
          <p:nvPr/>
        </p:nvSpPr>
        <p:spPr bwMode="gray">
          <a:xfrm>
            <a:off x="718644" y="1752648"/>
            <a:ext cx="2084845" cy="79669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118533" tIns="118533" rIns="118533" bIns="11853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s-ES" sz="1600" b="1" dirty="0">
                <a:solidFill>
                  <a:schemeClr val="accent5"/>
                </a:solidFill>
                <a:latin typeface="+mj-lt"/>
              </a:rPr>
              <a:t>Natural </a:t>
            </a:r>
            <a:r>
              <a:rPr lang="es-ES" sz="1600" b="1" dirty="0" err="1">
                <a:solidFill>
                  <a:schemeClr val="accent5"/>
                </a:solidFill>
                <a:latin typeface="+mj-lt"/>
              </a:rPr>
              <a:t>persons</a:t>
            </a:r>
            <a:r>
              <a:rPr lang="es-ES" sz="16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1600" b="1" dirty="0" err="1">
                <a:solidFill>
                  <a:schemeClr val="accent5"/>
                </a:solidFill>
                <a:latin typeface="+mj-lt"/>
              </a:rPr>
              <a:t>Rights</a:t>
            </a:r>
            <a:endParaRPr lang="es-ES" sz="16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8" name="Rounded Rectangle 19">
            <a:extLst>
              <a:ext uri="{FF2B5EF4-FFF2-40B4-BE49-F238E27FC236}">
                <a16:creationId xmlns:a16="http://schemas.microsoft.com/office/drawing/2014/main" id="{71DA8A5E-3544-408A-ACEB-9F3D4BC29E0D}"/>
              </a:ext>
            </a:extLst>
          </p:cNvPr>
          <p:cNvSpPr/>
          <p:nvPr/>
        </p:nvSpPr>
        <p:spPr>
          <a:xfrm>
            <a:off x="647697" y="2626663"/>
            <a:ext cx="2269067" cy="105082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spcBef>
                <a:spcPct val="20000"/>
              </a:spcBef>
              <a:buClr>
                <a:srgbClr val="002060"/>
              </a:buClr>
              <a:defRPr/>
            </a:pPr>
            <a:endParaRPr lang="es-ES" sz="1600" kern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038FE83-CA8E-489D-94D2-C49F29540364}"/>
              </a:ext>
            </a:extLst>
          </p:cNvPr>
          <p:cNvSpPr/>
          <p:nvPr/>
        </p:nvSpPr>
        <p:spPr bwMode="gray">
          <a:xfrm>
            <a:off x="792096" y="2796963"/>
            <a:ext cx="1959102" cy="72753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118533" tIns="118533" rIns="118533" bIns="11853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s-ES" sz="1600" b="1" dirty="0" err="1">
                <a:solidFill>
                  <a:schemeClr val="tx2"/>
                </a:solidFill>
                <a:latin typeface="+mj-lt"/>
              </a:rPr>
              <a:t>Obligations</a:t>
            </a:r>
            <a:r>
              <a:rPr lang="es-ES" sz="1600" b="1" dirty="0">
                <a:solidFill>
                  <a:schemeClr val="tx2"/>
                </a:solidFill>
                <a:latin typeface="+mj-lt"/>
              </a:rPr>
              <a:t> of </a:t>
            </a:r>
            <a:r>
              <a:rPr lang="es-ES" sz="1600" b="1" dirty="0" err="1">
                <a:solidFill>
                  <a:schemeClr val="tx2"/>
                </a:solidFill>
                <a:latin typeface="+mj-lt"/>
              </a:rPr>
              <a:t>States</a:t>
            </a:r>
            <a:endParaRPr lang="es-E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2CC5F033-271A-486A-BFE4-A9DDE46F7634}"/>
              </a:ext>
            </a:extLst>
          </p:cNvPr>
          <p:cNvSpPr/>
          <p:nvPr/>
        </p:nvSpPr>
        <p:spPr>
          <a:xfrm>
            <a:off x="647697" y="5344647"/>
            <a:ext cx="2269067" cy="938305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spcBef>
                <a:spcPct val="20000"/>
              </a:spcBef>
              <a:buClr>
                <a:srgbClr val="002060"/>
              </a:buClr>
              <a:defRPr/>
            </a:pPr>
            <a:endParaRPr lang="es-ES" sz="1600" kern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03B906-9B6E-4310-B280-CC712C272F7E}"/>
              </a:ext>
            </a:extLst>
          </p:cNvPr>
          <p:cNvSpPr/>
          <p:nvPr/>
        </p:nvSpPr>
        <p:spPr bwMode="gray">
          <a:xfrm>
            <a:off x="553194" y="5571443"/>
            <a:ext cx="2415743" cy="4847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118533" tIns="118533" rIns="118533" bIns="11853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s-ES" sz="1600" b="1" err="1">
                <a:solidFill>
                  <a:schemeClr val="accent5"/>
                </a:solidFill>
                <a:latin typeface="+mj-lt"/>
              </a:rPr>
              <a:t>Entities</a:t>
            </a:r>
            <a:endParaRPr lang="es-ES" sz="1600" b="1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25" name="Marcador de número de diapositiva 2">
            <a:extLst>
              <a:ext uri="{FF2B5EF4-FFF2-40B4-BE49-F238E27FC236}">
                <a16:creationId xmlns:a16="http://schemas.microsoft.com/office/drawing/2014/main" id="{1BE6859A-2186-4027-8C23-0BA77C1F4E0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16907" y="6287787"/>
            <a:ext cx="711556" cy="539044"/>
          </a:xfrm>
        </p:spPr>
        <p:txBody>
          <a:bodyPr/>
          <a:lstStyle/>
          <a:p>
            <a:pPr defTabSz="1625519">
              <a:buClr>
                <a:srgbClr val="000000"/>
              </a:buClr>
            </a:pPr>
            <a:fld id="{00000000-1234-1234-1234-123412341234}" type="slidenum">
              <a:rPr lang="es-ES" sz="1467" kern="0">
                <a:solidFill>
                  <a:srgbClr val="040404"/>
                </a:solidFill>
                <a:latin typeface="+mj-lt"/>
                <a:cs typeface="Arial"/>
                <a:sym typeface="Arial"/>
              </a:rPr>
              <a:pPr defTabSz="1625519">
                <a:buClr>
                  <a:srgbClr val="000000"/>
                </a:buClr>
              </a:pPr>
              <a:t>2</a:t>
            </a:fld>
            <a:endParaRPr lang="es-ES" sz="1467" kern="0" dirty="0">
              <a:solidFill>
                <a:srgbClr val="040404"/>
              </a:solidFill>
              <a:latin typeface="+mj-lt"/>
              <a:cs typeface="Arial"/>
              <a:sym typeface="Arial"/>
            </a:endParaRPr>
          </a:p>
        </p:txBody>
      </p:sp>
      <p:sp>
        <p:nvSpPr>
          <p:cNvPr id="26" name="Rounded Rectangle 19">
            <a:extLst>
              <a:ext uri="{FF2B5EF4-FFF2-40B4-BE49-F238E27FC236}">
                <a16:creationId xmlns:a16="http://schemas.microsoft.com/office/drawing/2014/main" id="{2CC5F033-271A-486A-BFE4-A9DDE46F7634}"/>
              </a:ext>
            </a:extLst>
          </p:cNvPr>
          <p:cNvSpPr/>
          <p:nvPr/>
        </p:nvSpPr>
        <p:spPr>
          <a:xfrm>
            <a:off x="647697" y="3728110"/>
            <a:ext cx="2269067" cy="791687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s-ES" sz="1400" b="1" dirty="0" err="1">
                <a:solidFill>
                  <a:schemeClr val="accent5"/>
                </a:solidFill>
                <a:latin typeface="+mj-lt"/>
              </a:rPr>
              <a:t>Public</a:t>
            </a:r>
            <a:r>
              <a:rPr lang="es-ES" sz="1400" b="1" dirty="0">
                <a:solidFill>
                  <a:schemeClr val="accent5"/>
                </a:solidFill>
                <a:latin typeface="+mj-lt"/>
              </a:rPr>
              <a:t> and </a:t>
            </a:r>
            <a:r>
              <a:rPr lang="es-ES" sz="1400" b="1" dirty="0" err="1">
                <a:solidFill>
                  <a:schemeClr val="accent5"/>
                </a:solidFill>
                <a:latin typeface="+mj-lt"/>
              </a:rPr>
              <a:t>Private</a:t>
            </a:r>
            <a:r>
              <a:rPr lang="es-ES" sz="14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1400" b="1" dirty="0" err="1">
                <a:solidFill>
                  <a:schemeClr val="accent5"/>
                </a:solidFill>
                <a:latin typeface="+mj-lt"/>
              </a:rPr>
              <a:t>Professionals</a:t>
            </a:r>
            <a:r>
              <a:rPr lang="es-ES" sz="1400" b="1" dirty="0">
                <a:solidFill>
                  <a:schemeClr val="accent5"/>
                </a:solidFill>
                <a:latin typeface="+mj-lt"/>
              </a:rPr>
              <a:t> and </a:t>
            </a:r>
            <a:r>
              <a:rPr lang="es-ES" sz="1400" b="1" dirty="0" err="1">
                <a:solidFill>
                  <a:schemeClr val="accent5"/>
                </a:solidFill>
                <a:latin typeface="+mj-lt"/>
              </a:rPr>
              <a:t>Care</a:t>
            </a:r>
            <a:r>
              <a:rPr lang="es-ES" sz="1400" b="1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s-ES" sz="1400" b="1" dirty="0" err="1">
                <a:solidFill>
                  <a:schemeClr val="accent5"/>
                </a:solidFill>
                <a:latin typeface="+mj-lt"/>
              </a:rPr>
              <a:t>Providers</a:t>
            </a:r>
            <a:endParaRPr lang="es-ES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9" name="Rounded Rectangle 19">
            <a:extLst>
              <a:ext uri="{FF2B5EF4-FFF2-40B4-BE49-F238E27FC236}">
                <a16:creationId xmlns:a16="http://schemas.microsoft.com/office/drawing/2014/main" id="{71DA8A5E-3544-408A-ACEB-9F3D4BC29E0D}"/>
              </a:ext>
            </a:extLst>
          </p:cNvPr>
          <p:cNvSpPr/>
          <p:nvPr/>
        </p:nvSpPr>
        <p:spPr>
          <a:xfrm>
            <a:off x="647697" y="4576166"/>
            <a:ext cx="2269067" cy="71037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spcBef>
                <a:spcPct val="20000"/>
              </a:spcBef>
              <a:buClr>
                <a:srgbClr val="002060"/>
              </a:buClr>
              <a:defRPr/>
            </a:pPr>
            <a:endParaRPr lang="es-ES" sz="1600" kern="0">
              <a:solidFill>
                <a:schemeClr val="tx2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0038FE83-CA8E-489D-94D2-C49F29540364}"/>
              </a:ext>
            </a:extLst>
          </p:cNvPr>
          <p:cNvSpPr/>
          <p:nvPr/>
        </p:nvSpPr>
        <p:spPr bwMode="gray">
          <a:xfrm>
            <a:off x="1020419" y="4751773"/>
            <a:ext cx="1502460" cy="35218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118533" tIns="118533" rIns="118533" bIns="118533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es-ES_tradnl" sz="1600" b="1">
                <a:solidFill>
                  <a:schemeClr val="tx2"/>
                </a:solidFill>
                <a:latin typeface="+mj-lt"/>
              </a:rPr>
              <a:t>M</a:t>
            </a:r>
            <a:r>
              <a:rPr lang="es-ES" sz="1600" b="1" err="1">
                <a:solidFill>
                  <a:schemeClr val="tx2"/>
                </a:solidFill>
                <a:latin typeface="+mj-lt"/>
              </a:rPr>
              <a:t>arket</a:t>
            </a:r>
            <a:endParaRPr lang="es-ES" sz="16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651573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01FBFA96-BC39-E023-504A-F7406116249C}"/>
              </a:ext>
            </a:extLst>
          </p:cNvPr>
          <p:cNvSpPr txBox="1">
            <a:spLocks/>
          </p:cNvSpPr>
          <p:nvPr/>
        </p:nvSpPr>
        <p:spPr bwMode="gray">
          <a:xfrm>
            <a:off x="115528" y="782981"/>
            <a:ext cx="11246152" cy="4454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2400"/>
              <a:buFont typeface="Abel"/>
              <a:buNone/>
              <a:defRPr sz="1500" b="1">
                <a:solidFill>
                  <a:schemeClr val="tx2"/>
                </a:solidFill>
                <a:latin typeface="Abel"/>
                <a:ea typeface="Abel"/>
                <a:cs typeface="Abel"/>
              </a:defRPr>
            </a:lvl1pPr>
            <a:lvl2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2pPr>
            <a:lvl3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3pPr>
            <a:lvl4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4pPr>
            <a:lvl5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5pPr>
            <a:lvl6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6pPr>
            <a:lvl7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7pPr>
            <a:lvl8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8pPr>
            <a:lvl9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9pPr>
          </a:lstStyle>
          <a:p>
            <a:r>
              <a:rPr lang="es-ES" sz="1867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The</a:t>
            </a:r>
            <a:r>
              <a:rPr lang="es-ES" sz="1867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future </a:t>
            </a:r>
            <a:r>
              <a:rPr lang="es-ES" sz="1867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Regulation</a:t>
            </a:r>
            <a:r>
              <a:rPr lang="es-ES" sz="1867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of </a:t>
            </a:r>
            <a:r>
              <a:rPr lang="es-ES" sz="1867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the</a:t>
            </a:r>
            <a:r>
              <a:rPr lang="es-ES" sz="1867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s-ES" sz="1867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European</a:t>
            </a:r>
            <a:r>
              <a:rPr lang="es-ES" sz="1867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s-ES" sz="1867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Health</a:t>
            </a:r>
            <a:r>
              <a:rPr lang="es-ES" sz="1867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Data </a:t>
            </a:r>
            <a:r>
              <a:rPr lang="es-ES" sz="1867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Area</a:t>
            </a:r>
            <a:r>
              <a:rPr lang="es-ES" sz="1867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: </a:t>
            </a:r>
            <a:r>
              <a:rPr lang="es-ES" sz="1867" b="0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Primary</a:t>
            </a:r>
            <a:r>
              <a:rPr lang="es-ES" sz="1867" b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use </a:t>
            </a:r>
            <a:endParaRPr lang="es-ES" sz="1867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3816B9B-6712-1C9D-4B78-351523A98424}"/>
              </a:ext>
            </a:extLst>
          </p:cNvPr>
          <p:cNvGrpSpPr/>
          <p:nvPr/>
        </p:nvGrpSpPr>
        <p:grpSpPr>
          <a:xfrm>
            <a:off x="3117273" y="1624346"/>
            <a:ext cx="8713085" cy="949284"/>
            <a:chOff x="3117273" y="1487186"/>
            <a:chExt cx="8713085" cy="949284"/>
          </a:xfrm>
        </p:grpSpPr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DB681B89-216A-499C-A7AC-D9432E3F3A84}"/>
                </a:ext>
              </a:extLst>
            </p:cNvPr>
            <p:cNvSpPr/>
            <p:nvPr/>
          </p:nvSpPr>
          <p:spPr>
            <a:xfrm>
              <a:off x="3117273" y="1487186"/>
              <a:ext cx="8713085" cy="949284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algn="just">
                <a:spcBef>
                  <a:spcPct val="20000"/>
                </a:spcBef>
                <a:buClr>
                  <a:srgbClr val="002060"/>
                </a:buClr>
                <a:defRPr/>
              </a:pPr>
              <a:endParaRPr lang="en-GB" sz="12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718044-F9BD-E2E0-7EE2-C43358A6A29C}"/>
                </a:ext>
              </a:extLst>
            </p:cNvPr>
            <p:cNvSpPr txBox="1"/>
            <p:nvPr/>
          </p:nvSpPr>
          <p:spPr>
            <a:xfrm>
              <a:off x="3214861" y="1526324"/>
              <a:ext cx="8615495" cy="871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GB" sz="110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View</a:t>
              </a:r>
              <a:r>
                <a:rPr lang="en-GB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data, </a:t>
              </a:r>
              <a:r>
                <a:rPr lang="en-GB" sz="110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add</a:t>
              </a:r>
              <a:r>
                <a:rPr lang="en-GB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and </a:t>
              </a:r>
              <a:r>
                <a:rPr lang="en-GB" sz="110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transfer data </a:t>
              </a:r>
              <a:r>
                <a:rPr lang="en-GB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between healthcare providers</a:t>
              </a:r>
              <a:endParaRPr lang="en-GB" sz="1100" kern="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GB" sz="1100" kern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Authorize </a:t>
              </a:r>
              <a:r>
                <a:rPr lang="en-GB" sz="1100" kern="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representatives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GB" sz="1100" kern="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Know access to data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GB" sz="1100" dirty="0">
                  <a:solidFill>
                    <a:schemeClr val="tx1"/>
                  </a:solidFill>
                  <a:latin typeface="+mj-lt"/>
                </a:rPr>
                <a:t>Obtain </a:t>
              </a:r>
              <a:r>
                <a:rPr lang="en-GB" sz="1100" dirty="0">
                  <a:solidFill>
                    <a:srgbClr val="FF0000"/>
                  </a:solidFill>
                  <a:latin typeface="+mj-lt"/>
                </a:rPr>
                <a:t>copies</a:t>
              </a:r>
              <a:r>
                <a:rPr lang="en-GB" sz="1100" dirty="0">
                  <a:solidFill>
                    <a:schemeClr val="tx1"/>
                  </a:solidFill>
                  <a:latin typeface="+mj-lt"/>
                </a:rPr>
                <a:t> and </a:t>
              </a:r>
              <a:r>
                <a:rPr lang="en-GB" sz="1100" dirty="0">
                  <a:solidFill>
                    <a:srgbClr val="FF0000"/>
                  </a:solidFill>
                  <a:latin typeface="+mj-lt"/>
                </a:rPr>
                <a:t>transfer</a:t>
              </a:r>
              <a:r>
                <a:rPr lang="en-GB" sz="1100" dirty="0">
                  <a:solidFill>
                    <a:schemeClr val="tx1"/>
                  </a:solidFill>
                  <a:latin typeface="+mj-lt"/>
                </a:rPr>
                <a:t> between healthcare systems in </a:t>
              </a:r>
              <a:r>
                <a:rPr lang="en-GB" sz="1100" dirty="0">
                  <a:solidFill>
                    <a:srgbClr val="FF0000"/>
                  </a:solidFill>
                  <a:latin typeface="+mj-lt"/>
                </a:rPr>
                <a:t>EU-EHR format</a:t>
              </a:r>
              <a:endParaRPr lang="en-GB" sz="1100" kern="0" dirty="0">
                <a:solidFill>
                  <a:srgbClr val="FF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0796B4-AE8F-F3AB-9867-539694F77AEB}"/>
              </a:ext>
            </a:extLst>
          </p:cNvPr>
          <p:cNvGrpSpPr/>
          <p:nvPr/>
        </p:nvGrpSpPr>
        <p:grpSpPr>
          <a:xfrm>
            <a:off x="3117274" y="2615004"/>
            <a:ext cx="8734248" cy="1074140"/>
            <a:chOff x="3117274" y="2541852"/>
            <a:chExt cx="8734248" cy="1074140"/>
          </a:xfrm>
        </p:grpSpPr>
        <p:sp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504C845D-4667-4FDB-B60B-3807C9E909CE}"/>
                </a:ext>
              </a:extLst>
            </p:cNvPr>
            <p:cNvSpPr/>
            <p:nvPr/>
          </p:nvSpPr>
          <p:spPr>
            <a:xfrm>
              <a:off x="3117274" y="2553511"/>
              <a:ext cx="8734248" cy="1050822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algn="just">
                <a:spcBef>
                  <a:spcPct val="20000"/>
                </a:spcBef>
                <a:buClr>
                  <a:srgbClr val="002060"/>
                </a:buClr>
                <a:defRPr/>
              </a:pPr>
              <a:endParaRPr lang="en-GB" sz="12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25CACD-FAA3-F4EE-5DCB-8591BBA45D28}"/>
                </a:ext>
              </a:extLst>
            </p:cNvPr>
            <p:cNvSpPr txBox="1"/>
            <p:nvPr/>
          </p:nvSpPr>
          <p:spPr>
            <a:xfrm>
              <a:off x="3214861" y="2541852"/>
              <a:ext cx="8615495" cy="1074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Free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Access service, with the possibility of </a:t>
              </a:r>
              <a:r>
                <a:rPr lang="en-US" sz="110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representation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Establish 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access standards 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by types of professionals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Include </a:t>
              </a:r>
              <a:r>
                <a:rPr lang="en-US" sz="1100" dirty="0" err="1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eIDAS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electronic identification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Join </a:t>
              </a:r>
              <a:r>
                <a:rPr lang="en-US" sz="1100" dirty="0" err="1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MyHealth@UE</a:t>
              </a:r>
              <a:r>
                <a:rPr lang="en-US" sz="1100" b="1" dirty="0">
                  <a:solidFill>
                    <a:srgbClr val="BF9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Onboard </a:t>
              </a:r>
              <a:r>
                <a:rPr lang="en-US" sz="11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all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healthcare providers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3A1A9F3-289E-D8B2-5387-DFABCD31B3E8}"/>
              </a:ext>
            </a:extLst>
          </p:cNvPr>
          <p:cNvGrpSpPr/>
          <p:nvPr/>
        </p:nvGrpSpPr>
        <p:grpSpPr>
          <a:xfrm>
            <a:off x="3117274" y="3728110"/>
            <a:ext cx="8755412" cy="791687"/>
            <a:chOff x="3117274" y="3700678"/>
            <a:chExt cx="8755412" cy="791687"/>
          </a:xfrm>
        </p:grpSpPr>
        <p:sp>
          <p:nvSpPr>
            <p:cNvPr id="27" name="Rounded Rectangle 20">
              <a:extLst>
                <a:ext uri="{FF2B5EF4-FFF2-40B4-BE49-F238E27FC236}">
                  <a16:creationId xmlns:a16="http://schemas.microsoft.com/office/drawing/2014/main" id="{A56DC687-C51D-4A31-917F-D8A627C233FA}"/>
                </a:ext>
              </a:extLst>
            </p:cNvPr>
            <p:cNvSpPr/>
            <p:nvPr/>
          </p:nvSpPr>
          <p:spPr>
            <a:xfrm>
              <a:off x="3117274" y="3700678"/>
              <a:ext cx="8755412" cy="791687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marL="304792" indent="-304792" algn="just">
                <a:spcBef>
                  <a:spcPct val="20000"/>
                </a:spcBef>
                <a:buClr>
                  <a:srgbClr val="002060"/>
                </a:buClr>
                <a:buFont typeface="+mj-lt"/>
                <a:buAutoNum type="arabicPeriod"/>
                <a:defRPr/>
              </a:pPr>
              <a:endParaRPr lang="en-GB" sz="12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E88C37-58E4-69F1-1003-BBE810172736}"/>
                </a:ext>
              </a:extLst>
            </p:cNvPr>
            <p:cNvSpPr txBox="1"/>
            <p:nvPr/>
          </p:nvSpPr>
          <p:spPr>
            <a:xfrm>
              <a:off x="3214861" y="3864150"/>
              <a:ext cx="8615495" cy="464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Use </a:t>
              </a:r>
              <a:r>
                <a:rPr lang="en-US" sz="11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compliant</a:t>
              </a:r>
              <a:r>
                <a:rPr lang="en-US" sz="1100" b="1" dirty="0">
                  <a:solidFill>
                    <a:srgbClr val="BF9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EHR</a:t>
              </a:r>
              <a:r>
                <a:rPr lang="en-US" sz="1100" b="1" dirty="0">
                  <a:solidFill>
                    <a:srgbClr val="BF9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systems</a:t>
              </a:r>
              <a:r>
                <a:rPr lang="en-US" sz="1100" b="1" dirty="0">
                  <a:solidFill>
                    <a:srgbClr val="BF9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and </a:t>
              </a:r>
              <a:r>
                <a:rPr lang="en-US" sz="11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update data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Join the national </a:t>
              </a:r>
              <a:r>
                <a:rPr lang="en-US" sz="1100" dirty="0" err="1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MyHEalth@UE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system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26FC336-148B-94CE-33BF-ACB0C9C1AC2A}"/>
              </a:ext>
            </a:extLst>
          </p:cNvPr>
          <p:cNvGrpSpPr/>
          <p:nvPr/>
        </p:nvGrpSpPr>
        <p:grpSpPr>
          <a:xfrm>
            <a:off x="3117275" y="4576166"/>
            <a:ext cx="8755411" cy="710377"/>
            <a:chOff x="3117275" y="4585310"/>
            <a:chExt cx="8755411" cy="698589"/>
          </a:xfrm>
        </p:grpSpPr>
        <p:sp>
          <p:nvSpPr>
            <p:cNvPr id="30" name="Rounded Rectangle 20">
              <a:extLst>
                <a:ext uri="{FF2B5EF4-FFF2-40B4-BE49-F238E27FC236}">
                  <a16:creationId xmlns:a16="http://schemas.microsoft.com/office/drawing/2014/main" id="{504C845D-4667-4FDB-B60B-3807C9E909CE}"/>
                </a:ext>
              </a:extLst>
            </p:cNvPr>
            <p:cNvSpPr/>
            <p:nvPr/>
          </p:nvSpPr>
          <p:spPr>
            <a:xfrm>
              <a:off x="3117275" y="4585310"/>
              <a:ext cx="8755411" cy="698589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marL="228600" indent="-228600" algn="just">
                <a:spcBef>
                  <a:spcPct val="20000"/>
                </a:spcBef>
                <a:buClr>
                  <a:srgbClr val="002060"/>
                </a:buClr>
                <a:buAutoNum type="arabicPeriod"/>
                <a:defRPr/>
              </a:pPr>
              <a:endParaRPr lang="en-GB" sz="12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6D71E5-9A52-2FD6-8334-F0833C08C251}"/>
                </a:ext>
              </a:extLst>
            </p:cNvPr>
            <p:cNvSpPr txBox="1"/>
            <p:nvPr/>
          </p:nvSpPr>
          <p:spPr>
            <a:xfrm>
              <a:off x="3214861" y="4617594"/>
              <a:ext cx="8615495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Manufacturers, representatives, importers       compliant EHR systems, self-declaration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Includes 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well-being apps, health products and high-risk AI systems,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which declare interoperability with EHRs (self-declaration and voluntary label)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957F0F5-1E59-5A21-8161-DBC455CDF214}"/>
              </a:ext>
            </a:extLst>
          </p:cNvPr>
          <p:cNvGrpSpPr/>
          <p:nvPr/>
        </p:nvGrpSpPr>
        <p:grpSpPr>
          <a:xfrm>
            <a:off x="3117273" y="5344647"/>
            <a:ext cx="8713085" cy="938305"/>
            <a:chOff x="3117273" y="5408655"/>
            <a:chExt cx="8713085" cy="938305"/>
          </a:xfrm>
        </p:grpSpPr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A56DC687-C51D-4A31-917F-D8A627C233FA}"/>
                </a:ext>
              </a:extLst>
            </p:cNvPr>
            <p:cNvSpPr/>
            <p:nvPr/>
          </p:nvSpPr>
          <p:spPr>
            <a:xfrm>
              <a:off x="3117273" y="5408655"/>
              <a:ext cx="8713085" cy="938305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marL="342900" indent="-342900" algn="just">
                <a:spcBef>
                  <a:spcPct val="20000"/>
                </a:spcBef>
                <a:buClr>
                  <a:srgbClr val="002060"/>
                </a:buClr>
                <a:buAutoNum type="arabicPeriod"/>
                <a:defRPr/>
              </a:pPr>
              <a:endParaRPr lang="en-AU" sz="12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E5B1F4-D0C8-50D1-A493-EFF18F2E224A}"/>
                </a:ext>
              </a:extLst>
            </p:cNvPr>
            <p:cNvSpPr txBox="1"/>
            <p:nvPr/>
          </p:nvSpPr>
          <p:spPr>
            <a:xfrm>
              <a:off x="3214861" y="5560797"/>
              <a:ext cx="8615495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Digital Health Authority National</a:t>
              </a: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contact point for connection to </a:t>
              </a:r>
              <a:r>
                <a:rPr lang="en-US" sz="1100" dirty="0" err="1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MyHealth@EU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US" sz="11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Market Surveillance Authority </a:t>
              </a:r>
              <a:r>
                <a:rPr lang="en-US" sz="11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(verification, risks and non-compliance, sanctions regarding the conformity of EHRs) with functions closer to the field of Consumer Affairs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5E49A9B-2FFD-9B10-5DC6-97CEE4A4CD87}"/>
              </a:ext>
            </a:extLst>
          </p:cNvPr>
          <p:cNvCxnSpPr/>
          <p:nvPr/>
        </p:nvCxnSpPr>
        <p:spPr>
          <a:xfrm>
            <a:off x="6240380" y="4742148"/>
            <a:ext cx="180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9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5F0A90B-2EA7-0790-1192-A57B5468E559}"/>
              </a:ext>
            </a:extLst>
          </p:cNvPr>
          <p:cNvGrpSpPr/>
          <p:nvPr/>
        </p:nvGrpSpPr>
        <p:grpSpPr>
          <a:xfrm>
            <a:off x="637116" y="1526272"/>
            <a:ext cx="2279648" cy="900011"/>
            <a:chOff x="637116" y="1283232"/>
            <a:chExt cx="2279648" cy="1007582"/>
          </a:xfrm>
        </p:grpSpPr>
        <p:sp>
          <p:nvSpPr>
            <p:cNvPr id="14" name="Rounded Rectangle 19">
              <a:extLst>
                <a:ext uri="{FF2B5EF4-FFF2-40B4-BE49-F238E27FC236}">
                  <a16:creationId xmlns:a16="http://schemas.microsoft.com/office/drawing/2014/main" id="{2FED1306-2D85-4E68-94D6-EA91A9551EAE}"/>
                </a:ext>
              </a:extLst>
            </p:cNvPr>
            <p:cNvSpPr/>
            <p:nvPr/>
          </p:nvSpPr>
          <p:spPr>
            <a:xfrm>
              <a:off x="637116" y="1283232"/>
              <a:ext cx="2279648" cy="1007582"/>
            </a:xfrm>
            <a:prstGeom prst="roundRect">
              <a:avLst>
                <a:gd name="adj" fmla="val 8601"/>
              </a:avLst>
            </a:prstGeom>
            <a:solidFill>
              <a:schemeClr val="accent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algn="ctr">
                <a:spcBef>
                  <a:spcPct val="20000"/>
                </a:spcBef>
                <a:buClr>
                  <a:srgbClr val="002060"/>
                </a:buClr>
                <a:defRPr/>
              </a:pPr>
              <a:endParaRPr lang="es-ES" sz="1400" b="1" ker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67B9E66-2DB6-463D-BB06-88A8DE2FBF66}"/>
                </a:ext>
              </a:extLst>
            </p:cNvPr>
            <p:cNvSpPr/>
            <p:nvPr/>
          </p:nvSpPr>
          <p:spPr bwMode="gray">
            <a:xfrm>
              <a:off x="742826" y="1388676"/>
              <a:ext cx="2068228" cy="79669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118533" tIns="118533" rIns="118533" bIns="118533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s-ES" sz="1600" b="1" dirty="0" err="1">
                  <a:latin typeface="+mj-lt"/>
                </a:rPr>
                <a:t>Person</a:t>
              </a:r>
              <a:r>
                <a:rPr lang="es-ES" sz="1600" b="1" dirty="0">
                  <a:latin typeface="+mj-lt"/>
                </a:rPr>
                <a:t>’ </a:t>
              </a:r>
              <a:r>
                <a:rPr lang="es-ES" sz="1600" b="1" dirty="0" err="1">
                  <a:latin typeface="+mj-lt"/>
                </a:rPr>
                <a:t>Rights</a:t>
              </a:r>
              <a:r>
                <a:rPr lang="es-ES" sz="1600" b="1" dirty="0">
                  <a:latin typeface="+mj-lt"/>
                </a:rPr>
                <a:t> (natural and legal)</a:t>
              </a:r>
            </a:p>
          </p:txBody>
        </p:sp>
      </p:grpSp>
      <p:sp>
        <p:nvSpPr>
          <p:cNvPr id="25" name="Marcador de número de diapositiva 2">
            <a:extLst>
              <a:ext uri="{FF2B5EF4-FFF2-40B4-BE49-F238E27FC236}">
                <a16:creationId xmlns:a16="http://schemas.microsoft.com/office/drawing/2014/main" id="{1BE6859A-2186-4027-8C23-0BA77C1F4E0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16907" y="6287787"/>
            <a:ext cx="711556" cy="539044"/>
          </a:xfrm>
        </p:spPr>
        <p:txBody>
          <a:bodyPr/>
          <a:lstStyle/>
          <a:p>
            <a:pPr defTabSz="1625519">
              <a:buClr>
                <a:srgbClr val="000000"/>
              </a:buClr>
            </a:pPr>
            <a:fld id="{00000000-1234-1234-1234-123412341234}" type="slidenum">
              <a:rPr lang="es-ES" sz="1467" kern="0">
                <a:solidFill>
                  <a:srgbClr val="040404"/>
                </a:solidFill>
                <a:latin typeface="+mj-lt"/>
                <a:cs typeface="Arial"/>
                <a:sym typeface="Arial"/>
              </a:rPr>
              <a:pPr defTabSz="1625519">
                <a:buClr>
                  <a:srgbClr val="000000"/>
                </a:buClr>
              </a:pPr>
              <a:t>3</a:t>
            </a:fld>
            <a:endParaRPr lang="es-ES" sz="1467" kern="0" dirty="0">
              <a:solidFill>
                <a:srgbClr val="040404"/>
              </a:solidFill>
              <a:latin typeface="+mj-lt"/>
              <a:cs typeface="Arial"/>
              <a:sym typeface="Arial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A2C897-553C-D188-DD61-E6D29DFE538A}"/>
              </a:ext>
            </a:extLst>
          </p:cNvPr>
          <p:cNvGrpSpPr/>
          <p:nvPr/>
        </p:nvGrpSpPr>
        <p:grpSpPr>
          <a:xfrm>
            <a:off x="637116" y="2481040"/>
            <a:ext cx="2279648" cy="1326931"/>
            <a:chOff x="637116" y="2374826"/>
            <a:chExt cx="2279648" cy="1326931"/>
          </a:xfrm>
        </p:grpSpPr>
        <p:sp>
          <p:nvSpPr>
            <p:cNvPr id="28" name="Rounded Rectangle 19">
              <a:extLst>
                <a:ext uri="{FF2B5EF4-FFF2-40B4-BE49-F238E27FC236}">
                  <a16:creationId xmlns:a16="http://schemas.microsoft.com/office/drawing/2014/main" id="{723076CE-AC41-4BF9-8D9B-F8461041BFC4}"/>
                </a:ext>
              </a:extLst>
            </p:cNvPr>
            <p:cNvSpPr/>
            <p:nvPr/>
          </p:nvSpPr>
          <p:spPr>
            <a:xfrm>
              <a:off x="637116" y="2374826"/>
              <a:ext cx="2279648" cy="1326931"/>
            </a:xfrm>
            <a:prstGeom prst="roundRect">
              <a:avLst>
                <a:gd name="adj" fmla="val 8532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algn="ctr">
                <a:spcBef>
                  <a:spcPct val="20000"/>
                </a:spcBef>
                <a:buClr>
                  <a:srgbClr val="002060"/>
                </a:buClr>
                <a:defRPr/>
              </a:pPr>
              <a:endParaRPr lang="es-ES" sz="1400" b="1" ker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437466F-7315-44D8-89D9-12A1F90CC6C4}"/>
                </a:ext>
              </a:extLst>
            </p:cNvPr>
            <p:cNvSpPr/>
            <p:nvPr/>
          </p:nvSpPr>
          <p:spPr bwMode="gray">
            <a:xfrm>
              <a:off x="742826" y="2639944"/>
              <a:ext cx="2068228" cy="79669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118533" tIns="118533" rIns="118533" bIns="118533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AU" sz="1600" b="1" dirty="0">
                  <a:latin typeface="+mj-lt"/>
                </a:rPr>
                <a:t>Data Access Organizations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F372E08-0714-EA66-636F-4F5A3F17FFEA}"/>
              </a:ext>
            </a:extLst>
          </p:cNvPr>
          <p:cNvGrpSpPr/>
          <p:nvPr/>
        </p:nvGrpSpPr>
        <p:grpSpPr>
          <a:xfrm>
            <a:off x="637116" y="3861005"/>
            <a:ext cx="2279648" cy="1227075"/>
            <a:chOff x="637116" y="3905149"/>
            <a:chExt cx="2279648" cy="1139938"/>
          </a:xfrm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F93FCF41-0A38-40DF-B022-4663C5A1127D}"/>
                </a:ext>
              </a:extLst>
            </p:cNvPr>
            <p:cNvSpPr/>
            <p:nvPr/>
          </p:nvSpPr>
          <p:spPr>
            <a:xfrm>
              <a:off x="637116" y="3905149"/>
              <a:ext cx="2279648" cy="1139938"/>
            </a:xfrm>
            <a:prstGeom prst="roundRect">
              <a:avLst>
                <a:gd name="adj" fmla="val 10780"/>
              </a:avLst>
            </a:prstGeom>
            <a:solidFill>
              <a:srgbClr val="FFF2CC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algn="ctr">
                <a:spcBef>
                  <a:spcPct val="20000"/>
                </a:spcBef>
                <a:buClr>
                  <a:srgbClr val="002060"/>
                </a:buClr>
                <a:defRPr/>
              </a:pPr>
              <a:endParaRPr lang="es-ES" sz="1100" b="1" ker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53ED92B7-02BC-4BE5-AE7F-CA02C8932F84}"/>
                </a:ext>
              </a:extLst>
            </p:cNvPr>
            <p:cNvSpPr/>
            <p:nvPr/>
          </p:nvSpPr>
          <p:spPr bwMode="gray">
            <a:xfrm>
              <a:off x="742826" y="4076772"/>
              <a:ext cx="2068228" cy="796694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118533" tIns="118533" rIns="118533" bIns="118533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AU" sz="1600" b="1" dirty="0">
                  <a:latin typeface="+mj-lt"/>
                </a:rPr>
                <a:t>Obligations of the Holders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0D3A34-BF73-C60C-1EF7-C5B51B3A56E4}"/>
              </a:ext>
            </a:extLst>
          </p:cNvPr>
          <p:cNvGrpSpPr/>
          <p:nvPr/>
        </p:nvGrpSpPr>
        <p:grpSpPr>
          <a:xfrm>
            <a:off x="637116" y="5139896"/>
            <a:ext cx="2279648" cy="658066"/>
            <a:chOff x="637116" y="5121392"/>
            <a:chExt cx="2279648" cy="658066"/>
          </a:xfrm>
        </p:grpSpPr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3D432600-3666-424F-9999-B39F546160FB}"/>
                </a:ext>
              </a:extLst>
            </p:cNvPr>
            <p:cNvSpPr/>
            <p:nvPr/>
          </p:nvSpPr>
          <p:spPr>
            <a:xfrm>
              <a:off x="637116" y="5121392"/>
              <a:ext cx="2279648" cy="658066"/>
            </a:xfrm>
            <a:prstGeom prst="roundRect">
              <a:avLst>
                <a:gd name="adj" fmla="val 11792"/>
              </a:avLst>
            </a:prstGeom>
            <a:solidFill>
              <a:srgbClr val="F0F0F0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algn="ctr">
                <a:spcBef>
                  <a:spcPct val="20000"/>
                </a:spcBef>
                <a:buClr>
                  <a:srgbClr val="002060"/>
                </a:buClr>
                <a:defRPr/>
              </a:pPr>
              <a:endParaRPr lang="es-ES" sz="1400" b="1" kern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344C2930-D667-46C6-81B8-4FB96E986B3F}"/>
                </a:ext>
              </a:extLst>
            </p:cNvPr>
            <p:cNvSpPr/>
            <p:nvPr/>
          </p:nvSpPr>
          <p:spPr bwMode="gray">
            <a:xfrm>
              <a:off x="742826" y="5253717"/>
              <a:ext cx="2068228" cy="396687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118533" tIns="118533" rIns="118533" bIns="118533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AU" sz="1600" b="1" dirty="0">
                  <a:latin typeface="+mj-lt"/>
                </a:rPr>
                <a:t>Obligations of the Users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57F0B4A-3810-659E-B3D4-AB60EA39106E}"/>
              </a:ext>
            </a:extLst>
          </p:cNvPr>
          <p:cNvGrpSpPr/>
          <p:nvPr/>
        </p:nvGrpSpPr>
        <p:grpSpPr>
          <a:xfrm>
            <a:off x="637116" y="5855552"/>
            <a:ext cx="2279648" cy="641753"/>
            <a:chOff x="637116" y="5965280"/>
            <a:chExt cx="2279648" cy="641753"/>
          </a:xfrm>
        </p:grpSpPr>
        <p:sp>
          <p:nvSpPr>
            <p:cNvPr id="31" name="Rounded Rectangle 19">
              <a:extLst>
                <a:ext uri="{FF2B5EF4-FFF2-40B4-BE49-F238E27FC236}">
                  <a16:creationId xmlns:a16="http://schemas.microsoft.com/office/drawing/2014/main" id="{2CC5F033-271A-486A-BFE4-A9DDE46F7634}"/>
                </a:ext>
              </a:extLst>
            </p:cNvPr>
            <p:cNvSpPr/>
            <p:nvPr/>
          </p:nvSpPr>
          <p:spPr>
            <a:xfrm>
              <a:off x="637116" y="5965280"/>
              <a:ext cx="2279648" cy="641753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algn="ctr">
                <a:spcBef>
                  <a:spcPct val="20000"/>
                </a:spcBef>
                <a:buClr>
                  <a:srgbClr val="002060"/>
                </a:buClr>
                <a:defRPr/>
              </a:pPr>
              <a:endParaRPr lang="es-ES" sz="1400" b="1" kern="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B503B906-9B6E-4310-B280-CC712C272F7E}"/>
                </a:ext>
              </a:extLst>
            </p:cNvPr>
            <p:cNvSpPr/>
            <p:nvPr/>
          </p:nvSpPr>
          <p:spPr bwMode="gray">
            <a:xfrm>
              <a:off x="742826" y="6147050"/>
              <a:ext cx="2068228" cy="269509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118533" tIns="118533" rIns="118533" bIns="118533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r>
                <a:rPr lang="en-AU" sz="1600" b="1" dirty="0">
                  <a:latin typeface="+mj-lt"/>
                </a:rPr>
                <a:t>Entities</a:t>
              </a:r>
              <a:endParaRPr lang="en-AU" b="1" dirty="0">
                <a:latin typeface="+mj-lt"/>
              </a:endParaRPr>
            </a:p>
          </p:txBody>
        </p:sp>
      </p:grpSp>
      <p:pic>
        <p:nvPicPr>
          <p:cNvPr id="34" name="Imagen 3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651573"/>
          </a:xfrm>
          <a:prstGeom prst="rect">
            <a:avLst/>
          </a:prstGeom>
        </p:spPr>
      </p:pic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1DEF231D-5A4C-69C3-1AD8-80F1BFD9A5D1}"/>
              </a:ext>
            </a:extLst>
          </p:cNvPr>
          <p:cNvSpPr/>
          <p:nvPr/>
        </p:nvSpPr>
        <p:spPr>
          <a:xfrm>
            <a:off x="637116" y="1198163"/>
            <a:ext cx="2279648" cy="2705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spcBef>
                <a:spcPct val="20000"/>
              </a:spcBef>
              <a:buClr>
                <a:srgbClr val="002060"/>
              </a:buClr>
              <a:defRPr/>
            </a:pPr>
            <a:r>
              <a:rPr lang="es-ES" sz="1600" b="1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Field</a:t>
            </a:r>
            <a:endParaRPr lang="es-ES" sz="1600" kern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Rounded Rectangle 6">
            <a:extLst>
              <a:ext uri="{FF2B5EF4-FFF2-40B4-BE49-F238E27FC236}">
                <a16:creationId xmlns:a16="http://schemas.microsoft.com/office/drawing/2014/main" id="{5D0AB161-FD99-0AE8-B257-7B616AAE23E1}"/>
              </a:ext>
            </a:extLst>
          </p:cNvPr>
          <p:cNvSpPr/>
          <p:nvPr/>
        </p:nvSpPr>
        <p:spPr>
          <a:xfrm>
            <a:off x="3117273" y="1198163"/>
            <a:ext cx="8713085" cy="2705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87089" bIns="87089" rtlCol="0" anchor="ctr"/>
          <a:lstStyle/>
          <a:p>
            <a:pPr algn="ctr">
              <a:spcBef>
                <a:spcPct val="20000"/>
              </a:spcBef>
              <a:buClr>
                <a:srgbClr val="002060"/>
              </a:buClr>
              <a:defRPr/>
            </a:pPr>
            <a:r>
              <a:rPr lang="en-GB" sz="1600" b="1" kern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New features introduced</a:t>
            </a:r>
            <a:endParaRPr lang="en-GB" sz="1600" kern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2B8EE234-485D-1EE7-1293-2085CE881420}"/>
              </a:ext>
            </a:extLst>
          </p:cNvPr>
          <p:cNvSpPr txBox="1">
            <a:spLocks/>
          </p:cNvSpPr>
          <p:nvPr/>
        </p:nvSpPr>
        <p:spPr bwMode="gray">
          <a:xfrm>
            <a:off x="115528" y="773837"/>
            <a:ext cx="11246152" cy="2907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2400"/>
              <a:buFont typeface="Abel"/>
              <a:buNone/>
              <a:defRPr sz="1500" b="1">
                <a:solidFill>
                  <a:schemeClr val="tx2"/>
                </a:solidFill>
                <a:latin typeface="Abel"/>
                <a:ea typeface="Abel"/>
                <a:cs typeface="Abel"/>
              </a:defRPr>
            </a:lvl1pPr>
            <a:lvl2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2pPr>
            <a:lvl3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3pPr>
            <a:lvl4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4pPr>
            <a:lvl5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5pPr>
            <a:lvl6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6pPr>
            <a:lvl7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7pPr>
            <a:lvl8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8pPr>
            <a:lvl9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9pPr>
          </a:lstStyle>
          <a:p>
            <a:r>
              <a:rPr lang="en-AU" sz="1867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The future EHDS Regulation: </a:t>
            </a:r>
            <a:r>
              <a:rPr lang="en-AU" sz="1867" b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Secondary use </a:t>
            </a:r>
            <a:endParaRPr lang="en-AU" sz="1867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3AE7D81-8536-5749-C0EF-6447E1AEB227}"/>
              </a:ext>
            </a:extLst>
          </p:cNvPr>
          <p:cNvGrpSpPr/>
          <p:nvPr/>
        </p:nvGrpSpPr>
        <p:grpSpPr>
          <a:xfrm>
            <a:off x="3117272" y="1526271"/>
            <a:ext cx="8713085" cy="900011"/>
            <a:chOff x="3117272" y="1389111"/>
            <a:chExt cx="8713085" cy="900011"/>
          </a:xfrm>
        </p:grpSpPr>
        <p:sp>
          <p:nvSpPr>
            <p:cNvPr id="15" name="Rounded Rectangle 20">
              <a:extLst>
                <a:ext uri="{FF2B5EF4-FFF2-40B4-BE49-F238E27FC236}">
                  <a16:creationId xmlns:a16="http://schemas.microsoft.com/office/drawing/2014/main" id="{DB681B89-216A-499C-A7AC-D9432E3F3A84}"/>
                </a:ext>
              </a:extLst>
            </p:cNvPr>
            <p:cNvSpPr/>
            <p:nvPr/>
          </p:nvSpPr>
          <p:spPr>
            <a:xfrm>
              <a:off x="3117272" y="1389111"/>
              <a:ext cx="8713085" cy="900011"/>
            </a:xfrm>
            <a:prstGeom prst="roundRect">
              <a:avLst>
                <a:gd name="adj" fmla="val 9677"/>
              </a:avLst>
            </a:prstGeom>
            <a:solidFill>
              <a:schemeClr val="accent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marL="304792" indent="-304792" algn="just">
                <a:spcBef>
                  <a:spcPct val="20000"/>
                </a:spcBef>
                <a:buClr>
                  <a:srgbClr val="002060"/>
                </a:buClr>
                <a:buFont typeface="+mj-lt"/>
                <a:buAutoNum type="arabicPeriod"/>
                <a:defRPr/>
              </a:pPr>
              <a:endParaRPr lang="es-ES" sz="11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082598A-72DF-7EF0-E76F-5064ABC07BFF}"/>
                </a:ext>
              </a:extLst>
            </p:cNvPr>
            <p:cNvSpPr txBox="1"/>
            <p:nvPr/>
          </p:nvSpPr>
          <p:spPr>
            <a:xfrm>
              <a:off x="3166066" y="1420540"/>
              <a:ext cx="8615495" cy="781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Data Access requests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Within 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the scope of the Regulation </a:t>
              </a: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(applications via HDABs, permitted purposes, evaluation of applications, pseudonymised or anonymized data), 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consent is not necessary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F5F4190-6731-C5EE-FDEF-0E2DB158F7DF}"/>
              </a:ext>
            </a:extLst>
          </p:cNvPr>
          <p:cNvGrpSpPr/>
          <p:nvPr/>
        </p:nvGrpSpPr>
        <p:grpSpPr>
          <a:xfrm>
            <a:off x="3117272" y="2481040"/>
            <a:ext cx="8713085" cy="1326931"/>
            <a:chOff x="3117272" y="2374826"/>
            <a:chExt cx="8713085" cy="1326931"/>
          </a:xfrm>
        </p:grpSpPr>
        <p:sp>
          <p:nvSpPr>
            <p:cNvPr id="29" name="Rounded Rectangle 20">
              <a:extLst>
                <a:ext uri="{FF2B5EF4-FFF2-40B4-BE49-F238E27FC236}">
                  <a16:creationId xmlns:a16="http://schemas.microsoft.com/office/drawing/2014/main" id="{0EC6438E-D488-4DD8-B9D0-A6BCC3478C4E}"/>
                </a:ext>
              </a:extLst>
            </p:cNvPr>
            <p:cNvSpPr/>
            <p:nvPr/>
          </p:nvSpPr>
          <p:spPr>
            <a:xfrm>
              <a:off x="3117272" y="2374826"/>
              <a:ext cx="8713085" cy="1326931"/>
            </a:xfrm>
            <a:prstGeom prst="roundRect">
              <a:avLst>
                <a:gd name="adj" fmla="val 8532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marL="304792" indent="-304792" algn="just">
                <a:spcBef>
                  <a:spcPct val="20000"/>
                </a:spcBef>
                <a:buClr>
                  <a:srgbClr val="002060"/>
                </a:buClr>
                <a:buFont typeface="+mj-lt"/>
                <a:buAutoNum type="arabicPeriod"/>
                <a:defRPr/>
              </a:pPr>
              <a:endParaRPr lang="es-ES" sz="11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1E243FC-299A-13B2-B615-DBC176A1D392}"/>
                </a:ext>
              </a:extLst>
            </p:cNvPr>
            <p:cNvSpPr txBox="1"/>
            <p:nvPr/>
          </p:nvSpPr>
          <p:spPr>
            <a:xfrm>
              <a:off x="3166066" y="2491095"/>
              <a:ext cx="8615495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Application </a:t>
              </a:r>
              <a:r>
                <a:rPr lang="en-AU" sz="1400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management system and national data 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catalogue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Evaluation</a:t>
              </a: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 and </a:t>
              </a:r>
              <a:r>
                <a:rPr lang="en-A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processing</a:t>
              </a: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of applications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Obligation of a 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safe treatment </a:t>
              </a:r>
              <a:r>
                <a:rPr lang="en-AU" sz="14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environment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Transnational 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collaboration and recognition</a:t>
              </a: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AU" sz="14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(with other HDABs)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44F4B2-8D98-0B92-6B0A-4070A935049A}"/>
              </a:ext>
            </a:extLst>
          </p:cNvPr>
          <p:cNvGrpSpPr/>
          <p:nvPr/>
        </p:nvGrpSpPr>
        <p:grpSpPr>
          <a:xfrm>
            <a:off x="3117272" y="3861003"/>
            <a:ext cx="8713085" cy="1227076"/>
            <a:chOff x="3117272" y="3833571"/>
            <a:chExt cx="8713085" cy="1227076"/>
          </a:xfrm>
        </p:grpSpPr>
        <p:sp>
          <p:nvSpPr>
            <p:cNvPr id="19" name="Rounded Rectangle 20">
              <a:extLst>
                <a:ext uri="{FF2B5EF4-FFF2-40B4-BE49-F238E27FC236}">
                  <a16:creationId xmlns:a16="http://schemas.microsoft.com/office/drawing/2014/main" id="{60ABD5DE-1D7B-4516-885A-6EA38C83E274}"/>
                </a:ext>
              </a:extLst>
            </p:cNvPr>
            <p:cNvSpPr/>
            <p:nvPr/>
          </p:nvSpPr>
          <p:spPr>
            <a:xfrm>
              <a:off x="3117272" y="3833571"/>
              <a:ext cx="8713085" cy="1227076"/>
            </a:xfrm>
            <a:prstGeom prst="roundRect">
              <a:avLst>
                <a:gd name="adj" fmla="val 10780"/>
              </a:avLst>
            </a:prstGeom>
            <a:solidFill>
              <a:srgbClr val="FFF2CC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marL="304792" indent="-304792" algn="just">
                <a:spcBef>
                  <a:spcPct val="20000"/>
                </a:spcBef>
                <a:buClr>
                  <a:srgbClr val="002060"/>
                </a:buClr>
                <a:buFont typeface="+mj-lt"/>
                <a:buAutoNum type="arabicPeriod"/>
                <a:defRPr/>
              </a:pPr>
              <a:endParaRPr lang="es-ES" sz="11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355464-3F6E-C10F-598A-845E8A27D901}"/>
                </a:ext>
              </a:extLst>
            </p:cNvPr>
            <p:cNvSpPr txBox="1"/>
            <p:nvPr/>
          </p:nvSpPr>
          <p:spPr>
            <a:xfrm>
              <a:off x="3166066" y="4064505"/>
              <a:ext cx="8615495" cy="824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Describe, label data and 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communicate</a:t>
              </a: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data</a:t>
              </a: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access to authority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Provide</a:t>
              </a: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AU" sz="14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the data </a:t>
              </a:r>
              <a:r>
                <a:rPr lang="en-AU" sz="1400" b="1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requested</a:t>
              </a:r>
              <a:r>
                <a:rPr lang="en-AU" sz="14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by HDAB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The possibility of charging fees is contemplated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D82654-81C9-CE1B-1D24-16310AC206F7}"/>
              </a:ext>
            </a:extLst>
          </p:cNvPr>
          <p:cNvGrpSpPr/>
          <p:nvPr/>
        </p:nvGrpSpPr>
        <p:grpSpPr>
          <a:xfrm>
            <a:off x="3117272" y="5087637"/>
            <a:ext cx="8713085" cy="772519"/>
            <a:chOff x="3117272" y="5061856"/>
            <a:chExt cx="8713085" cy="772519"/>
          </a:xfrm>
        </p:grpSpPr>
        <p:sp>
          <p:nvSpPr>
            <p:cNvPr id="23" name="Rounded Rectangle 20">
              <a:extLst>
                <a:ext uri="{FF2B5EF4-FFF2-40B4-BE49-F238E27FC236}">
                  <a16:creationId xmlns:a16="http://schemas.microsoft.com/office/drawing/2014/main" id="{4210EAE6-2330-4F6E-819E-FF9BEE0E1408}"/>
                </a:ext>
              </a:extLst>
            </p:cNvPr>
            <p:cNvSpPr/>
            <p:nvPr/>
          </p:nvSpPr>
          <p:spPr>
            <a:xfrm>
              <a:off x="3117272" y="5110845"/>
              <a:ext cx="8713085" cy="661336"/>
            </a:xfrm>
            <a:prstGeom prst="roundRect">
              <a:avLst/>
            </a:prstGeom>
            <a:solidFill>
              <a:srgbClr val="F0F0F0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marL="304792" indent="-304792" algn="just">
                <a:spcBef>
                  <a:spcPct val="20000"/>
                </a:spcBef>
                <a:buClr>
                  <a:srgbClr val="002060"/>
                </a:buClr>
                <a:buFont typeface="+mj-lt"/>
                <a:buAutoNum type="arabicPeriod"/>
                <a:defRPr/>
              </a:pPr>
              <a:endParaRPr lang="es-ES" sz="11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9D2CAE0-2F22-CFC9-6669-3DD832D57825}"/>
                </a:ext>
              </a:extLst>
            </p:cNvPr>
            <p:cNvSpPr txBox="1"/>
            <p:nvPr/>
          </p:nvSpPr>
          <p:spPr>
            <a:xfrm>
              <a:off x="3166066" y="5061856"/>
              <a:ext cx="8615495" cy="77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3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Submit and </a:t>
              </a:r>
              <a:r>
                <a:rPr lang="en-AU" sz="13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justify requests</a:t>
              </a:r>
              <a:r>
                <a:rPr lang="en-AU" sz="13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make </a:t>
              </a:r>
              <a:r>
                <a:rPr lang="en-AU" sz="13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results</a:t>
              </a:r>
              <a:r>
                <a:rPr lang="en-AU" sz="13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AU" sz="13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public</a:t>
              </a:r>
              <a:r>
                <a:rPr lang="en-AU" sz="13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, and </a:t>
              </a:r>
              <a:r>
                <a:rPr lang="en-AU" sz="13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return</a:t>
              </a:r>
              <a:r>
                <a:rPr lang="en-AU" sz="13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AU" sz="13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rich data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3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Become </a:t>
              </a:r>
              <a:r>
                <a:rPr lang="en-AU" sz="13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co-responsible</a:t>
              </a:r>
              <a:r>
                <a:rPr lang="en-AU" sz="1300" b="1" dirty="0">
                  <a:solidFill>
                    <a:srgbClr val="BF9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AU" sz="13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for the treatment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3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Avoid</a:t>
              </a:r>
              <a:r>
                <a:rPr lang="en-AU" sz="13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prohibited uses, </a:t>
              </a:r>
              <a:r>
                <a:rPr lang="en-AU" sz="13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de-anonymization</a:t>
              </a:r>
              <a:r>
                <a:rPr lang="en-AU" sz="13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and transfer to third parties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FB207EB-58B8-0A2E-F844-0281FA9DFAD3}"/>
              </a:ext>
            </a:extLst>
          </p:cNvPr>
          <p:cNvGrpSpPr/>
          <p:nvPr/>
        </p:nvGrpSpPr>
        <p:grpSpPr>
          <a:xfrm>
            <a:off x="3117272" y="5855553"/>
            <a:ext cx="8713085" cy="685618"/>
            <a:chOff x="3117272" y="5978143"/>
            <a:chExt cx="8713085" cy="685618"/>
          </a:xfrm>
        </p:grpSpPr>
        <p:sp>
          <p:nvSpPr>
            <p:cNvPr id="32" name="Rounded Rectangle 20">
              <a:extLst>
                <a:ext uri="{FF2B5EF4-FFF2-40B4-BE49-F238E27FC236}">
                  <a16:creationId xmlns:a16="http://schemas.microsoft.com/office/drawing/2014/main" id="{A56DC687-C51D-4A31-917F-D8A627C233FA}"/>
                </a:ext>
              </a:extLst>
            </p:cNvPr>
            <p:cNvSpPr/>
            <p:nvPr/>
          </p:nvSpPr>
          <p:spPr>
            <a:xfrm>
              <a:off x="3117272" y="5978143"/>
              <a:ext cx="8713085" cy="650460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87089" bIns="87089" rtlCol="0" anchor="ctr"/>
            <a:lstStyle/>
            <a:p>
              <a:pPr marL="304792" indent="-304792" algn="just">
                <a:spcBef>
                  <a:spcPct val="20000"/>
                </a:spcBef>
                <a:buClr>
                  <a:srgbClr val="002060"/>
                </a:buClr>
                <a:buFont typeface="+mj-lt"/>
                <a:buAutoNum type="arabicPeriod"/>
                <a:defRPr/>
              </a:pPr>
              <a:endParaRPr lang="es-ES" sz="1100" b="1" kern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A6BC080-5079-F5E6-4FA1-DF355DD4F58C}"/>
                </a:ext>
              </a:extLst>
            </p:cNvPr>
            <p:cNvSpPr txBox="1"/>
            <p:nvPr/>
          </p:nvSpPr>
          <p:spPr>
            <a:xfrm>
              <a:off x="3166066" y="6097452"/>
              <a:ext cx="8615495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 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national data access agency(</a:t>
              </a:r>
              <a:r>
                <a:rPr lang="en-AU" sz="1400" b="1" dirty="0" err="1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ies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)</a:t>
              </a:r>
              <a:r>
                <a:rPr lang="en-AU" sz="1400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AU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is contemplated</a:t>
              </a:r>
            </a:p>
            <a:p>
              <a:pPr marL="304792" indent="-304792" algn="just">
                <a:spcBef>
                  <a:spcPct val="20000"/>
                </a:spcBef>
                <a:buClr>
                  <a:schemeClr val="tx1"/>
                </a:buClr>
                <a:buFont typeface="+mj-lt"/>
                <a:buAutoNum type="arabicPeriod"/>
                <a:defRPr/>
              </a:pPr>
              <a:r>
                <a:rPr lang="en-AU" sz="1400" dirty="0"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Authorized participants and trusted data holders </a:t>
              </a:r>
              <a:r>
                <a:rPr lang="en-AU" sz="1400" b="1" dirty="0" err="1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HealthData@EU</a:t>
              </a:r>
              <a:r>
                <a:rPr lang="en-AU" sz="1400" b="1" dirty="0">
                  <a:solidFill>
                    <a:srgbClr val="BF9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(</a:t>
              </a:r>
              <a:r>
                <a:rPr lang="en-AU" sz="1400" b="1" dirty="0">
                  <a:solidFill>
                    <a:srgbClr val="FF0000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EDIC/ERIC)</a:t>
              </a:r>
              <a:endParaRPr lang="en-AU" sz="1400" b="1" dirty="0">
                <a:solidFill>
                  <a:srgbClr val="BF9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1" name="Marcador de número de diapositiva 2">
            <a:extLst>
              <a:ext uri="{FF2B5EF4-FFF2-40B4-BE49-F238E27FC236}">
                <a16:creationId xmlns:a16="http://schemas.microsoft.com/office/drawing/2014/main" id="{F64BE76A-AB87-A3A2-E706-301961E415BA}"/>
              </a:ext>
            </a:extLst>
          </p:cNvPr>
          <p:cNvSpPr txBox="1">
            <a:spLocks/>
          </p:cNvSpPr>
          <p:nvPr/>
        </p:nvSpPr>
        <p:spPr>
          <a:xfrm>
            <a:off x="11669307" y="6440187"/>
            <a:ext cx="711556" cy="539044"/>
          </a:xfr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25519">
              <a:buClr>
                <a:srgbClr val="000000"/>
              </a:buClr>
            </a:pPr>
            <a:fld id="{00000000-1234-1234-1234-123412341234}" type="slidenum">
              <a:rPr lang="es-ES" sz="1467" kern="0" smtClean="0">
                <a:solidFill>
                  <a:srgbClr val="040404"/>
                </a:solidFill>
                <a:latin typeface="+mj-lt"/>
                <a:cs typeface="Arial"/>
                <a:sym typeface="Arial"/>
              </a:rPr>
              <a:pPr defTabSz="1625519">
                <a:buClr>
                  <a:srgbClr val="000000"/>
                </a:buClr>
              </a:pPr>
              <a:t>3</a:t>
            </a:fld>
            <a:endParaRPr lang="es-ES" sz="1467" kern="0">
              <a:solidFill>
                <a:srgbClr val="040404"/>
              </a:solidFill>
              <a:latin typeface="+mj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48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4C2FA0E1-4205-4270-92F8-4689AFCD5686}"/>
              </a:ext>
            </a:extLst>
          </p:cNvPr>
          <p:cNvSpPr txBox="1">
            <a:spLocks/>
          </p:cNvSpPr>
          <p:nvPr/>
        </p:nvSpPr>
        <p:spPr bwMode="gray">
          <a:xfrm>
            <a:off x="461191" y="912658"/>
            <a:ext cx="11325716" cy="41361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2400"/>
              <a:buFont typeface="Abel"/>
              <a:buNone/>
              <a:defRPr sz="1500" b="1">
                <a:solidFill>
                  <a:schemeClr val="tx2"/>
                </a:solidFill>
                <a:latin typeface="Abel"/>
                <a:ea typeface="Abel"/>
                <a:cs typeface="Abel"/>
              </a:defRPr>
            </a:lvl1pPr>
            <a:lvl2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2pPr>
            <a:lvl3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3pPr>
            <a:lvl4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4pPr>
            <a:lvl5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5pPr>
            <a:lvl6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6pPr>
            <a:lvl7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7pPr>
            <a:lvl8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8pPr>
            <a:lvl9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9pPr>
          </a:lstStyle>
          <a:p>
            <a:r>
              <a:rPr lang="es-E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1)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The European Health Data Space</a:t>
            </a:r>
            <a:endParaRPr lang="es-ES" sz="180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Primary use =&gt; patient control over their data and input of other data held by the patient, continuity of care, data sharing among healthcare professionals.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Secondary use =&gt; new capabilities for research, a consistent framework for data usage throughout the EU, secure processing environments.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Rare Diseases =&gt; faster and easier identification of patients / symptoms / characteristics =&gt;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Diagnosis, Prognosis, Therapies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Starting point to analyze: </a:t>
            </a:r>
            <a:r>
              <a:rPr lang="en-GB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24 ERN registries financed by EU4Health &amp;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European Platform on rare diseases registration (ERDRI)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1+Million Genomes Project</a:t>
            </a:r>
          </a:p>
          <a:p>
            <a:r>
              <a:rPr lang="es-E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2) </a:t>
            </a: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The digital transformation of healthcare</a:t>
            </a:r>
            <a:endParaRPr lang="es-ES" sz="1800" u="sng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Bringing healthcare closer to patients, especially the most vulnerable.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Facilitating collaboration among professionals and care levels.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Incorporating new technologies like AI supported by data in research, diagnosis, and personalized and continuous treatment (IoMT telemonitoring).</a:t>
            </a:r>
            <a:endParaRPr lang="es-ES" sz="180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C140DD8-062E-460C-BA72-890987383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16" y="6056839"/>
            <a:ext cx="466288" cy="51235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6B69A45-FAD5-4F73-8772-8765B6C7FF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47" y="5983182"/>
            <a:ext cx="484475" cy="53233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ABA4A6-EDF0-46BB-8189-EA313FC261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000" y="6042493"/>
            <a:ext cx="485641" cy="5323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A1973B-7410-4C3D-83B6-88A34777F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400" y="5984006"/>
            <a:ext cx="495877" cy="5435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5842EB1-A7C9-4BB8-8F4C-2BEAFB80CE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033" y="5993009"/>
            <a:ext cx="485641" cy="53233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5F72C67-5117-48DE-B6E7-8DCE9D2EE7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82" y="5969860"/>
            <a:ext cx="485641" cy="53233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416609-D6D6-48CF-BCA9-2F47E8D4693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0"/>
          <a:stretch/>
        </p:blipFill>
        <p:spPr>
          <a:xfrm>
            <a:off x="3247777" y="6033688"/>
            <a:ext cx="557719" cy="4697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545FB2E-45A5-4948-844D-CCDF5729CC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4" r="11228" b="16816"/>
          <a:stretch/>
        </p:blipFill>
        <p:spPr>
          <a:xfrm>
            <a:off x="3913313" y="5949280"/>
            <a:ext cx="540255" cy="5931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D2175FD-7D6C-4901-A3AB-A29812EC2F6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0"/>
          <a:stretch/>
        </p:blipFill>
        <p:spPr>
          <a:xfrm>
            <a:off x="5871893" y="6030669"/>
            <a:ext cx="590147" cy="519625"/>
          </a:xfrm>
          <a:prstGeom prst="rect">
            <a:avLst/>
          </a:prstGeom>
        </p:spPr>
      </p:pic>
      <p:sp>
        <p:nvSpPr>
          <p:cNvPr id="25" name="Marcador de número de diapositiva 2">
            <a:extLst>
              <a:ext uri="{FF2B5EF4-FFF2-40B4-BE49-F238E27FC236}">
                <a16:creationId xmlns:a16="http://schemas.microsoft.com/office/drawing/2014/main" id="{27FA85BA-1A70-4EA1-B3E4-25B15BB0F3A2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16907" y="6287787"/>
            <a:ext cx="711556" cy="539044"/>
          </a:xfrm>
        </p:spPr>
        <p:txBody>
          <a:bodyPr/>
          <a:lstStyle/>
          <a:p>
            <a:pPr defTabSz="1625519">
              <a:buClr>
                <a:srgbClr val="000000"/>
              </a:buClr>
            </a:pPr>
            <a:fld id="{00000000-1234-1234-1234-123412341234}" type="slidenum">
              <a:rPr lang="es-ES" sz="1467" kern="0">
                <a:solidFill>
                  <a:srgbClr val="040404"/>
                </a:solidFill>
                <a:latin typeface="+mj-lt"/>
                <a:cs typeface="Arial"/>
                <a:sym typeface="Arial"/>
              </a:rPr>
              <a:pPr defTabSz="1625519">
                <a:buClr>
                  <a:srgbClr val="000000"/>
                </a:buClr>
              </a:pPr>
              <a:t>4</a:t>
            </a:fld>
            <a:endParaRPr lang="es-ES" sz="1467" kern="0" dirty="0">
              <a:solidFill>
                <a:srgbClr val="040404"/>
              </a:solidFill>
              <a:latin typeface="+mj-lt"/>
              <a:cs typeface="Arial"/>
              <a:sym typeface="Arial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6515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1191" y="5271889"/>
            <a:ext cx="11325716" cy="5136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568411" y="5329326"/>
            <a:ext cx="11218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err="1">
                <a:solidFill>
                  <a:srgbClr val="FF0000"/>
                </a:solidFill>
                <a:latin typeface="+mj-lt"/>
              </a:rPr>
              <a:t>Personalised</a:t>
            </a:r>
            <a:r>
              <a:rPr lang="es-ES" sz="2000" b="1" dirty="0">
                <a:solidFill>
                  <a:srgbClr val="FF0000"/>
                </a:solidFill>
                <a:latin typeface="+mj-lt"/>
              </a:rPr>
              <a:t> Digital Care Plan </a:t>
            </a:r>
            <a:r>
              <a:rPr lang="es-ES" sz="20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es-ES" sz="2000" b="1" dirty="0">
                <a:solidFill>
                  <a:srgbClr val="FF0000"/>
                </a:solidFill>
                <a:latin typeface="+mj-lt"/>
              </a:rPr>
              <a:t> ÚNICAS Project,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pediatric rare diseases care. </a:t>
            </a:r>
            <a:r>
              <a:rPr lang="en-US" sz="2000" b="1" dirty="0" err="1">
                <a:solidFill>
                  <a:srgbClr val="FF0000"/>
                </a:solidFill>
                <a:latin typeface="+mj-lt"/>
              </a:rPr>
              <a:t>SIGenES</a:t>
            </a:r>
            <a:endParaRPr lang="es-ES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252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135">
            <a:extLst>
              <a:ext uri="{FF2B5EF4-FFF2-40B4-BE49-F238E27FC236}">
                <a16:creationId xmlns:a16="http://schemas.microsoft.com/office/drawing/2014/main" id="{89C5493B-CD42-F56C-83FE-A6F61FDC0000}"/>
              </a:ext>
            </a:extLst>
          </p:cNvPr>
          <p:cNvSpPr>
            <a:spLocks/>
          </p:cNvSpPr>
          <p:nvPr/>
        </p:nvSpPr>
        <p:spPr bwMode="auto">
          <a:xfrm>
            <a:off x="7762509" y="4801404"/>
            <a:ext cx="324000" cy="360000"/>
          </a:xfrm>
          <a:custGeom>
            <a:avLst/>
            <a:gdLst>
              <a:gd name="T0" fmla="*/ 209 w 275"/>
              <a:gd name="T1" fmla="*/ 115 h 275"/>
              <a:gd name="T2" fmla="*/ 225 w 275"/>
              <a:gd name="T3" fmla="*/ 142 h 275"/>
              <a:gd name="T4" fmla="*/ 257 w 275"/>
              <a:gd name="T5" fmla="*/ 125 h 275"/>
              <a:gd name="T6" fmla="*/ 273 w 275"/>
              <a:gd name="T7" fmla="*/ 95 h 275"/>
              <a:gd name="T8" fmla="*/ 264 w 275"/>
              <a:gd name="T9" fmla="*/ 52 h 275"/>
              <a:gd name="T10" fmla="*/ 217 w 275"/>
              <a:gd name="T11" fmla="*/ 27 h 275"/>
              <a:gd name="T12" fmla="*/ 209 w 275"/>
              <a:gd name="T13" fmla="*/ 25 h 275"/>
              <a:gd name="T14" fmla="*/ 194 w 275"/>
              <a:gd name="T15" fmla="*/ 7 h 275"/>
              <a:gd name="T16" fmla="*/ 165 w 275"/>
              <a:gd name="T17" fmla="*/ 3 h 275"/>
              <a:gd name="T18" fmla="*/ 146 w 275"/>
              <a:gd name="T19" fmla="*/ 25 h 275"/>
              <a:gd name="T20" fmla="*/ 151 w 275"/>
              <a:gd name="T21" fmla="*/ 48 h 275"/>
              <a:gd name="T22" fmla="*/ 175 w 275"/>
              <a:gd name="T23" fmla="*/ 60 h 275"/>
              <a:gd name="T24" fmla="*/ 185 w 275"/>
              <a:gd name="T25" fmla="*/ 70 h 275"/>
              <a:gd name="T26" fmla="*/ 175 w 275"/>
              <a:gd name="T27" fmla="*/ 79 h 275"/>
              <a:gd name="T28" fmla="*/ 136 w 275"/>
              <a:gd name="T29" fmla="*/ 59 h 275"/>
              <a:gd name="T30" fmla="*/ 98 w 275"/>
              <a:gd name="T31" fmla="*/ 79 h 275"/>
              <a:gd name="T32" fmla="*/ 89 w 275"/>
              <a:gd name="T33" fmla="*/ 70 h 275"/>
              <a:gd name="T34" fmla="*/ 98 w 275"/>
              <a:gd name="T35" fmla="*/ 60 h 275"/>
              <a:gd name="T36" fmla="*/ 119 w 275"/>
              <a:gd name="T37" fmla="*/ 52 h 275"/>
              <a:gd name="T38" fmla="*/ 128 w 275"/>
              <a:gd name="T39" fmla="*/ 32 h 275"/>
              <a:gd name="T40" fmla="*/ 115 w 275"/>
              <a:gd name="T41" fmla="*/ 5 h 275"/>
              <a:gd name="T42" fmla="*/ 88 w 275"/>
              <a:gd name="T43" fmla="*/ 3 h 275"/>
              <a:gd name="T44" fmla="*/ 67 w 275"/>
              <a:gd name="T45" fmla="*/ 24 h 275"/>
              <a:gd name="T46" fmla="*/ 57 w 275"/>
              <a:gd name="T47" fmla="*/ 27 h 275"/>
              <a:gd name="T48" fmla="*/ 34 w 275"/>
              <a:gd name="T49" fmla="*/ 32 h 275"/>
              <a:gd name="T50" fmla="*/ 1 w 275"/>
              <a:gd name="T51" fmla="*/ 74 h 275"/>
              <a:gd name="T52" fmla="*/ 9 w 275"/>
              <a:gd name="T53" fmla="*/ 115 h 275"/>
              <a:gd name="T54" fmla="*/ 32 w 275"/>
              <a:gd name="T55" fmla="*/ 137 h 275"/>
              <a:gd name="T56" fmla="*/ 55 w 275"/>
              <a:gd name="T57" fmla="*/ 127 h 275"/>
              <a:gd name="T58" fmla="*/ 71 w 275"/>
              <a:gd name="T59" fmla="*/ 113 h 275"/>
              <a:gd name="T60" fmla="*/ 79 w 275"/>
              <a:gd name="T61" fmla="*/ 122 h 275"/>
              <a:gd name="T62" fmla="*/ 69 w 275"/>
              <a:gd name="T63" fmla="*/ 138 h 275"/>
              <a:gd name="T64" fmla="*/ 72 w 275"/>
              <a:gd name="T65" fmla="*/ 169 h 275"/>
              <a:gd name="T66" fmla="*/ 92 w 275"/>
              <a:gd name="T67" fmla="*/ 185 h 275"/>
              <a:gd name="T68" fmla="*/ 88 w 275"/>
              <a:gd name="T69" fmla="*/ 197 h 275"/>
              <a:gd name="T70" fmla="*/ 69 w 275"/>
              <a:gd name="T71" fmla="*/ 190 h 275"/>
              <a:gd name="T72" fmla="*/ 51 w 275"/>
              <a:gd name="T73" fmla="*/ 166 h 275"/>
              <a:gd name="T74" fmla="*/ 18 w 275"/>
              <a:gd name="T75" fmla="*/ 149 h 275"/>
              <a:gd name="T76" fmla="*/ 1 w 275"/>
              <a:gd name="T77" fmla="*/ 158 h 275"/>
              <a:gd name="T78" fmla="*/ 8 w 275"/>
              <a:gd name="T79" fmla="*/ 185 h 275"/>
              <a:gd name="T80" fmla="*/ 17 w 275"/>
              <a:gd name="T81" fmla="*/ 197 h 275"/>
              <a:gd name="T82" fmla="*/ 13 w 275"/>
              <a:gd name="T83" fmla="*/ 217 h 275"/>
              <a:gd name="T84" fmla="*/ 38 w 275"/>
              <a:gd name="T85" fmla="*/ 266 h 275"/>
              <a:gd name="T86" fmla="*/ 83 w 275"/>
              <a:gd name="T87" fmla="*/ 274 h 275"/>
              <a:gd name="T88" fmla="*/ 123 w 275"/>
              <a:gd name="T89" fmla="*/ 240 h 275"/>
              <a:gd name="T90" fmla="*/ 128 w 275"/>
              <a:gd name="T91" fmla="*/ 115 h 275"/>
              <a:gd name="T92" fmla="*/ 140 w 275"/>
              <a:gd name="T93" fmla="*/ 110 h 275"/>
              <a:gd name="T94" fmla="*/ 146 w 275"/>
              <a:gd name="T95" fmla="*/ 217 h 275"/>
              <a:gd name="T96" fmla="*/ 171 w 275"/>
              <a:gd name="T97" fmla="*/ 266 h 275"/>
              <a:gd name="T98" fmla="*/ 214 w 275"/>
              <a:gd name="T99" fmla="*/ 274 h 275"/>
              <a:gd name="T100" fmla="*/ 256 w 275"/>
              <a:gd name="T101" fmla="*/ 240 h 275"/>
              <a:gd name="T102" fmla="*/ 257 w 275"/>
              <a:gd name="T103" fmla="*/ 200 h 275"/>
              <a:gd name="T104" fmla="*/ 261 w 275"/>
              <a:gd name="T105" fmla="*/ 189 h 275"/>
              <a:gd name="T106" fmla="*/ 275 w 275"/>
              <a:gd name="T107" fmla="*/ 165 h 275"/>
              <a:gd name="T108" fmla="*/ 265 w 275"/>
              <a:gd name="T109" fmla="*/ 142 h 275"/>
              <a:gd name="T110" fmla="*/ 225 w 275"/>
              <a:gd name="T111" fmla="*/ 160 h 275"/>
              <a:gd name="T112" fmla="*/ 214 w 275"/>
              <a:gd name="T113" fmla="*/ 182 h 275"/>
              <a:gd name="T114" fmla="*/ 193 w 275"/>
              <a:gd name="T115" fmla="*/ 197 h 275"/>
              <a:gd name="T116" fmla="*/ 182 w 275"/>
              <a:gd name="T117" fmla="*/ 192 h 275"/>
              <a:gd name="T118" fmla="*/ 187 w 275"/>
              <a:gd name="T119" fmla="*/ 180 h 275"/>
              <a:gd name="T120" fmla="*/ 208 w 275"/>
              <a:gd name="T121" fmla="*/ 152 h 275"/>
              <a:gd name="T122" fmla="*/ 197 w 275"/>
              <a:gd name="T123" fmla="*/ 127 h 275"/>
              <a:gd name="T124" fmla="*/ 197 w 275"/>
              <a:gd name="T125" fmla="*/ 11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5" h="275">
                <a:moveTo>
                  <a:pt x="202" y="113"/>
                </a:moveTo>
                <a:lnTo>
                  <a:pt x="202" y="113"/>
                </a:lnTo>
                <a:lnTo>
                  <a:pt x="206" y="113"/>
                </a:lnTo>
                <a:lnTo>
                  <a:pt x="209" y="115"/>
                </a:lnTo>
                <a:lnTo>
                  <a:pt x="209" y="115"/>
                </a:lnTo>
                <a:lnTo>
                  <a:pt x="209" y="115"/>
                </a:lnTo>
                <a:lnTo>
                  <a:pt x="214" y="121"/>
                </a:lnTo>
                <a:lnTo>
                  <a:pt x="220" y="127"/>
                </a:lnTo>
                <a:lnTo>
                  <a:pt x="222" y="134"/>
                </a:lnTo>
                <a:lnTo>
                  <a:pt x="225" y="142"/>
                </a:lnTo>
                <a:lnTo>
                  <a:pt x="225" y="142"/>
                </a:lnTo>
                <a:lnTo>
                  <a:pt x="233" y="139"/>
                </a:lnTo>
                <a:lnTo>
                  <a:pt x="243" y="137"/>
                </a:lnTo>
                <a:lnTo>
                  <a:pt x="251" y="131"/>
                </a:lnTo>
                <a:lnTo>
                  <a:pt x="257" y="125"/>
                </a:lnTo>
                <a:lnTo>
                  <a:pt x="259" y="125"/>
                </a:lnTo>
                <a:lnTo>
                  <a:pt x="259" y="125"/>
                </a:lnTo>
                <a:lnTo>
                  <a:pt x="265" y="115"/>
                </a:lnTo>
                <a:lnTo>
                  <a:pt x="269" y="106"/>
                </a:lnTo>
                <a:lnTo>
                  <a:pt x="273" y="95"/>
                </a:lnTo>
                <a:lnTo>
                  <a:pt x="275" y="84"/>
                </a:lnTo>
                <a:lnTo>
                  <a:pt x="275" y="84"/>
                </a:lnTo>
                <a:lnTo>
                  <a:pt x="273" y="74"/>
                </a:lnTo>
                <a:lnTo>
                  <a:pt x="269" y="62"/>
                </a:lnTo>
                <a:lnTo>
                  <a:pt x="264" y="52"/>
                </a:lnTo>
                <a:lnTo>
                  <a:pt x="257" y="44"/>
                </a:lnTo>
                <a:lnTo>
                  <a:pt x="249" y="37"/>
                </a:lnTo>
                <a:lnTo>
                  <a:pt x="238" y="32"/>
                </a:lnTo>
                <a:lnTo>
                  <a:pt x="228" y="28"/>
                </a:lnTo>
                <a:lnTo>
                  <a:pt x="217" y="27"/>
                </a:lnTo>
                <a:lnTo>
                  <a:pt x="217" y="27"/>
                </a:lnTo>
                <a:lnTo>
                  <a:pt x="214" y="27"/>
                </a:lnTo>
                <a:lnTo>
                  <a:pt x="214" y="27"/>
                </a:lnTo>
                <a:lnTo>
                  <a:pt x="212" y="27"/>
                </a:lnTo>
                <a:lnTo>
                  <a:pt x="209" y="25"/>
                </a:lnTo>
                <a:lnTo>
                  <a:pt x="208" y="24"/>
                </a:lnTo>
                <a:lnTo>
                  <a:pt x="206" y="21"/>
                </a:lnTo>
                <a:lnTo>
                  <a:pt x="206" y="21"/>
                </a:lnTo>
                <a:lnTo>
                  <a:pt x="201" y="13"/>
                </a:lnTo>
                <a:lnTo>
                  <a:pt x="194" y="7"/>
                </a:lnTo>
                <a:lnTo>
                  <a:pt x="186" y="3"/>
                </a:lnTo>
                <a:lnTo>
                  <a:pt x="177" y="0"/>
                </a:lnTo>
                <a:lnTo>
                  <a:pt x="177" y="0"/>
                </a:lnTo>
                <a:lnTo>
                  <a:pt x="170" y="1"/>
                </a:lnTo>
                <a:lnTo>
                  <a:pt x="165" y="3"/>
                </a:lnTo>
                <a:lnTo>
                  <a:pt x="159" y="5"/>
                </a:lnTo>
                <a:lnTo>
                  <a:pt x="155" y="9"/>
                </a:lnTo>
                <a:lnTo>
                  <a:pt x="151" y="15"/>
                </a:lnTo>
                <a:lnTo>
                  <a:pt x="149" y="20"/>
                </a:lnTo>
                <a:lnTo>
                  <a:pt x="146" y="25"/>
                </a:lnTo>
                <a:lnTo>
                  <a:pt x="146" y="32"/>
                </a:lnTo>
                <a:lnTo>
                  <a:pt x="146" y="32"/>
                </a:lnTo>
                <a:lnTo>
                  <a:pt x="146" y="37"/>
                </a:lnTo>
                <a:lnTo>
                  <a:pt x="149" y="43"/>
                </a:lnTo>
                <a:lnTo>
                  <a:pt x="151" y="48"/>
                </a:lnTo>
                <a:lnTo>
                  <a:pt x="154" y="52"/>
                </a:lnTo>
                <a:lnTo>
                  <a:pt x="159" y="56"/>
                </a:lnTo>
                <a:lnTo>
                  <a:pt x="165" y="59"/>
                </a:lnTo>
                <a:lnTo>
                  <a:pt x="170" y="60"/>
                </a:lnTo>
                <a:lnTo>
                  <a:pt x="175" y="60"/>
                </a:lnTo>
                <a:lnTo>
                  <a:pt x="175" y="60"/>
                </a:lnTo>
                <a:lnTo>
                  <a:pt x="179" y="62"/>
                </a:lnTo>
                <a:lnTo>
                  <a:pt x="182" y="63"/>
                </a:lnTo>
                <a:lnTo>
                  <a:pt x="185" y="66"/>
                </a:lnTo>
                <a:lnTo>
                  <a:pt x="185" y="70"/>
                </a:lnTo>
                <a:lnTo>
                  <a:pt x="185" y="70"/>
                </a:lnTo>
                <a:lnTo>
                  <a:pt x="185" y="74"/>
                </a:lnTo>
                <a:lnTo>
                  <a:pt x="182" y="76"/>
                </a:lnTo>
                <a:lnTo>
                  <a:pt x="179" y="78"/>
                </a:lnTo>
                <a:lnTo>
                  <a:pt x="175" y="79"/>
                </a:lnTo>
                <a:lnTo>
                  <a:pt x="175" y="79"/>
                </a:lnTo>
                <a:lnTo>
                  <a:pt x="165" y="78"/>
                </a:lnTo>
                <a:lnTo>
                  <a:pt x="154" y="74"/>
                </a:lnTo>
                <a:lnTo>
                  <a:pt x="145" y="67"/>
                </a:lnTo>
                <a:lnTo>
                  <a:pt x="136" y="59"/>
                </a:lnTo>
                <a:lnTo>
                  <a:pt x="136" y="59"/>
                </a:lnTo>
                <a:lnTo>
                  <a:pt x="130" y="67"/>
                </a:lnTo>
                <a:lnTo>
                  <a:pt x="120" y="74"/>
                </a:lnTo>
                <a:lnTo>
                  <a:pt x="110" y="78"/>
                </a:lnTo>
                <a:lnTo>
                  <a:pt x="98" y="79"/>
                </a:lnTo>
                <a:lnTo>
                  <a:pt x="98" y="79"/>
                </a:lnTo>
                <a:lnTo>
                  <a:pt x="95" y="78"/>
                </a:lnTo>
                <a:lnTo>
                  <a:pt x="92" y="76"/>
                </a:lnTo>
                <a:lnTo>
                  <a:pt x="89" y="74"/>
                </a:lnTo>
                <a:lnTo>
                  <a:pt x="89" y="70"/>
                </a:lnTo>
                <a:lnTo>
                  <a:pt x="89" y="70"/>
                </a:lnTo>
                <a:lnTo>
                  <a:pt x="89" y="66"/>
                </a:lnTo>
                <a:lnTo>
                  <a:pt x="92" y="63"/>
                </a:lnTo>
                <a:lnTo>
                  <a:pt x="95" y="62"/>
                </a:lnTo>
                <a:lnTo>
                  <a:pt x="98" y="60"/>
                </a:lnTo>
                <a:lnTo>
                  <a:pt x="98" y="60"/>
                </a:lnTo>
                <a:lnTo>
                  <a:pt x="104" y="60"/>
                </a:lnTo>
                <a:lnTo>
                  <a:pt x="110" y="59"/>
                </a:lnTo>
                <a:lnTo>
                  <a:pt x="115" y="56"/>
                </a:lnTo>
                <a:lnTo>
                  <a:pt x="119" y="52"/>
                </a:lnTo>
                <a:lnTo>
                  <a:pt x="123" y="48"/>
                </a:lnTo>
                <a:lnTo>
                  <a:pt x="126" y="43"/>
                </a:lnTo>
                <a:lnTo>
                  <a:pt x="127" y="37"/>
                </a:lnTo>
                <a:lnTo>
                  <a:pt x="128" y="32"/>
                </a:lnTo>
                <a:lnTo>
                  <a:pt x="128" y="32"/>
                </a:lnTo>
                <a:lnTo>
                  <a:pt x="127" y="25"/>
                </a:lnTo>
                <a:lnTo>
                  <a:pt x="126" y="20"/>
                </a:lnTo>
                <a:lnTo>
                  <a:pt x="123" y="15"/>
                </a:lnTo>
                <a:lnTo>
                  <a:pt x="119" y="9"/>
                </a:lnTo>
                <a:lnTo>
                  <a:pt x="115" y="5"/>
                </a:lnTo>
                <a:lnTo>
                  <a:pt x="110" y="3"/>
                </a:lnTo>
                <a:lnTo>
                  <a:pt x="103" y="1"/>
                </a:lnTo>
                <a:lnTo>
                  <a:pt x="98" y="0"/>
                </a:lnTo>
                <a:lnTo>
                  <a:pt x="98" y="0"/>
                </a:lnTo>
                <a:lnTo>
                  <a:pt x="88" y="3"/>
                </a:lnTo>
                <a:lnTo>
                  <a:pt x="79" y="7"/>
                </a:lnTo>
                <a:lnTo>
                  <a:pt x="72" y="13"/>
                </a:lnTo>
                <a:lnTo>
                  <a:pt x="68" y="21"/>
                </a:lnTo>
                <a:lnTo>
                  <a:pt x="68" y="21"/>
                </a:lnTo>
                <a:lnTo>
                  <a:pt x="67" y="24"/>
                </a:lnTo>
                <a:lnTo>
                  <a:pt x="64" y="25"/>
                </a:lnTo>
                <a:lnTo>
                  <a:pt x="63" y="27"/>
                </a:lnTo>
                <a:lnTo>
                  <a:pt x="59" y="27"/>
                </a:lnTo>
                <a:lnTo>
                  <a:pt x="59" y="27"/>
                </a:lnTo>
                <a:lnTo>
                  <a:pt x="57" y="27"/>
                </a:lnTo>
                <a:lnTo>
                  <a:pt x="57" y="27"/>
                </a:lnTo>
                <a:lnTo>
                  <a:pt x="57" y="27"/>
                </a:lnTo>
                <a:lnTo>
                  <a:pt x="57" y="27"/>
                </a:lnTo>
                <a:lnTo>
                  <a:pt x="45" y="28"/>
                </a:lnTo>
                <a:lnTo>
                  <a:pt x="34" y="32"/>
                </a:lnTo>
                <a:lnTo>
                  <a:pt x="25" y="37"/>
                </a:lnTo>
                <a:lnTo>
                  <a:pt x="17" y="44"/>
                </a:lnTo>
                <a:lnTo>
                  <a:pt x="9" y="52"/>
                </a:lnTo>
                <a:lnTo>
                  <a:pt x="5" y="62"/>
                </a:lnTo>
                <a:lnTo>
                  <a:pt x="1" y="74"/>
                </a:lnTo>
                <a:lnTo>
                  <a:pt x="0" y="84"/>
                </a:lnTo>
                <a:lnTo>
                  <a:pt x="0" y="84"/>
                </a:lnTo>
                <a:lnTo>
                  <a:pt x="1" y="95"/>
                </a:lnTo>
                <a:lnTo>
                  <a:pt x="4" y="106"/>
                </a:lnTo>
                <a:lnTo>
                  <a:pt x="9" y="115"/>
                </a:lnTo>
                <a:lnTo>
                  <a:pt x="16" y="125"/>
                </a:lnTo>
                <a:lnTo>
                  <a:pt x="17" y="125"/>
                </a:lnTo>
                <a:lnTo>
                  <a:pt x="17" y="125"/>
                </a:lnTo>
                <a:lnTo>
                  <a:pt x="24" y="131"/>
                </a:lnTo>
                <a:lnTo>
                  <a:pt x="32" y="137"/>
                </a:lnTo>
                <a:lnTo>
                  <a:pt x="40" y="139"/>
                </a:lnTo>
                <a:lnTo>
                  <a:pt x="49" y="142"/>
                </a:lnTo>
                <a:lnTo>
                  <a:pt x="49" y="142"/>
                </a:lnTo>
                <a:lnTo>
                  <a:pt x="52" y="134"/>
                </a:lnTo>
                <a:lnTo>
                  <a:pt x="55" y="127"/>
                </a:lnTo>
                <a:lnTo>
                  <a:pt x="59" y="121"/>
                </a:lnTo>
                <a:lnTo>
                  <a:pt x="64" y="115"/>
                </a:lnTo>
                <a:lnTo>
                  <a:pt x="64" y="115"/>
                </a:lnTo>
                <a:lnTo>
                  <a:pt x="68" y="113"/>
                </a:lnTo>
                <a:lnTo>
                  <a:pt x="71" y="113"/>
                </a:lnTo>
                <a:lnTo>
                  <a:pt x="75" y="114"/>
                </a:lnTo>
                <a:lnTo>
                  <a:pt x="77" y="115"/>
                </a:lnTo>
                <a:lnTo>
                  <a:pt x="77" y="115"/>
                </a:lnTo>
                <a:lnTo>
                  <a:pt x="79" y="118"/>
                </a:lnTo>
                <a:lnTo>
                  <a:pt x="79" y="122"/>
                </a:lnTo>
                <a:lnTo>
                  <a:pt x="79" y="125"/>
                </a:lnTo>
                <a:lnTo>
                  <a:pt x="76" y="127"/>
                </a:lnTo>
                <a:lnTo>
                  <a:pt x="76" y="127"/>
                </a:lnTo>
                <a:lnTo>
                  <a:pt x="72" y="133"/>
                </a:lnTo>
                <a:lnTo>
                  <a:pt x="69" y="138"/>
                </a:lnTo>
                <a:lnTo>
                  <a:pt x="67" y="145"/>
                </a:lnTo>
                <a:lnTo>
                  <a:pt x="67" y="152"/>
                </a:lnTo>
                <a:lnTo>
                  <a:pt x="67" y="152"/>
                </a:lnTo>
                <a:lnTo>
                  <a:pt x="68" y="161"/>
                </a:lnTo>
                <a:lnTo>
                  <a:pt x="72" y="169"/>
                </a:lnTo>
                <a:lnTo>
                  <a:pt x="79" y="176"/>
                </a:lnTo>
                <a:lnTo>
                  <a:pt x="87" y="180"/>
                </a:lnTo>
                <a:lnTo>
                  <a:pt x="87" y="180"/>
                </a:lnTo>
                <a:lnTo>
                  <a:pt x="89" y="182"/>
                </a:lnTo>
                <a:lnTo>
                  <a:pt x="92" y="185"/>
                </a:lnTo>
                <a:lnTo>
                  <a:pt x="92" y="188"/>
                </a:lnTo>
                <a:lnTo>
                  <a:pt x="92" y="192"/>
                </a:lnTo>
                <a:lnTo>
                  <a:pt x="92" y="192"/>
                </a:lnTo>
                <a:lnTo>
                  <a:pt x="91" y="194"/>
                </a:lnTo>
                <a:lnTo>
                  <a:pt x="88" y="197"/>
                </a:lnTo>
                <a:lnTo>
                  <a:pt x="84" y="197"/>
                </a:lnTo>
                <a:lnTo>
                  <a:pt x="80" y="197"/>
                </a:lnTo>
                <a:lnTo>
                  <a:pt x="80" y="197"/>
                </a:lnTo>
                <a:lnTo>
                  <a:pt x="75" y="194"/>
                </a:lnTo>
                <a:lnTo>
                  <a:pt x="69" y="190"/>
                </a:lnTo>
                <a:lnTo>
                  <a:pt x="64" y="186"/>
                </a:lnTo>
                <a:lnTo>
                  <a:pt x="60" y="182"/>
                </a:lnTo>
                <a:lnTo>
                  <a:pt x="56" y="177"/>
                </a:lnTo>
                <a:lnTo>
                  <a:pt x="53" y="172"/>
                </a:lnTo>
                <a:lnTo>
                  <a:pt x="51" y="166"/>
                </a:lnTo>
                <a:lnTo>
                  <a:pt x="49" y="160"/>
                </a:lnTo>
                <a:lnTo>
                  <a:pt x="49" y="160"/>
                </a:lnTo>
                <a:lnTo>
                  <a:pt x="38" y="157"/>
                </a:lnTo>
                <a:lnTo>
                  <a:pt x="28" y="154"/>
                </a:lnTo>
                <a:lnTo>
                  <a:pt x="18" y="149"/>
                </a:lnTo>
                <a:lnTo>
                  <a:pt x="9" y="142"/>
                </a:lnTo>
                <a:lnTo>
                  <a:pt x="9" y="142"/>
                </a:lnTo>
                <a:lnTo>
                  <a:pt x="5" y="147"/>
                </a:lnTo>
                <a:lnTo>
                  <a:pt x="2" y="153"/>
                </a:lnTo>
                <a:lnTo>
                  <a:pt x="1" y="158"/>
                </a:lnTo>
                <a:lnTo>
                  <a:pt x="0" y="165"/>
                </a:lnTo>
                <a:lnTo>
                  <a:pt x="0" y="165"/>
                </a:lnTo>
                <a:lnTo>
                  <a:pt x="1" y="172"/>
                </a:lnTo>
                <a:lnTo>
                  <a:pt x="4" y="178"/>
                </a:lnTo>
                <a:lnTo>
                  <a:pt x="8" y="185"/>
                </a:lnTo>
                <a:lnTo>
                  <a:pt x="13" y="189"/>
                </a:lnTo>
                <a:lnTo>
                  <a:pt x="13" y="189"/>
                </a:lnTo>
                <a:lnTo>
                  <a:pt x="14" y="192"/>
                </a:lnTo>
                <a:lnTo>
                  <a:pt x="16" y="194"/>
                </a:lnTo>
                <a:lnTo>
                  <a:pt x="17" y="197"/>
                </a:lnTo>
                <a:lnTo>
                  <a:pt x="16" y="200"/>
                </a:lnTo>
                <a:lnTo>
                  <a:pt x="16" y="200"/>
                </a:lnTo>
                <a:lnTo>
                  <a:pt x="14" y="209"/>
                </a:lnTo>
                <a:lnTo>
                  <a:pt x="13" y="217"/>
                </a:lnTo>
                <a:lnTo>
                  <a:pt x="13" y="217"/>
                </a:lnTo>
                <a:lnTo>
                  <a:pt x="14" y="229"/>
                </a:lnTo>
                <a:lnTo>
                  <a:pt x="17" y="240"/>
                </a:lnTo>
                <a:lnTo>
                  <a:pt x="22" y="250"/>
                </a:lnTo>
                <a:lnTo>
                  <a:pt x="30" y="258"/>
                </a:lnTo>
                <a:lnTo>
                  <a:pt x="38" y="266"/>
                </a:lnTo>
                <a:lnTo>
                  <a:pt x="48" y="271"/>
                </a:lnTo>
                <a:lnTo>
                  <a:pt x="59" y="274"/>
                </a:lnTo>
                <a:lnTo>
                  <a:pt x="71" y="275"/>
                </a:lnTo>
                <a:lnTo>
                  <a:pt x="71" y="275"/>
                </a:lnTo>
                <a:lnTo>
                  <a:pt x="83" y="274"/>
                </a:lnTo>
                <a:lnTo>
                  <a:pt x="94" y="271"/>
                </a:lnTo>
                <a:lnTo>
                  <a:pt x="103" y="266"/>
                </a:lnTo>
                <a:lnTo>
                  <a:pt x="111" y="258"/>
                </a:lnTo>
                <a:lnTo>
                  <a:pt x="118" y="250"/>
                </a:lnTo>
                <a:lnTo>
                  <a:pt x="123" y="240"/>
                </a:lnTo>
                <a:lnTo>
                  <a:pt x="127" y="229"/>
                </a:lnTo>
                <a:lnTo>
                  <a:pt x="128" y="217"/>
                </a:lnTo>
                <a:lnTo>
                  <a:pt x="128" y="118"/>
                </a:lnTo>
                <a:lnTo>
                  <a:pt x="128" y="118"/>
                </a:lnTo>
                <a:lnTo>
                  <a:pt x="128" y="115"/>
                </a:lnTo>
                <a:lnTo>
                  <a:pt x="131" y="113"/>
                </a:lnTo>
                <a:lnTo>
                  <a:pt x="134" y="110"/>
                </a:lnTo>
                <a:lnTo>
                  <a:pt x="136" y="110"/>
                </a:lnTo>
                <a:lnTo>
                  <a:pt x="136" y="110"/>
                </a:lnTo>
                <a:lnTo>
                  <a:pt x="140" y="110"/>
                </a:lnTo>
                <a:lnTo>
                  <a:pt x="143" y="113"/>
                </a:lnTo>
                <a:lnTo>
                  <a:pt x="145" y="115"/>
                </a:lnTo>
                <a:lnTo>
                  <a:pt x="146" y="118"/>
                </a:lnTo>
                <a:lnTo>
                  <a:pt x="146" y="217"/>
                </a:lnTo>
                <a:lnTo>
                  <a:pt x="146" y="217"/>
                </a:lnTo>
                <a:lnTo>
                  <a:pt x="147" y="229"/>
                </a:lnTo>
                <a:lnTo>
                  <a:pt x="150" y="240"/>
                </a:lnTo>
                <a:lnTo>
                  <a:pt x="155" y="250"/>
                </a:lnTo>
                <a:lnTo>
                  <a:pt x="163" y="258"/>
                </a:lnTo>
                <a:lnTo>
                  <a:pt x="171" y="266"/>
                </a:lnTo>
                <a:lnTo>
                  <a:pt x="181" y="271"/>
                </a:lnTo>
                <a:lnTo>
                  <a:pt x="192" y="274"/>
                </a:lnTo>
                <a:lnTo>
                  <a:pt x="204" y="275"/>
                </a:lnTo>
                <a:lnTo>
                  <a:pt x="204" y="275"/>
                </a:lnTo>
                <a:lnTo>
                  <a:pt x="214" y="274"/>
                </a:lnTo>
                <a:lnTo>
                  <a:pt x="226" y="271"/>
                </a:lnTo>
                <a:lnTo>
                  <a:pt x="236" y="266"/>
                </a:lnTo>
                <a:lnTo>
                  <a:pt x="244" y="258"/>
                </a:lnTo>
                <a:lnTo>
                  <a:pt x="251" y="250"/>
                </a:lnTo>
                <a:lnTo>
                  <a:pt x="256" y="240"/>
                </a:lnTo>
                <a:lnTo>
                  <a:pt x="260" y="229"/>
                </a:lnTo>
                <a:lnTo>
                  <a:pt x="261" y="217"/>
                </a:lnTo>
                <a:lnTo>
                  <a:pt x="261" y="217"/>
                </a:lnTo>
                <a:lnTo>
                  <a:pt x="260" y="209"/>
                </a:lnTo>
                <a:lnTo>
                  <a:pt x="257" y="200"/>
                </a:lnTo>
                <a:lnTo>
                  <a:pt x="257" y="200"/>
                </a:lnTo>
                <a:lnTo>
                  <a:pt x="257" y="197"/>
                </a:lnTo>
                <a:lnTo>
                  <a:pt x="257" y="194"/>
                </a:lnTo>
                <a:lnTo>
                  <a:pt x="259" y="192"/>
                </a:lnTo>
                <a:lnTo>
                  <a:pt x="261" y="189"/>
                </a:lnTo>
                <a:lnTo>
                  <a:pt x="261" y="189"/>
                </a:lnTo>
                <a:lnTo>
                  <a:pt x="267" y="185"/>
                </a:lnTo>
                <a:lnTo>
                  <a:pt x="271" y="178"/>
                </a:lnTo>
                <a:lnTo>
                  <a:pt x="273" y="172"/>
                </a:lnTo>
                <a:lnTo>
                  <a:pt x="275" y="165"/>
                </a:lnTo>
                <a:lnTo>
                  <a:pt x="275" y="165"/>
                </a:lnTo>
                <a:lnTo>
                  <a:pt x="273" y="158"/>
                </a:lnTo>
                <a:lnTo>
                  <a:pt x="272" y="153"/>
                </a:lnTo>
                <a:lnTo>
                  <a:pt x="269" y="147"/>
                </a:lnTo>
                <a:lnTo>
                  <a:pt x="265" y="142"/>
                </a:lnTo>
                <a:lnTo>
                  <a:pt x="265" y="142"/>
                </a:lnTo>
                <a:lnTo>
                  <a:pt x="256" y="149"/>
                </a:lnTo>
                <a:lnTo>
                  <a:pt x="247" y="154"/>
                </a:lnTo>
                <a:lnTo>
                  <a:pt x="236" y="157"/>
                </a:lnTo>
                <a:lnTo>
                  <a:pt x="225" y="160"/>
                </a:lnTo>
                <a:lnTo>
                  <a:pt x="225" y="160"/>
                </a:lnTo>
                <a:lnTo>
                  <a:pt x="224" y="166"/>
                </a:lnTo>
                <a:lnTo>
                  <a:pt x="221" y="172"/>
                </a:lnTo>
                <a:lnTo>
                  <a:pt x="218" y="177"/>
                </a:lnTo>
                <a:lnTo>
                  <a:pt x="214" y="182"/>
                </a:lnTo>
                <a:lnTo>
                  <a:pt x="210" y="186"/>
                </a:lnTo>
                <a:lnTo>
                  <a:pt x="205" y="190"/>
                </a:lnTo>
                <a:lnTo>
                  <a:pt x="200" y="194"/>
                </a:lnTo>
                <a:lnTo>
                  <a:pt x="193" y="197"/>
                </a:lnTo>
                <a:lnTo>
                  <a:pt x="193" y="197"/>
                </a:lnTo>
                <a:lnTo>
                  <a:pt x="190" y="197"/>
                </a:lnTo>
                <a:lnTo>
                  <a:pt x="186" y="197"/>
                </a:lnTo>
                <a:lnTo>
                  <a:pt x="183" y="194"/>
                </a:lnTo>
                <a:lnTo>
                  <a:pt x="182" y="192"/>
                </a:lnTo>
                <a:lnTo>
                  <a:pt x="182" y="192"/>
                </a:lnTo>
                <a:lnTo>
                  <a:pt x="181" y="188"/>
                </a:lnTo>
                <a:lnTo>
                  <a:pt x="182" y="185"/>
                </a:lnTo>
                <a:lnTo>
                  <a:pt x="185" y="182"/>
                </a:lnTo>
                <a:lnTo>
                  <a:pt x="187" y="180"/>
                </a:lnTo>
                <a:lnTo>
                  <a:pt x="187" y="180"/>
                </a:lnTo>
                <a:lnTo>
                  <a:pt x="196" y="176"/>
                </a:lnTo>
                <a:lnTo>
                  <a:pt x="202" y="169"/>
                </a:lnTo>
                <a:lnTo>
                  <a:pt x="206" y="161"/>
                </a:lnTo>
                <a:lnTo>
                  <a:pt x="208" y="152"/>
                </a:lnTo>
                <a:lnTo>
                  <a:pt x="208" y="152"/>
                </a:lnTo>
                <a:lnTo>
                  <a:pt x="208" y="145"/>
                </a:lnTo>
                <a:lnTo>
                  <a:pt x="205" y="138"/>
                </a:lnTo>
                <a:lnTo>
                  <a:pt x="202" y="133"/>
                </a:lnTo>
                <a:lnTo>
                  <a:pt x="197" y="127"/>
                </a:lnTo>
                <a:lnTo>
                  <a:pt x="197" y="127"/>
                </a:lnTo>
                <a:lnTo>
                  <a:pt x="196" y="125"/>
                </a:lnTo>
                <a:lnTo>
                  <a:pt x="194" y="122"/>
                </a:lnTo>
                <a:lnTo>
                  <a:pt x="196" y="118"/>
                </a:lnTo>
                <a:lnTo>
                  <a:pt x="197" y="115"/>
                </a:lnTo>
                <a:lnTo>
                  <a:pt x="197" y="115"/>
                </a:lnTo>
                <a:lnTo>
                  <a:pt x="200" y="114"/>
                </a:lnTo>
                <a:lnTo>
                  <a:pt x="202" y="113"/>
                </a:lnTo>
                <a:lnTo>
                  <a:pt x="202" y="113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70" name="Freeform 136">
            <a:extLst>
              <a:ext uri="{FF2B5EF4-FFF2-40B4-BE49-F238E27FC236}">
                <a16:creationId xmlns:a16="http://schemas.microsoft.com/office/drawing/2014/main" id="{927E6DE1-80F2-71CB-0D48-42C4AF411873}"/>
              </a:ext>
            </a:extLst>
          </p:cNvPr>
          <p:cNvSpPr>
            <a:spLocks noEditPoints="1"/>
          </p:cNvSpPr>
          <p:nvPr/>
        </p:nvSpPr>
        <p:spPr bwMode="auto">
          <a:xfrm>
            <a:off x="6361472" y="4801404"/>
            <a:ext cx="288000" cy="504000"/>
          </a:xfrm>
          <a:custGeom>
            <a:avLst/>
            <a:gdLst>
              <a:gd name="T0" fmla="*/ 217 w 217"/>
              <a:gd name="T1" fmla="*/ 11 h 388"/>
              <a:gd name="T2" fmla="*/ 211 w 217"/>
              <a:gd name="T3" fmla="*/ 2 h 388"/>
              <a:gd name="T4" fmla="*/ 203 w 217"/>
              <a:gd name="T5" fmla="*/ 2 h 388"/>
              <a:gd name="T6" fmla="*/ 196 w 217"/>
              <a:gd name="T7" fmla="*/ 11 h 388"/>
              <a:gd name="T8" fmla="*/ 21 w 217"/>
              <a:gd name="T9" fmla="*/ 11 h 388"/>
              <a:gd name="T10" fmla="*/ 19 w 217"/>
              <a:gd name="T11" fmla="*/ 4 h 388"/>
              <a:gd name="T12" fmla="*/ 11 w 217"/>
              <a:gd name="T13" fmla="*/ 0 h 388"/>
              <a:gd name="T14" fmla="*/ 1 w 217"/>
              <a:gd name="T15" fmla="*/ 7 h 388"/>
              <a:gd name="T16" fmla="*/ 0 w 217"/>
              <a:gd name="T17" fmla="*/ 73 h 388"/>
              <a:gd name="T18" fmla="*/ 4 w 217"/>
              <a:gd name="T19" fmla="*/ 102 h 388"/>
              <a:gd name="T20" fmla="*/ 16 w 217"/>
              <a:gd name="T21" fmla="*/ 128 h 388"/>
              <a:gd name="T22" fmla="*/ 55 w 217"/>
              <a:gd name="T23" fmla="*/ 170 h 388"/>
              <a:gd name="T24" fmla="*/ 90 w 217"/>
              <a:gd name="T25" fmla="*/ 195 h 388"/>
              <a:gd name="T26" fmla="*/ 39 w 217"/>
              <a:gd name="T27" fmla="*/ 233 h 388"/>
              <a:gd name="T28" fmla="*/ 11 w 217"/>
              <a:gd name="T29" fmla="*/ 270 h 388"/>
              <a:gd name="T30" fmla="*/ 3 w 217"/>
              <a:gd name="T31" fmla="*/ 296 h 388"/>
              <a:gd name="T32" fmla="*/ 0 w 217"/>
              <a:gd name="T33" fmla="*/ 378 h 388"/>
              <a:gd name="T34" fmla="*/ 4 w 217"/>
              <a:gd name="T35" fmla="*/ 386 h 388"/>
              <a:gd name="T36" fmla="*/ 11 w 217"/>
              <a:gd name="T37" fmla="*/ 388 h 388"/>
              <a:gd name="T38" fmla="*/ 21 w 217"/>
              <a:gd name="T39" fmla="*/ 382 h 388"/>
              <a:gd name="T40" fmla="*/ 196 w 217"/>
              <a:gd name="T41" fmla="*/ 340 h 388"/>
              <a:gd name="T42" fmla="*/ 196 w 217"/>
              <a:gd name="T43" fmla="*/ 382 h 388"/>
              <a:gd name="T44" fmla="*/ 207 w 217"/>
              <a:gd name="T45" fmla="*/ 388 h 388"/>
              <a:gd name="T46" fmla="*/ 213 w 217"/>
              <a:gd name="T47" fmla="*/ 386 h 388"/>
              <a:gd name="T48" fmla="*/ 217 w 217"/>
              <a:gd name="T49" fmla="*/ 317 h 388"/>
              <a:gd name="T50" fmla="*/ 215 w 217"/>
              <a:gd name="T51" fmla="*/ 296 h 388"/>
              <a:gd name="T52" fmla="*/ 207 w 217"/>
              <a:gd name="T53" fmla="*/ 270 h 388"/>
              <a:gd name="T54" fmla="*/ 177 w 217"/>
              <a:gd name="T55" fmla="*/ 233 h 388"/>
              <a:gd name="T56" fmla="*/ 127 w 217"/>
              <a:gd name="T57" fmla="*/ 195 h 388"/>
              <a:gd name="T58" fmla="*/ 162 w 217"/>
              <a:gd name="T59" fmla="*/ 170 h 388"/>
              <a:gd name="T60" fmla="*/ 201 w 217"/>
              <a:gd name="T61" fmla="*/ 128 h 388"/>
              <a:gd name="T62" fmla="*/ 213 w 217"/>
              <a:gd name="T63" fmla="*/ 102 h 388"/>
              <a:gd name="T64" fmla="*/ 217 w 217"/>
              <a:gd name="T65" fmla="*/ 73 h 388"/>
              <a:gd name="T66" fmla="*/ 21 w 217"/>
              <a:gd name="T67" fmla="*/ 317 h 388"/>
              <a:gd name="T68" fmla="*/ 24 w 217"/>
              <a:gd name="T69" fmla="*/ 297 h 388"/>
              <a:gd name="T70" fmla="*/ 187 w 217"/>
              <a:gd name="T71" fmla="*/ 278 h 388"/>
              <a:gd name="T72" fmla="*/ 193 w 217"/>
              <a:gd name="T73" fmla="*/ 297 h 388"/>
              <a:gd name="T74" fmla="*/ 196 w 217"/>
              <a:gd name="T75" fmla="*/ 319 h 388"/>
              <a:gd name="T76" fmla="*/ 46 w 217"/>
              <a:gd name="T77" fmla="*/ 257 h 388"/>
              <a:gd name="T78" fmla="*/ 90 w 217"/>
              <a:gd name="T79" fmla="*/ 219 h 388"/>
              <a:gd name="T80" fmla="*/ 127 w 217"/>
              <a:gd name="T81" fmla="*/ 219 h 388"/>
              <a:gd name="T82" fmla="*/ 172 w 217"/>
              <a:gd name="T83" fmla="*/ 257 h 388"/>
              <a:gd name="T84" fmla="*/ 109 w 217"/>
              <a:gd name="T85" fmla="*/ 182 h 388"/>
              <a:gd name="T86" fmla="*/ 58 w 217"/>
              <a:gd name="T87" fmla="*/ 145 h 388"/>
              <a:gd name="T88" fmla="*/ 172 w 217"/>
              <a:gd name="T89" fmla="*/ 132 h 388"/>
              <a:gd name="T90" fmla="*/ 127 w 217"/>
              <a:gd name="T91" fmla="*/ 170 h 388"/>
              <a:gd name="T92" fmla="*/ 196 w 217"/>
              <a:gd name="T93" fmla="*/ 72 h 388"/>
              <a:gd name="T94" fmla="*/ 195 w 217"/>
              <a:gd name="T95" fmla="*/ 82 h 388"/>
              <a:gd name="T96" fmla="*/ 187 w 217"/>
              <a:gd name="T97" fmla="*/ 111 h 388"/>
              <a:gd name="T98" fmla="*/ 27 w 217"/>
              <a:gd name="T99" fmla="*/ 101 h 388"/>
              <a:gd name="T100" fmla="*/ 21 w 217"/>
              <a:gd name="T101" fmla="*/ 73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7" h="388">
                <a:moveTo>
                  <a:pt x="217" y="73"/>
                </a:moveTo>
                <a:lnTo>
                  <a:pt x="217" y="11"/>
                </a:lnTo>
                <a:lnTo>
                  <a:pt x="217" y="11"/>
                </a:lnTo>
                <a:lnTo>
                  <a:pt x="216" y="7"/>
                </a:lnTo>
                <a:lnTo>
                  <a:pt x="213" y="4"/>
                </a:lnTo>
                <a:lnTo>
                  <a:pt x="211" y="2"/>
                </a:lnTo>
                <a:lnTo>
                  <a:pt x="207" y="0"/>
                </a:lnTo>
                <a:lnTo>
                  <a:pt x="207" y="0"/>
                </a:lnTo>
                <a:lnTo>
                  <a:pt x="203" y="2"/>
                </a:lnTo>
                <a:lnTo>
                  <a:pt x="199" y="4"/>
                </a:lnTo>
                <a:lnTo>
                  <a:pt x="196" y="7"/>
                </a:lnTo>
                <a:lnTo>
                  <a:pt x="196" y="11"/>
                </a:lnTo>
                <a:lnTo>
                  <a:pt x="196" y="50"/>
                </a:lnTo>
                <a:lnTo>
                  <a:pt x="21" y="50"/>
                </a:lnTo>
                <a:lnTo>
                  <a:pt x="21" y="11"/>
                </a:lnTo>
                <a:lnTo>
                  <a:pt x="21" y="11"/>
                </a:lnTo>
                <a:lnTo>
                  <a:pt x="21" y="7"/>
                </a:lnTo>
                <a:lnTo>
                  <a:pt x="19" y="4"/>
                </a:lnTo>
                <a:lnTo>
                  <a:pt x="15" y="2"/>
                </a:lnTo>
                <a:lnTo>
                  <a:pt x="11" y="0"/>
                </a:lnTo>
                <a:lnTo>
                  <a:pt x="11" y="0"/>
                </a:lnTo>
                <a:lnTo>
                  <a:pt x="7" y="2"/>
                </a:lnTo>
                <a:lnTo>
                  <a:pt x="4" y="4"/>
                </a:lnTo>
                <a:lnTo>
                  <a:pt x="1" y="7"/>
                </a:lnTo>
                <a:lnTo>
                  <a:pt x="0" y="11"/>
                </a:lnTo>
                <a:lnTo>
                  <a:pt x="0" y="73"/>
                </a:lnTo>
                <a:lnTo>
                  <a:pt x="0" y="73"/>
                </a:lnTo>
                <a:lnTo>
                  <a:pt x="1" y="82"/>
                </a:lnTo>
                <a:lnTo>
                  <a:pt x="3" y="93"/>
                </a:lnTo>
                <a:lnTo>
                  <a:pt x="4" y="102"/>
                </a:lnTo>
                <a:lnTo>
                  <a:pt x="7" y="111"/>
                </a:lnTo>
                <a:lnTo>
                  <a:pt x="11" y="120"/>
                </a:lnTo>
                <a:lnTo>
                  <a:pt x="16" y="128"/>
                </a:lnTo>
                <a:lnTo>
                  <a:pt x="27" y="143"/>
                </a:lnTo>
                <a:lnTo>
                  <a:pt x="39" y="156"/>
                </a:lnTo>
                <a:lnTo>
                  <a:pt x="55" y="170"/>
                </a:lnTo>
                <a:lnTo>
                  <a:pt x="71" y="182"/>
                </a:lnTo>
                <a:lnTo>
                  <a:pt x="90" y="195"/>
                </a:lnTo>
                <a:lnTo>
                  <a:pt x="90" y="195"/>
                </a:lnTo>
                <a:lnTo>
                  <a:pt x="71" y="207"/>
                </a:lnTo>
                <a:lnTo>
                  <a:pt x="55" y="219"/>
                </a:lnTo>
                <a:lnTo>
                  <a:pt x="39" y="233"/>
                </a:lnTo>
                <a:lnTo>
                  <a:pt x="27" y="246"/>
                </a:lnTo>
                <a:lnTo>
                  <a:pt x="16" y="262"/>
                </a:lnTo>
                <a:lnTo>
                  <a:pt x="11" y="270"/>
                </a:lnTo>
                <a:lnTo>
                  <a:pt x="7" y="278"/>
                </a:lnTo>
                <a:lnTo>
                  <a:pt x="4" y="288"/>
                </a:lnTo>
                <a:lnTo>
                  <a:pt x="3" y="296"/>
                </a:lnTo>
                <a:lnTo>
                  <a:pt x="1" y="307"/>
                </a:lnTo>
                <a:lnTo>
                  <a:pt x="0" y="317"/>
                </a:lnTo>
                <a:lnTo>
                  <a:pt x="0" y="378"/>
                </a:lnTo>
                <a:lnTo>
                  <a:pt x="0" y="378"/>
                </a:lnTo>
                <a:lnTo>
                  <a:pt x="1" y="382"/>
                </a:lnTo>
                <a:lnTo>
                  <a:pt x="4" y="386"/>
                </a:lnTo>
                <a:lnTo>
                  <a:pt x="7" y="387"/>
                </a:lnTo>
                <a:lnTo>
                  <a:pt x="11" y="388"/>
                </a:lnTo>
                <a:lnTo>
                  <a:pt x="11" y="388"/>
                </a:lnTo>
                <a:lnTo>
                  <a:pt x="15" y="387"/>
                </a:lnTo>
                <a:lnTo>
                  <a:pt x="19" y="386"/>
                </a:lnTo>
                <a:lnTo>
                  <a:pt x="21" y="382"/>
                </a:lnTo>
                <a:lnTo>
                  <a:pt x="21" y="378"/>
                </a:lnTo>
                <a:lnTo>
                  <a:pt x="21" y="340"/>
                </a:lnTo>
                <a:lnTo>
                  <a:pt x="196" y="340"/>
                </a:lnTo>
                <a:lnTo>
                  <a:pt x="196" y="378"/>
                </a:lnTo>
                <a:lnTo>
                  <a:pt x="196" y="378"/>
                </a:lnTo>
                <a:lnTo>
                  <a:pt x="196" y="382"/>
                </a:lnTo>
                <a:lnTo>
                  <a:pt x="199" y="386"/>
                </a:lnTo>
                <a:lnTo>
                  <a:pt x="203" y="387"/>
                </a:lnTo>
                <a:lnTo>
                  <a:pt x="207" y="388"/>
                </a:lnTo>
                <a:lnTo>
                  <a:pt x="207" y="388"/>
                </a:lnTo>
                <a:lnTo>
                  <a:pt x="211" y="387"/>
                </a:lnTo>
                <a:lnTo>
                  <a:pt x="213" y="386"/>
                </a:lnTo>
                <a:lnTo>
                  <a:pt x="216" y="382"/>
                </a:lnTo>
                <a:lnTo>
                  <a:pt x="217" y="378"/>
                </a:lnTo>
                <a:lnTo>
                  <a:pt x="217" y="317"/>
                </a:lnTo>
                <a:lnTo>
                  <a:pt x="217" y="317"/>
                </a:lnTo>
                <a:lnTo>
                  <a:pt x="216" y="307"/>
                </a:lnTo>
                <a:lnTo>
                  <a:pt x="215" y="296"/>
                </a:lnTo>
                <a:lnTo>
                  <a:pt x="213" y="288"/>
                </a:lnTo>
                <a:lnTo>
                  <a:pt x="209" y="278"/>
                </a:lnTo>
                <a:lnTo>
                  <a:pt x="207" y="270"/>
                </a:lnTo>
                <a:lnTo>
                  <a:pt x="201" y="262"/>
                </a:lnTo>
                <a:lnTo>
                  <a:pt x="191" y="246"/>
                </a:lnTo>
                <a:lnTo>
                  <a:pt x="177" y="233"/>
                </a:lnTo>
                <a:lnTo>
                  <a:pt x="162" y="219"/>
                </a:lnTo>
                <a:lnTo>
                  <a:pt x="146" y="207"/>
                </a:lnTo>
                <a:lnTo>
                  <a:pt x="127" y="195"/>
                </a:lnTo>
                <a:lnTo>
                  <a:pt x="127" y="195"/>
                </a:lnTo>
                <a:lnTo>
                  <a:pt x="146" y="182"/>
                </a:lnTo>
                <a:lnTo>
                  <a:pt x="162" y="170"/>
                </a:lnTo>
                <a:lnTo>
                  <a:pt x="177" y="156"/>
                </a:lnTo>
                <a:lnTo>
                  <a:pt x="191" y="143"/>
                </a:lnTo>
                <a:lnTo>
                  <a:pt x="201" y="128"/>
                </a:lnTo>
                <a:lnTo>
                  <a:pt x="207" y="120"/>
                </a:lnTo>
                <a:lnTo>
                  <a:pt x="209" y="111"/>
                </a:lnTo>
                <a:lnTo>
                  <a:pt x="213" y="102"/>
                </a:lnTo>
                <a:lnTo>
                  <a:pt x="215" y="93"/>
                </a:lnTo>
                <a:lnTo>
                  <a:pt x="216" y="82"/>
                </a:lnTo>
                <a:lnTo>
                  <a:pt x="217" y="73"/>
                </a:lnTo>
                <a:lnTo>
                  <a:pt x="217" y="73"/>
                </a:lnTo>
                <a:close/>
                <a:moveTo>
                  <a:pt x="21" y="319"/>
                </a:moveTo>
                <a:lnTo>
                  <a:pt x="21" y="317"/>
                </a:lnTo>
                <a:lnTo>
                  <a:pt x="21" y="317"/>
                </a:lnTo>
                <a:lnTo>
                  <a:pt x="23" y="307"/>
                </a:lnTo>
                <a:lnTo>
                  <a:pt x="24" y="297"/>
                </a:lnTo>
                <a:lnTo>
                  <a:pt x="27" y="288"/>
                </a:lnTo>
                <a:lnTo>
                  <a:pt x="31" y="278"/>
                </a:lnTo>
                <a:lnTo>
                  <a:pt x="187" y="278"/>
                </a:lnTo>
                <a:lnTo>
                  <a:pt x="187" y="278"/>
                </a:lnTo>
                <a:lnTo>
                  <a:pt x="191" y="288"/>
                </a:lnTo>
                <a:lnTo>
                  <a:pt x="193" y="297"/>
                </a:lnTo>
                <a:lnTo>
                  <a:pt x="195" y="307"/>
                </a:lnTo>
                <a:lnTo>
                  <a:pt x="196" y="317"/>
                </a:lnTo>
                <a:lnTo>
                  <a:pt x="196" y="319"/>
                </a:lnTo>
                <a:lnTo>
                  <a:pt x="21" y="319"/>
                </a:lnTo>
                <a:close/>
                <a:moveTo>
                  <a:pt x="46" y="257"/>
                </a:moveTo>
                <a:lnTo>
                  <a:pt x="46" y="257"/>
                </a:lnTo>
                <a:lnTo>
                  <a:pt x="58" y="245"/>
                </a:lnTo>
                <a:lnTo>
                  <a:pt x="72" y="231"/>
                </a:lnTo>
                <a:lnTo>
                  <a:pt x="90" y="219"/>
                </a:lnTo>
                <a:lnTo>
                  <a:pt x="109" y="207"/>
                </a:lnTo>
                <a:lnTo>
                  <a:pt x="109" y="207"/>
                </a:lnTo>
                <a:lnTo>
                  <a:pt x="127" y="219"/>
                </a:lnTo>
                <a:lnTo>
                  <a:pt x="144" y="231"/>
                </a:lnTo>
                <a:lnTo>
                  <a:pt x="158" y="245"/>
                </a:lnTo>
                <a:lnTo>
                  <a:pt x="172" y="257"/>
                </a:lnTo>
                <a:lnTo>
                  <a:pt x="46" y="257"/>
                </a:lnTo>
                <a:close/>
                <a:moveTo>
                  <a:pt x="109" y="182"/>
                </a:moveTo>
                <a:lnTo>
                  <a:pt x="109" y="182"/>
                </a:lnTo>
                <a:lnTo>
                  <a:pt x="90" y="170"/>
                </a:lnTo>
                <a:lnTo>
                  <a:pt x="72" y="158"/>
                </a:lnTo>
                <a:lnTo>
                  <a:pt x="58" y="145"/>
                </a:lnTo>
                <a:lnTo>
                  <a:pt x="46" y="132"/>
                </a:lnTo>
                <a:lnTo>
                  <a:pt x="172" y="132"/>
                </a:lnTo>
                <a:lnTo>
                  <a:pt x="172" y="132"/>
                </a:lnTo>
                <a:lnTo>
                  <a:pt x="158" y="145"/>
                </a:lnTo>
                <a:lnTo>
                  <a:pt x="144" y="158"/>
                </a:lnTo>
                <a:lnTo>
                  <a:pt x="127" y="170"/>
                </a:lnTo>
                <a:lnTo>
                  <a:pt x="109" y="182"/>
                </a:lnTo>
                <a:lnTo>
                  <a:pt x="109" y="182"/>
                </a:lnTo>
                <a:close/>
                <a:moveTo>
                  <a:pt x="196" y="72"/>
                </a:moveTo>
                <a:lnTo>
                  <a:pt x="196" y="73"/>
                </a:lnTo>
                <a:lnTo>
                  <a:pt x="196" y="73"/>
                </a:lnTo>
                <a:lnTo>
                  <a:pt x="195" y="82"/>
                </a:lnTo>
                <a:lnTo>
                  <a:pt x="193" y="92"/>
                </a:lnTo>
                <a:lnTo>
                  <a:pt x="191" y="101"/>
                </a:lnTo>
                <a:lnTo>
                  <a:pt x="187" y="111"/>
                </a:lnTo>
                <a:lnTo>
                  <a:pt x="31" y="111"/>
                </a:lnTo>
                <a:lnTo>
                  <a:pt x="31" y="111"/>
                </a:lnTo>
                <a:lnTo>
                  <a:pt x="27" y="101"/>
                </a:lnTo>
                <a:lnTo>
                  <a:pt x="24" y="92"/>
                </a:lnTo>
                <a:lnTo>
                  <a:pt x="23" y="82"/>
                </a:lnTo>
                <a:lnTo>
                  <a:pt x="21" y="73"/>
                </a:lnTo>
                <a:lnTo>
                  <a:pt x="21" y="72"/>
                </a:lnTo>
                <a:lnTo>
                  <a:pt x="196" y="72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80" name="Freeform 165">
            <a:extLst>
              <a:ext uri="{FF2B5EF4-FFF2-40B4-BE49-F238E27FC236}">
                <a16:creationId xmlns:a16="http://schemas.microsoft.com/office/drawing/2014/main" id="{665EB752-2CEB-D15D-C189-41D050D58CFE}"/>
              </a:ext>
            </a:extLst>
          </p:cNvPr>
          <p:cNvSpPr>
            <a:spLocks/>
          </p:cNvSpPr>
          <p:nvPr/>
        </p:nvSpPr>
        <p:spPr bwMode="auto">
          <a:xfrm>
            <a:off x="10494059" y="4801404"/>
            <a:ext cx="324000" cy="360000"/>
          </a:xfrm>
          <a:custGeom>
            <a:avLst/>
            <a:gdLst>
              <a:gd name="T0" fmla="*/ 313 w 322"/>
              <a:gd name="T1" fmla="*/ 87 h 213"/>
              <a:gd name="T2" fmla="*/ 249 w 322"/>
              <a:gd name="T3" fmla="*/ 87 h 213"/>
              <a:gd name="T4" fmla="*/ 249 w 322"/>
              <a:gd name="T5" fmla="*/ 87 h 213"/>
              <a:gd name="T6" fmla="*/ 246 w 322"/>
              <a:gd name="T7" fmla="*/ 87 h 213"/>
              <a:gd name="T8" fmla="*/ 243 w 322"/>
              <a:gd name="T9" fmla="*/ 88 h 213"/>
              <a:gd name="T10" fmla="*/ 241 w 322"/>
              <a:gd name="T11" fmla="*/ 90 h 213"/>
              <a:gd name="T12" fmla="*/ 239 w 322"/>
              <a:gd name="T13" fmla="*/ 93 h 213"/>
              <a:gd name="T14" fmla="*/ 204 w 322"/>
              <a:gd name="T15" fmla="*/ 180 h 213"/>
              <a:gd name="T16" fmla="*/ 126 w 322"/>
              <a:gd name="T17" fmla="*/ 5 h 213"/>
              <a:gd name="T18" fmla="*/ 126 w 322"/>
              <a:gd name="T19" fmla="*/ 5 h 213"/>
              <a:gd name="T20" fmla="*/ 124 w 322"/>
              <a:gd name="T21" fmla="*/ 1 h 213"/>
              <a:gd name="T22" fmla="*/ 118 w 322"/>
              <a:gd name="T23" fmla="*/ 0 h 213"/>
              <a:gd name="T24" fmla="*/ 118 w 322"/>
              <a:gd name="T25" fmla="*/ 0 h 213"/>
              <a:gd name="T26" fmla="*/ 116 w 322"/>
              <a:gd name="T27" fmla="*/ 0 h 213"/>
              <a:gd name="T28" fmla="*/ 113 w 322"/>
              <a:gd name="T29" fmla="*/ 1 h 213"/>
              <a:gd name="T30" fmla="*/ 110 w 322"/>
              <a:gd name="T31" fmla="*/ 5 h 213"/>
              <a:gd name="T32" fmla="*/ 69 w 322"/>
              <a:gd name="T33" fmla="*/ 87 h 213"/>
              <a:gd name="T34" fmla="*/ 10 w 322"/>
              <a:gd name="T35" fmla="*/ 87 h 213"/>
              <a:gd name="T36" fmla="*/ 10 w 322"/>
              <a:gd name="T37" fmla="*/ 87 h 213"/>
              <a:gd name="T38" fmla="*/ 7 w 322"/>
              <a:gd name="T39" fmla="*/ 87 h 213"/>
              <a:gd name="T40" fmla="*/ 3 w 322"/>
              <a:gd name="T41" fmla="*/ 90 h 213"/>
              <a:gd name="T42" fmla="*/ 2 w 322"/>
              <a:gd name="T43" fmla="*/ 93 h 213"/>
              <a:gd name="T44" fmla="*/ 0 w 322"/>
              <a:gd name="T45" fmla="*/ 97 h 213"/>
              <a:gd name="T46" fmla="*/ 0 w 322"/>
              <a:gd name="T47" fmla="*/ 97 h 213"/>
              <a:gd name="T48" fmla="*/ 2 w 322"/>
              <a:gd name="T49" fmla="*/ 99 h 213"/>
              <a:gd name="T50" fmla="*/ 3 w 322"/>
              <a:gd name="T51" fmla="*/ 103 h 213"/>
              <a:gd name="T52" fmla="*/ 7 w 322"/>
              <a:gd name="T53" fmla="*/ 105 h 213"/>
              <a:gd name="T54" fmla="*/ 10 w 322"/>
              <a:gd name="T55" fmla="*/ 106 h 213"/>
              <a:gd name="T56" fmla="*/ 75 w 322"/>
              <a:gd name="T57" fmla="*/ 106 h 213"/>
              <a:gd name="T58" fmla="*/ 75 w 322"/>
              <a:gd name="T59" fmla="*/ 106 h 213"/>
              <a:gd name="T60" fmla="*/ 79 w 322"/>
              <a:gd name="T61" fmla="*/ 105 h 213"/>
              <a:gd name="T62" fmla="*/ 83 w 322"/>
              <a:gd name="T63" fmla="*/ 101 h 213"/>
              <a:gd name="T64" fmla="*/ 118 w 322"/>
              <a:gd name="T65" fmla="*/ 32 h 213"/>
              <a:gd name="T66" fmla="*/ 196 w 322"/>
              <a:gd name="T67" fmla="*/ 208 h 213"/>
              <a:gd name="T68" fmla="*/ 196 w 322"/>
              <a:gd name="T69" fmla="*/ 208 h 213"/>
              <a:gd name="T70" fmla="*/ 200 w 322"/>
              <a:gd name="T71" fmla="*/ 212 h 213"/>
              <a:gd name="T72" fmla="*/ 203 w 322"/>
              <a:gd name="T73" fmla="*/ 213 h 213"/>
              <a:gd name="T74" fmla="*/ 206 w 322"/>
              <a:gd name="T75" fmla="*/ 213 h 213"/>
              <a:gd name="T76" fmla="*/ 206 w 322"/>
              <a:gd name="T77" fmla="*/ 213 h 213"/>
              <a:gd name="T78" fmla="*/ 208 w 322"/>
              <a:gd name="T79" fmla="*/ 213 h 213"/>
              <a:gd name="T80" fmla="*/ 210 w 322"/>
              <a:gd name="T81" fmla="*/ 212 h 213"/>
              <a:gd name="T82" fmla="*/ 212 w 322"/>
              <a:gd name="T83" fmla="*/ 211 h 213"/>
              <a:gd name="T84" fmla="*/ 214 w 322"/>
              <a:gd name="T85" fmla="*/ 208 h 213"/>
              <a:gd name="T86" fmla="*/ 254 w 322"/>
              <a:gd name="T87" fmla="*/ 106 h 213"/>
              <a:gd name="T88" fmla="*/ 313 w 322"/>
              <a:gd name="T89" fmla="*/ 106 h 213"/>
              <a:gd name="T90" fmla="*/ 313 w 322"/>
              <a:gd name="T91" fmla="*/ 106 h 213"/>
              <a:gd name="T92" fmla="*/ 317 w 322"/>
              <a:gd name="T93" fmla="*/ 105 h 213"/>
              <a:gd name="T94" fmla="*/ 320 w 322"/>
              <a:gd name="T95" fmla="*/ 103 h 213"/>
              <a:gd name="T96" fmla="*/ 322 w 322"/>
              <a:gd name="T97" fmla="*/ 99 h 213"/>
              <a:gd name="T98" fmla="*/ 322 w 322"/>
              <a:gd name="T99" fmla="*/ 97 h 213"/>
              <a:gd name="T100" fmla="*/ 322 w 322"/>
              <a:gd name="T101" fmla="*/ 97 h 213"/>
              <a:gd name="T102" fmla="*/ 322 w 322"/>
              <a:gd name="T103" fmla="*/ 93 h 213"/>
              <a:gd name="T104" fmla="*/ 320 w 322"/>
              <a:gd name="T105" fmla="*/ 90 h 213"/>
              <a:gd name="T106" fmla="*/ 317 w 322"/>
              <a:gd name="T107" fmla="*/ 87 h 213"/>
              <a:gd name="T108" fmla="*/ 313 w 322"/>
              <a:gd name="T109" fmla="*/ 87 h 213"/>
              <a:gd name="T110" fmla="*/ 313 w 322"/>
              <a:gd name="T111" fmla="*/ 87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" h="213">
                <a:moveTo>
                  <a:pt x="313" y="87"/>
                </a:moveTo>
                <a:lnTo>
                  <a:pt x="249" y="87"/>
                </a:lnTo>
                <a:lnTo>
                  <a:pt x="249" y="87"/>
                </a:lnTo>
                <a:lnTo>
                  <a:pt x="246" y="87"/>
                </a:lnTo>
                <a:lnTo>
                  <a:pt x="243" y="88"/>
                </a:lnTo>
                <a:lnTo>
                  <a:pt x="241" y="90"/>
                </a:lnTo>
                <a:lnTo>
                  <a:pt x="239" y="93"/>
                </a:lnTo>
                <a:lnTo>
                  <a:pt x="204" y="180"/>
                </a:lnTo>
                <a:lnTo>
                  <a:pt x="126" y="5"/>
                </a:lnTo>
                <a:lnTo>
                  <a:pt x="126" y="5"/>
                </a:lnTo>
                <a:lnTo>
                  <a:pt x="124" y="1"/>
                </a:lnTo>
                <a:lnTo>
                  <a:pt x="118" y="0"/>
                </a:lnTo>
                <a:lnTo>
                  <a:pt x="118" y="0"/>
                </a:lnTo>
                <a:lnTo>
                  <a:pt x="116" y="0"/>
                </a:lnTo>
                <a:lnTo>
                  <a:pt x="113" y="1"/>
                </a:lnTo>
                <a:lnTo>
                  <a:pt x="110" y="5"/>
                </a:lnTo>
                <a:lnTo>
                  <a:pt x="69" y="87"/>
                </a:lnTo>
                <a:lnTo>
                  <a:pt x="10" y="87"/>
                </a:lnTo>
                <a:lnTo>
                  <a:pt x="10" y="87"/>
                </a:lnTo>
                <a:lnTo>
                  <a:pt x="7" y="87"/>
                </a:lnTo>
                <a:lnTo>
                  <a:pt x="3" y="90"/>
                </a:lnTo>
                <a:lnTo>
                  <a:pt x="2" y="93"/>
                </a:lnTo>
                <a:lnTo>
                  <a:pt x="0" y="97"/>
                </a:lnTo>
                <a:lnTo>
                  <a:pt x="0" y="97"/>
                </a:lnTo>
                <a:lnTo>
                  <a:pt x="2" y="99"/>
                </a:lnTo>
                <a:lnTo>
                  <a:pt x="3" y="103"/>
                </a:lnTo>
                <a:lnTo>
                  <a:pt x="7" y="105"/>
                </a:lnTo>
                <a:lnTo>
                  <a:pt x="10" y="106"/>
                </a:lnTo>
                <a:lnTo>
                  <a:pt x="75" y="106"/>
                </a:lnTo>
                <a:lnTo>
                  <a:pt x="75" y="106"/>
                </a:lnTo>
                <a:lnTo>
                  <a:pt x="79" y="105"/>
                </a:lnTo>
                <a:lnTo>
                  <a:pt x="83" y="101"/>
                </a:lnTo>
                <a:lnTo>
                  <a:pt x="118" y="32"/>
                </a:lnTo>
                <a:lnTo>
                  <a:pt x="196" y="208"/>
                </a:lnTo>
                <a:lnTo>
                  <a:pt x="196" y="208"/>
                </a:lnTo>
                <a:lnTo>
                  <a:pt x="200" y="212"/>
                </a:lnTo>
                <a:lnTo>
                  <a:pt x="203" y="213"/>
                </a:lnTo>
                <a:lnTo>
                  <a:pt x="206" y="213"/>
                </a:lnTo>
                <a:lnTo>
                  <a:pt x="206" y="213"/>
                </a:lnTo>
                <a:lnTo>
                  <a:pt x="208" y="213"/>
                </a:lnTo>
                <a:lnTo>
                  <a:pt x="210" y="212"/>
                </a:lnTo>
                <a:lnTo>
                  <a:pt x="212" y="211"/>
                </a:lnTo>
                <a:lnTo>
                  <a:pt x="214" y="208"/>
                </a:lnTo>
                <a:lnTo>
                  <a:pt x="254" y="106"/>
                </a:lnTo>
                <a:lnTo>
                  <a:pt x="313" y="106"/>
                </a:lnTo>
                <a:lnTo>
                  <a:pt x="313" y="106"/>
                </a:lnTo>
                <a:lnTo>
                  <a:pt x="317" y="105"/>
                </a:lnTo>
                <a:lnTo>
                  <a:pt x="320" y="103"/>
                </a:lnTo>
                <a:lnTo>
                  <a:pt x="322" y="99"/>
                </a:lnTo>
                <a:lnTo>
                  <a:pt x="322" y="97"/>
                </a:lnTo>
                <a:lnTo>
                  <a:pt x="322" y="97"/>
                </a:lnTo>
                <a:lnTo>
                  <a:pt x="322" y="93"/>
                </a:lnTo>
                <a:lnTo>
                  <a:pt x="320" y="90"/>
                </a:lnTo>
                <a:lnTo>
                  <a:pt x="317" y="87"/>
                </a:lnTo>
                <a:lnTo>
                  <a:pt x="313" y="87"/>
                </a:lnTo>
                <a:lnTo>
                  <a:pt x="313" y="87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790E40A-2404-9086-F77D-40D7C9214126}"/>
              </a:ext>
            </a:extLst>
          </p:cNvPr>
          <p:cNvGrpSpPr>
            <a:grpSpLocks noChangeAspect="1"/>
          </p:cNvGrpSpPr>
          <p:nvPr/>
        </p:nvGrpSpPr>
        <p:grpSpPr>
          <a:xfrm>
            <a:off x="9199546" y="4801404"/>
            <a:ext cx="324000" cy="465390"/>
            <a:chOff x="1619251" y="2638425"/>
            <a:chExt cx="174625" cy="25082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73" name="Freeform 137">
              <a:extLst>
                <a:ext uri="{FF2B5EF4-FFF2-40B4-BE49-F238E27FC236}">
                  <a16:creationId xmlns:a16="http://schemas.microsoft.com/office/drawing/2014/main" id="{F401C52C-9662-AAC6-4056-2880453E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676" y="2840038"/>
              <a:ext cx="76200" cy="49213"/>
            </a:xfrm>
            <a:custGeom>
              <a:avLst/>
              <a:gdLst>
                <a:gd name="T0" fmla="*/ 83 w 95"/>
                <a:gd name="T1" fmla="*/ 39 h 64"/>
                <a:gd name="T2" fmla="*/ 50 w 95"/>
                <a:gd name="T3" fmla="*/ 39 h 64"/>
                <a:gd name="T4" fmla="*/ 23 w 95"/>
                <a:gd name="T5" fmla="*/ 4 h 64"/>
                <a:gd name="T6" fmla="*/ 23 w 95"/>
                <a:gd name="T7" fmla="*/ 4 h 64"/>
                <a:gd name="T8" fmla="*/ 19 w 95"/>
                <a:gd name="T9" fmla="*/ 2 h 64"/>
                <a:gd name="T10" fmla="*/ 14 w 95"/>
                <a:gd name="T11" fmla="*/ 0 h 64"/>
                <a:gd name="T12" fmla="*/ 9 w 95"/>
                <a:gd name="T13" fmla="*/ 0 h 64"/>
                <a:gd name="T14" fmla="*/ 4 w 95"/>
                <a:gd name="T15" fmla="*/ 3 h 64"/>
                <a:gd name="T16" fmla="*/ 4 w 95"/>
                <a:gd name="T17" fmla="*/ 3 h 64"/>
                <a:gd name="T18" fmla="*/ 1 w 95"/>
                <a:gd name="T19" fmla="*/ 7 h 64"/>
                <a:gd name="T20" fmla="*/ 0 w 95"/>
                <a:gd name="T21" fmla="*/ 11 h 64"/>
                <a:gd name="T22" fmla="*/ 0 w 95"/>
                <a:gd name="T23" fmla="*/ 17 h 64"/>
                <a:gd name="T24" fmla="*/ 3 w 95"/>
                <a:gd name="T25" fmla="*/ 21 h 64"/>
                <a:gd name="T26" fmla="*/ 34 w 95"/>
                <a:gd name="T27" fmla="*/ 60 h 64"/>
                <a:gd name="T28" fmla="*/ 34 w 95"/>
                <a:gd name="T29" fmla="*/ 60 h 64"/>
                <a:gd name="T30" fmla="*/ 39 w 95"/>
                <a:gd name="T31" fmla="*/ 64 h 64"/>
                <a:gd name="T32" fmla="*/ 44 w 95"/>
                <a:gd name="T33" fmla="*/ 64 h 64"/>
                <a:gd name="T34" fmla="*/ 83 w 95"/>
                <a:gd name="T35" fmla="*/ 64 h 64"/>
                <a:gd name="T36" fmla="*/ 83 w 95"/>
                <a:gd name="T37" fmla="*/ 64 h 64"/>
                <a:gd name="T38" fmla="*/ 87 w 95"/>
                <a:gd name="T39" fmla="*/ 64 h 64"/>
                <a:gd name="T40" fmla="*/ 91 w 95"/>
                <a:gd name="T41" fmla="*/ 61 h 64"/>
                <a:gd name="T42" fmla="*/ 94 w 95"/>
                <a:gd name="T43" fmla="*/ 57 h 64"/>
                <a:gd name="T44" fmla="*/ 95 w 95"/>
                <a:gd name="T45" fmla="*/ 51 h 64"/>
                <a:gd name="T46" fmla="*/ 95 w 95"/>
                <a:gd name="T47" fmla="*/ 51 h 64"/>
                <a:gd name="T48" fmla="*/ 94 w 95"/>
                <a:gd name="T49" fmla="*/ 47 h 64"/>
                <a:gd name="T50" fmla="*/ 91 w 95"/>
                <a:gd name="T51" fmla="*/ 43 h 64"/>
                <a:gd name="T52" fmla="*/ 87 w 95"/>
                <a:gd name="T53" fmla="*/ 41 h 64"/>
                <a:gd name="T54" fmla="*/ 83 w 95"/>
                <a:gd name="T55" fmla="*/ 39 h 64"/>
                <a:gd name="T56" fmla="*/ 83 w 95"/>
                <a:gd name="T57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5" h="64">
                  <a:moveTo>
                    <a:pt x="83" y="39"/>
                  </a:moveTo>
                  <a:lnTo>
                    <a:pt x="50" y="39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9" y="64"/>
                  </a:lnTo>
                  <a:lnTo>
                    <a:pt x="44" y="64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7" y="64"/>
                  </a:lnTo>
                  <a:lnTo>
                    <a:pt x="91" y="61"/>
                  </a:lnTo>
                  <a:lnTo>
                    <a:pt x="94" y="57"/>
                  </a:lnTo>
                  <a:lnTo>
                    <a:pt x="95" y="51"/>
                  </a:lnTo>
                  <a:lnTo>
                    <a:pt x="95" y="51"/>
                  </a:lnTo>
                  <a:lnTo>
                    <a:pt x="94" y="47"/>
                  </a:lnTo>
                  <a:lnTo>
                    <a:pt x="91" y="43"/>
                  </a:lnTo>
                  <a:lnTo>
                    <a:pt x="87" y="41"/>
                  </a:lnTo>
                  <a:lnTo>
                    <a:pt x="83" y="39"/>
                  </a:lnTo>
                  <a:lnTo>
                    <a:pt x="83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4" name="Freeform 138">
              <a:extLst>
                <a:ext uri="{FF2B5EF4-FFF2-40B4-BE49-F238E27FC236}">
                  <a16:creationId xmlns:a16="http://schemas.microsoft.com/office/drawing/2014/main" id="{EFAF7AD3-B1C4-4192-B0FB-BDEBE1580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2638425"/>
              <a:ext cx="174625" cy="166688"/>
            </a:xfrm>
            <a:custGeom>
              <a:avLst/>
              <a:gdLst>
                <a:gd name="T0" fmla="*/ 12 w 220"/>
                <a:gd name="T1" fmla="*/ 172 h 210"/>
                <a:gd name="T2" fmla="*/ 46 w 220"/>
                <a:gd name="T3" fmla="*/ 172 h 210"/>
                <a:gd name="T4" fmla="*/ 73 w 220"/>
                <a:gd name="T5" fmla="*/ 205 h 210"/>
                <a:gd name="T6" fmla="*/ 73 w 220"/>
                <a:gd name="T7" fmla="*/ 205 h 210"/>
                <a:gd name="T8" fmla="*/ 78 w 220"/>
                <a:gd name="T9" fmla="*/ 209 h 210"/>
                <a:gd name="T10" fmla="*/ 83 w 220"/>
                <a:gd name="T11" fmla="*/ 210 h 210"/>
                <a:gd name="T12" fmla="*/ 83 w 220"/>
                <a:gd name="T13" fmla="*/ 210 h 210"/>
                <a:gd name="T14" fmla="*/ 87 w 220"/>
                <a:gd name="T15" fmla="*/ 209 h 210"/>
                <a:gd name="T16" fmla="*/ 92 w 220"/>
                <a:gd name="T17" fmla="*/ 208 h 210"/>
                <a:gd name="T18" fmla="*/ 92 w 220"/>
                <a:gd name="T19" fmla="*/ 208 h 210"/>
                <a:gd name="T20" fmla="*/ 94 w 220"/>
                <a:gd name="T21" fmla="*/ 204 h 210"/>
                <a:gd name="T22" fmla="*/ 96 w 220"/>
                <a:gd name="T23" fmla="*/ 198 h 210"/>
                <a:gd name="T24" fmla="*/ 96 w 220"/>
                <a:gd name="T25" fmla="*/ 198 h 210"/>
                <a:gd name="T26" fmla="*/ 96 w 220"/>
                <a:gd name="T27" fmla="*/ 194 h 210"/>
                <a:gd name="T28" fmla="*/ 93 w 220"/>
                <a:gd name="T29" fmla="*/ 190 h 210"/>
                <a:gd name="T30" fmla="*/ 67 w 220"/>
                <a:gd name="T31" fmla="*/ 158 h 210"/>
                <a:gd name="T32" fmla="*/ 175 w 220"/>
                <a:gd name="T33" fmla="*/ 25 h 210"/>
                <a:gd name="T34" fmla="*/ 208 w 220"/>
                <a:gd name="T35" fmla="*/ 25 h 210"/>
                <a:gd name="T36" fmla="*/ 208 w 220"/>
                <a:gd name="T37" fmla="*/ 25 h 210"/>
                <a:gd name="T38" fmla="*/ 212 w 220"/>
                <a:gd name="T39" fmla="*/ 24 h 210"/>
                <a:gd name="T40" fmla="*/ 216 w 220"/>
                <a:gd name="T41" fmla="*/ 21 h 210"/>
                <a:gd name="T42" fmla="*/ 219 w 220"/>
                <a:gd name="T43" fmla="*/ 17 h 210"/>
                <a:gd name="T44" fmla="*/ 220 w 220"/>
                <a:gd name="T45" fmla="*/ 12 h 210"/>
                <a:gd name="T46" fmla="*/ 220 w 220"/>
                <a:gd name="T47" fmla="*/ 12 h 210"/>
                <a:gd name="T48" fmla="*/ 219 w 220"/>
                <a:gd name="T49" fmla="*/ 8 h 210"/>
                <a:gd name="T50" fmla="*/ 216 w 220"/>
                <a:gd name="T51" fmla="*/ 4 h 210"/>
                <a:gd name="T52" fmla="*/ 212 w 220"/>
                <a:gd name="T53" fmla="*/ 1 h 210"/>
                <a:gd name="T54" fmla="*/ 208 w 220"/>
                <a:gd name="T55" fmla="*/ 0 h 210"/>
                <a:gd name="T56" fmla="*/ 169 w 220"/>
                <a:gd name="T57" fmla="*/ 0 h 210"/>
                <a:gd name="T58" fmla="*/ 169 w 220"/>
                <a:gd name="T59" fmla="*/ 0 h 210"/>
                <a:gd name="T60" fmla="*/ 164 w 220"/>
                <a:gd name="T61" fmla="*/ 1 h 210"/>
                <a:gd name="T62" fmla="*/ 159 w 220"/>
                <a:gd name="T63" fmla="*/ 5 h 210"/>
                <a:gd name="T64" fmla="*/ 46 w 220"/>
                <a:gd name="T65" fmla="*/ 146 h 210"/>
                <a:gd name="T66" fmla="*/ 12 w 220"/>
                <a:gd name="T67" fmla="*/ 146 h 210"/>
                <a:gd name="T68" fmla="*/ 12 w 220"/>
                <a:gd name="T69" fmla="*/ 146 h 210"/>
                <a:gd name="T70" fmla="*/ 8 w 220"/>
                <a:gd name="T71" fmla="*/ 147 h 210"/>
                <a:gd name="T72" fmla="*/ 4 w 220"/>
                <a:gd name="T73" fmla="*/ 150 h 210"/>
                <a:gd name="T74" fmla="*/ 2 w 220"/>
                <a:gd name="T75" fmla="*/ 154 h 210"/>
                <a:gd name="T76" fmla="*/ 0 w 220"/>
                <a:gd name="T77" fmla="*/ 158 h 210"/>
                <a:gd name="T78" fmla="*/ 0 w 220"/>
                <a:gd name="T79" fmla="*/ 158 h 210"/>
                <a:gd name="T80" fmla="*/ 2 w 220"/>
                <a:gd name="T81" fmla="*/ 163 h 210"/>
                <a:gd name="T82" fmla="*/ 4 w 220"/>
                <a:gd name="T83" fmla="*/ 168 h 210"/>
                <a:gd name="T84" fmla="*/ 8 w 220"/>
                <a:gd name="T85" fmla="*/ 170 h 210"/>
                <a:gd name="T86" fmla="*/ 12 w 220"/>
                <a:gd name="T87" fmla="*/ 172 h 210"/>
                <a:gd name="T88" fmla="*/ 12 w 220"/>
                <a:gd name="T89" fmla="*/ 172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0" h="210">
                  <a:moveTo>
                    <a:pt x="12" y="172"/>
                  </a:moveTo>
                  <a:lnTo>
                    <a:pt x="46" y="172"/>
                  </a:lnTo>
                  <a:lnTo>
                    <a:pt x="73" y="205"/>
                  </a:lnTo>
                  <a:lnTo>
                    <a:pt x="73" y="205"/>
                  </a:lnTo>
                  <a:lnTo>
                    <a:pt x="78" y="209"/>
                  </a:lnTo>
                  <a:lnTo>
                    <a:pt x="83" y="210"/>
                  </a:lnTo>
                  <a:lnTo>
                    <a:pt x="83" y="210"/>
                  </a:lnTo>
                  <a:lnTo>
                    <a:pt x="87" y="209"/>
                  </a:lnTo>
                  <a:lnTo>
                    <a:pt x="92" y="208"/>
                  </a:lnTo>
                  <a:lnTo>
                    <a:pt x="92" y="208"/>
                  </a:lnTo>
                  <a:lnTo>
                    <a:pt x="94" y="204"/>
                  </a:lnTo>
                  <a:lnTo>
                    <a:pt x="96" y="198"/>
                  </a:lnTo>
                  <a:lnTo>
                    <a:pt x="96" y="198"/>
                  </a:lnTo>
                  <a:lnTo>
                    <a:pt x="96" y="194"/>
                  </a:lnTo>
                  <a:lnTo>
                    <a:pt x="93" y="190"/>
                  </a:lnTo>
                  <a:lnTo>
                    <a:pt x="67" y="158"/>
                  </a:lnTo>
                  <a:lnTo>
                    <a:pt x="175" y="25"/>
                  </a:lnTo>
                  <a:lnTo>
                    <a:pt x="208" y="25"/>
                  </a:lnTo>
                  <a:lnTo>
                    <a:pt x="208" y="25"/>
                  </a:lnTo>
                  <a:lnTo>
                    <a:pt x="212" y="24"/>
                  </a:lnTo>
                  <a:lnTo>
                    <a:pt x="216" y="21"/>
                  </a:lnTo>
                  <a:lnTo>
                    <a:pt x="219" y="17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19" y="8"/>
                  </a:lnTo>
                  <a:lnTo>
                    <a:pt x="216" y="4"/>
                  </a:lnTo>
                  <a:lnTo>
                    <a:pt x="212" y="1"/>
                  </a:lnTo>
                  <a:lnTo>
                    <a:pt x="208" y="0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4" y="1"/>
                  </a:lnTo>
                  <a:lnTo>
                    <a:pt x="159" y="5"/>
                  </a:lnTo>
                  <a:lnTo>
                    <a:pt x="46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8" y="147"/>
                  </a:lnTo>
                  <a:lnTo>
                    <a:pt x="4" y="150"/>
                  </a:lnTo>
                  <a:lnTo>
                    <a:pt x="2" y="15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2" y="163"/>
                  </a:lnTo>
                  <a:lnTo>
                    <a:pt x="4" y="168"/>
                  </a:lnTo>
                  <a:lnTo>
                    <a:pt x="8" y="170"/>
                  </a:lnTo>
                  <a:lnTo>
                    <a:pt x="12" y="172"/>
                  </a:lnTo>
                  <a:lnTo>
                    <a:pt x="12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5" name="Freeform 139">
              <a:extLst>
                <a:ext uri="{FF2B5EF4-FFF2-40B4-BE49-F238E27FC236}">
                  <a16:creationId xmlns:a16="http://schemas.microsoft.com/office/drawing/2014/main" id="{732B3C94-FB02-1CAA-0C01-C58644F3E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2638425"/>
              <a:ext cx="74613" cy="50800"/>
            </a:xfrm>
            <a:custGeom>
              <a:avLst/>
              <a:gdLst>
                <a:gd name="T0" fmla="*/ 12 w 96"/>
                <a:gd name="T1" fmla="*/ 25 h 64"/>
                <a:gd name="T2" fmla="*/ 46 w 96"/>
                <a:gd name="T3" fmla="*/ 25 h 64"/>
                <a:gd name="T4" fmla="*/ 73 w 96"/>
                <a:gd name="T5" fmla="*/ 59 h 64"/>
                <a:gd name="T6" fmla="*/ 73 w 96"/>
                <a:gd name="T7" fmla="*/ 59 h 64"/>
                <a:gd name="T8" fmla="*/ 78 w 96"/>
                <a:gd name="T9" fmla="*/ 63 h 64"/>
                <a:gd name="T10" fmla="*/ 83 w 96"/>
                <a:gd name="T11" fmla="*/ 64 h 64"/>
                <a:gd name="T12" fmla="*/ 83 w 96"/>
                <a:gd name="T13" fmla="*/ 64 h 64"/>
                <a:gd name="T14" fmla="*/ 87 w 96"/>
                <a:gd name="T15" fmla="*/ 63 h 64"/>
                <a:gd name="T16" fmla="*/ 92 w 96"/>
                <a:gd name="T17" fmla="*/ 61 h 64"/>
                <a:gd name="T18" fmla="*/ 92 w 96"/>
                <a:gd name="T19" fmla="*/ 61 h 64"/>
                <a:gd name="T20" fmla="*/ 94 w 96"/>
                <a:gd name="T21" fmla="*/ 57 h 64"/>
                <a:gd name="T22" fmla="*/ 96 w 96"/>
                <a:gd name="T23" fmla="*/ 53 h 64"/>
                <a:gd name="T24" fmla="*/ 96 w 96"/>
                <a:gd name="T25" fmla="*/ 53 h 64"/>
                <a:gd name="T26" fmla="*/ 96 w 96"/>
                <a:gd name="T27" fmla="*/ 48 h 64"/>
                <a:gd name="T28" fmla="*/ 93 w 96"/>
                <a:gd name="T29" fmla="*/ 44 h 64"/>
                <a:gd name="T30" fmla="*/ 62 w 96"/>
                <a:gd name="T31" fmla="*/ 5 h 64"/>
                <a:gd name="T32" fmla="*/ 62 w 96"/>
                <a:gd name="T33" fmla="*/ 5 h 64"/>
                <a:gd name="T34" fmla="*/ 57 w 96"/>
                <a:gd name="T35" fmla="*/ 1 h 64"/>
                <a:gd name="T36" fmla="*/ 51 w 96"/>
                <a:gd name="T37" fmla="*/ 0 h 64"/>
                <a:gd name="T38" fmla="*/ 12 w 96"/>
                <a:gd name="T39" fmla="*/ 0 h 64"/>
                <a:gd name="T40" fmla="*/ 12 w 96"/>
                <a:gd name="T41" fmla="*/ 0 h 64"/>
                <a:gd name="T42" fmla="*/ 8 w 96"/>
                <a:gd name="T43" fmla="*/ 1 h 64"/>
                <a:gd name="T44" fmla="*/ 4 w 96"/>
                <a:gd name="T45" fmla="*/ 4 h 64"/>
                <a:gd name="T46" fmla="*/ 2 w 96"/>
                <a:gd name="T47" fmla="*/ 8 h 64"/>
                <a:gd name="T48" fmla="*/ 0 w 96"/>
                <a:gd name="T49" fmla="*/ 12 h 64"/>
                <a:gd name="T50" fmla="*/ 0 w 96"/>
                <a:gd name="T51" fmla="*/ 12 h 64"/>
                <a:gd name="T52" fmla="*/ 2 w 96"/>
                <a:gd name="T53" fmla="*/ 17 h 64"/>
                <a:gd name="T54" fmla="*/ 4 w 96"/>
                <a:gd name="T55" fmla="*/ 21 h 64"/>
                <a:gd name="T56" fmla="*/ 8 w 96"/>
                <a:gd name="T57" fmla="*/ 24 h 64"/>
                <a:gd name="T58" fmla="*/ 12 w 96"/>
                <a:gd name="T59" fmla="*/ 25 h 64"/>
                <a:gd name="T60" fmla="*/ 12 w 96"/>
                <a:gd name="T61" fmla="*/ 2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64">
                  <a:moveTo>
                    <a:pt x="12" y="25"/>
                  </a:moveTo>
                  <a:lnTo>
                    <a:pt x="46" y="25"/>
                  </a:lnTo>
                  <a:lnTo>
                    <a:pt x="73" y="59"/>
                  </a:lnTo>
                  <a:lnTo>
                    <a:pt x="73" y="59"/>
                  </a:lnTo>
                  <a:lnTo>
                    <a:pt x="78" y="63"/>
                  </a:lnTo>
                  <a:lnTo>
                    <a:pt x="83" y="64"/>
                  </a:lnTo>
                  <a:lnTo>
                    <a:pt x="83" y="64"/>
                  </a:lnTo>
                  <a:lnTo>
                    <a:pt x="87" y="63"/>
                  </a:lnTo>
                  <a:lnTo>
                    <a:pt x="92" y="61"/>
                  </a:lnTo>
                  <a:lnTo>
                    <a:pt x="92" y="61"/>
                  </a:lnTo>
                  <a:lnTo>
                    <a:pt x="94" y="57"/>
                  </a:lnTo>
                  <a:lnTo>
                    <a:pt x="96" y="53"/>
                  </a:lnTo>
                  <a:lnTo>
                    <a:pt x="96" y="53"/>
                  </a:lnTo>
                  <a:lnTo>
                    <a:pt x="96" y="48"/>
                  </a:lnTo>
                  <a:lnTo>
                    <a:pt x="93" y="44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57" y="1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2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76" name="Freeform 140">
              <a:extLst>
                <a:ext uri="{FF2B5EF4-FFF2-40B4-BE49-F238E27FC236}">
                  <a16:creationId xmlns:a16="http://schemas.microsoft.com/office/drawing/2014/main" id="{7A155B91-4B15-8AA0-F3A9-59DC705C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2724150"/>
              <a:ext cx="174625" cy="165100"/>
            </a:xfrm>
            <a:custGeom>
              <a:avLst/>
              <a:gdLst>
                <a:gd name="T0" fmla="*/ 208 w 220"/>
                <a:gd name="T1" fmla="*/ 39 h 210"/>
                <a:gd name="T2" fmla="*/ 175 w 220"/>
                <a:gd name="T3" fmla="*/ 39 h 210"/>
                <a:gd name="T4" fmla="*/ 148 w 220"/>
                <a:gd name="T5" fmla="*/ 4 h 210"/>
                <a:gd name="T6" fmla="*/ 148 w 220"/>
                <a:gd name="T7" fmla="*/ 4 h 210"/>
                <a:gd name="T8" fmla="*/ 144 w 220"/>
                <a:gd name="T9" fmla="*/ 1 h 210"/>
                <a:gd name="T10" fmla="*/ 139 w 220"/>
                <a:gd name="T11" fmla="*/ 0 h 210"/>
                <a:gd name="T12" fmla="*/ 134 w 220"/>
                <a:gd name="T13" fmla="*/ 0 h 210"/>
                <a:gd name="T14" fmla="*/ 129 w 220"/>
                <a:gd name="T15" fmla="*/ 3 h 210"/>
                <a:gd name="T16" fmla="*/ 129 w 220"/>
                <a:gd name="T17" fmla="*/ 3 h 210"/>
                <a:gd name="T18" fmla="*/ 126 w 220"/>
                <a:gd name="T19" fmla="*/ 7 h 210"/>
                <a:gd name="T20" fmla="*/ 125 w 220"/>
                <a:gd name="T21" fmla="*/ 11 h 210"/>
                <a:gd name="T22" fmla="*/ 125 w 220"/>
                <a:gd name="T23" fmla="*/ 11 h 210"/>
                <a:gd name="T24" fmla="*/ 125 w 220"/>
                <a:gd name="T25" fmla="*/ 16 h 210"/>
                <a:gd name="T26" fmla="*/ 128 w 220"/>
                <a:gd name="T27" fmla="*/ 20 h 210"/>
                <a:gd name="T28" fmla="*/ 153 w 220"/>
                <a:gd name="T29" fmla="*/ 51 h 210"/>
                <a:gd name="T30" fmla="*/ 46 w 220"/>
                <a:gd name="T31" fmla="*/ 185 h 210"/>
                <a:gd name="T32" fmla="*/ 12 w 220"/>
                <a:gd name="T33" fmla="*/ 185 h 210"/>
                <a:gd name="T34" fmla="*/ 12 w 220"/>
                <a:gd name="T35" fmla="*/ 185 h 210"/>
                <a:gd name="T36" fmla="*/ 8 w 220"/>
                <a:gd name="T37" fmla="*/ 187 h 210"/>
                <a:gd name="T38" fmla="*/ 4 w 220"/>
                <a:gd name="T39" fmla="*/ 189 h 210"/>
                <a:gd name="T40" fmla="*/ 2 w 220"/>
                <a:gd name="T41" fmla="*/ 193 h 210"/>
                <a:gd name="T42" fmla="*/ 0 w 220"/>
                <a:gd name="T43" fmla="*/ 197 h 210"/>
                <a:gd name="T44" fmla="*/ 0 w 220"/>
                <a:gd name="T45" fmla="*/ 197 h 210"/>
                <a:gd name="T46" fmla="*/ 2 w 220"/>
                <a:gd name="T47" fmla="*/ 203 h 210"/>
                <a:gd name="T48" fmla="*/ 4 w 220"/>
                <a:gd name="T49" fmla="*/ 207 h 210"/>
                <a:gd name="T50" fmla="*/ 8 w 220"/>
                <a:gd name="T51" fmla="*/ 210 h 210"/>
                <a:gd name="T52" fmla="*/ 12 w 220"/>
                <a:gd name="T53" fmla="*/ 210 h 210"/>
                <a:gd name="T54" fmla="*/ 51 w 220"/>
                <a:gd name="T55" fmla="*/ 210 h 210"/>
                <a:gd name="T56" fmla="*/ 51 w 220"/>
                <a:gd name="T57" fmla="*/ 210 h 210"/>
                <a:gd name="T58" fmla="*/ 57 w 220"/>
                <a:gd name="T59" fmla="*/ 210 h 210"/>
                <a:gd name="T60" fmla="*/ 62 w 220"/>
                <a:gd name="T61" fmla="*/ 206 h 210"/>
                <a:gd name="T62" fmla="*/ 175 w 220"/>
                <a:gd name="T63" fmla="*/ 65 h 210"/>
                <a:gd name="T64" fmla="*/ 208 w 220"/>
                <a:gd name="T65" fmla="*/ 65 h 210"/>
                <a:gd name="T66" fmla="*/ 208 w 220"/>
                <a:gd name="T67" fmla="*/ 65 h 210"/>
                <a:gd name="T68" fmla="*/ 212 w 220"/>
                <a:gd name="T69" fmla="*/ 63 h 210"/>
                <a:gd name="T70" fmla="*/ 216 w 220"/>
                <a:gd name="T71" fmla="*/ 61 h 210"/>
                <a:gd name="T72" fmla="*/ 219 w 220"/>
                <a:gd name="T73" fmla="*/ 56 h 210"/>
                <a:gd name="T74" fmla="*/ 220 w 220"/>
                <a:gd name="T75" fmla="*/ 51 h 210"/>
                <a:gd name="T76" fmla="*/ 220 w 220"/>
                <a:gd name="T77" fmla="*/ 51 h 210"/>
                <a:gd name="T78" fmla="*/ 219 w 220"/>
                <a:gd name="T79" fmla="*/ 47 h 210"/>
                <a:gd name="T80" fmla="*/ 216 w 220"/>
                <a:gd name="T81" fmla="*/ 43 h 210"/>
                <a:gd name="T82" fmla="*/ 212 w 220"/>
                <a:gd name="T83" fmla="*/ 40 h 210"/>
                <a:gd name="T84" fmla="*/ 208 w 220"/>
                <a:gd name="T85" fmla="*/ 39 h 210"/>
                <a:gd name="T86" fmla="*/ 208 w 220"/>
                <a:gd name="T87" fmla="*/ 39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210">
                  <a:moveTo>
                    <a:pt x="208" y="39"/>
                  </a:moveTo>
                  <a:lnTo>
                    <a:pt x="175" y="39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4" y="1"/>
                  </a:lnTo>
                  <a:lnTo>
                    <a:pt x="139" y="0"/>
                  </a:lnTo>
                  <a:lnTo>
                    <a:pt x="134" y="0"/>
                  </a:lnTo>
                  <a:lnTo>
                    <a:pt x="129" y="3"/>
                  </a:lnTo>
                  <a:lnTo>
                    <a:pt x="129" y="3"/>
                  </a:lnTo>
                  <a:lnTo>
                    <a:pt x="126" y="7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125" y="16"/>
                  </a:lnTo>
                  <a:lnTo>
                    <a:pt x="128" y="20"/>
                  </a:lnTo>
                  <a:lnTo>
                    <a:pt x="153" y="51"/>
                  </a:lnTo>
                  <a:lnTo>
                    <a:pt x="46" y="185"/>
                  </a:lnTo>
                  <a:lnTo>
                    <a:pt x="12" y="185"/>
                  </a:lnTo>
                  <a:lnTo>
                    <a:pt x="12" y="185"/>
                  </a:lnTo>
                  <a:lnTo>
                    <a:pt x="8" y="187"/>
                  </a:lnTo>
                  <a:lnTo>
                    <a:pt x="4" y="189"/>
                  </a:lnTo>
                  <a:lnTo>
                    <a:pt x="2" y="193"/>
                  </a:lnTo>
                  <a:lnTo>
                    <a:pt x="0" y="197"/>
                  </a:lnTo>
                  <a:lnTo>
                    <a:pt x="0" y="197"/>
                  </a:lnTo>
                  <a:lnTo>
                    <a:pt x="2" y="203"/>
                  </a:lnTo>
                  <a:lnTo>
                    <a:pt x="4" y="207"/>
                  </a:lnTo>
                  <a:lnTo>
                    <a:pt x="8" y="210"/>
                  </a:lnTo>
                  <a:lnTo>
                    <a:pt x="12" y="210"/>
                  </a:lnTo>
                  <a:lnTo>
                    <a:pt x="51" y="210"/>
                  </a:lnTo>
                  <a:lnTo>
                    <a:pt x="51" y="210"/>
                  </a:lnTo>
                  <a:lnTo>
                    <a:pt x="57" y="210"/>
                  </a:lnTo>
                  <a:lnTo>
                    <a:pt x="62" y="206"/>
                  </a:lnTo>
                  <a:lnTo>
                    <a:pt x="175" y="65"/>
                  </a:lnTo>
                  <a:lnTo>
                    <a:pt x="208" y="65"/>
                  </a:lnTo>
                  <a:lnTo>
                    <a:pt x="208" y="65"/>
                  </a:lnTo>
                  <a:lnTo>
                    <a:pt x="212" y="63"/>
                  </a:lnTo>
                  <a:lnTo>
                    <a:pt x="216" y="61"/>
                  </a:lnTo>
                  <a:lnTo>
                    <a:pt x="219" y="56"/>
                  </a:lnTo>
                  <a:lnTo>
                    <a:pt x="220" y="51"/>
                  </a:lnTo>
                  <a:lnTo>
                    <a:pt x="220" y="51"/>
                  </a:lnTo>
                  <a:lnTo>
                    <a:pt x="219" y="47"/>
                  </a:lnTo>
                  <a:lnTo>
                    <a:pt x="216" y="43"/>
                  </a:lnTo>
                  <a:lnTo>
                    <a:pt x="212" y="40"/>
                  </a:lnTo>
                  <a:lnTo>
                    <a:pt x="208" y="39"/>
                  </a:lnTo>
                  <a:lnTo>
                    <a:pt x="208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1766D03-586F-B1A2-E239-13E33AEE4F85}"/>
              </a:ext>
            </a:extLst>
          </p:cNvPr>
          <p:cNvSpPr/>
          <p:nvPr/>
        </p:nvSpPr>
        <p:spPr>
          <a:xfrm>
            <a:off x="0" y="2187528"/>
            <a:ext cx="6187830" cy="38271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AE5A38-5142-C0C9-13EF-614AE9CF8327}"/>
              </a:ext>
            </a:extLst>
          </p:cNvPr>
          <p:cNvGrpSpPr/>
          <p:nvPr/>
        </p:nvGrpSpPr>
        <p:grpSpPr>
          <a:xfrm>
            <a:off x="0" y="1000978"/>
            <a:ext cx="12192000" cy="496969"/>
            <a:chOff x="0" y="1223951"/>
            <a:chExt cx="11727664" cy="4969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F598100-C5D9-F790-5F5E-9A2A8F914743}"/>
                </a:ext>
              </a:extLst>
            </p:cNvPr>
            <p:cNvSpPr/>
            <p:nvPr/>
          </p:nvSpPr>
          <p:spPr>
            <a:xfrm>
              <a:off x="0" y="1223951"/>
              <a:ext cx="11727664" cy="4969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" name="TextBox 53">
              <a:extLst>
                <a:ext uri="{FF2B5EF4-FFF2-40B4-BE49-F238E27FC236}">
                  <a16:creationId xmlns:a16="http://schemas.microsoft.com/office/drawing/2014/main" id="{668B8853-0378-AA79-5E22-62C045D6DC25}"/>
                </a:ext>
              </a:extLst>
            </p:cNvPr>
            <p:cNvSpPr txBox="1"/>
            <p:nvPr/>
          </p:nvSpPr>
          <p:spPr>
            <a:xfrm>
              <a:off x="619560" y="1328091"/>
              <a:ext cx="1056651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defTabSz="990671">
                <a:defRPr sz="1200" b="1" kern="0"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906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1800" dirty="0"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Project</a:t>
              </a:r>
            </a:p>
          </p:txBody>
        </p:sp>
      </p:grpSp>
      <p:pic>
        <p:nvPicPr>
          <p:cNvPr id="7" name="Imagen 9">
            <a:extLst>
              <a:ext uri="{FF2B5EF4-FFF2-40B4-BE49-F238E27FC236}">
                <a16:creationId xmlns:a16="http://schemas.microsoft.com/office/drawing/2014/main" id="{B2F20940-6757-E202-2C55-B0143542C4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75" y="1015740"/>
            <a:ext cx="1287704" cy="4837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A7544E-FCD3-8C95-08FD-5DB90890FFAD}"/>
              </a:ext>
            </a:extLst>
          </p:cNvPr>
          <p:cNvSpPr txBox="1"/>
          <p:nvPr/>
        </p:nvSpPr>
        <p:spPr>
          <a:xfrm>
            <a:off x="758516" y="1574626"/>
            <a:ext cx="1077374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Caring for pediatric RR patients in any care node of the UNICAS network </a:t>
            </a: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as an extension of the reference center for their pathology,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regardless of the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rPr>
              <a:t>Region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 in which they reside </a:t>
            </a: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277223-DBA0-3CB1-0DD4-E46C3691D518}"/>
              </a:ext>
            </a:extLst>
          </p:cNvPr>
          <p:cNvSpPr txBox="1"/>
          <p:nvPr/>
        </p:nvSpPr>
        <p:spPr>
          <a:xfrm>
            <a:off x="163634" y="2574194"/>
            <a:ext cx="5986982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" sz="1200" b="0" i="0" u="none" strike="noStrike" kern="1200" baseline="0" dirty="0">
                <a:latin typeface="+mj-lt"/>
              </a:rPr>
              <a:t>Provide </a:t>
            </a:r>
            <a:r>
              <a:rPr lang="en" sz="1200" b="1" i="0" u="none" strike="noStrike" kern="1200" baseline="0" dirty="0">
                <a:latin typeface="+mj-lt"/>
              </a:rPr>
              <a:t>comprehensive care through a network of 30 specialized centers.</a:t>
            </a:r>
            <a:r>
              <a:rPr lang="en" sz="1200" b="1" i="0" u="none" strike="noStrike" kern="1200" dirty="0">
                <a:latin typeface="+mj-lt"/>
              </a:rPr>
              <a:t> </a:t>
            </a:r>
            <a:r>
              <a:rPr lang="en" sz="1200" b="1" i="0" u="none" strike="noStrike" kern="1200" dirty="0">
                <a:solidFill>
                  <a:srgbClr val="FF0000"/>
                </a:solidFill>
                <a:latin typeface="+mj-lt"/>
              </a:rPr>
              <a:t>Move knoledge no Patients and Families</a:t>
            </a:r>
            <a:endParaRPr lang="en" sz="1200" b="1" i="0" u="none" strike="noStrike" kern="1200" baseline="0" dirty="0">
              <a:solidFill>
                <a:srgbClr val="FF0000"/>
              </a:solidFill>
              <a:latin typeface="+mj-lt"/>
            </a:endParaRP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900" b="0" i="0" u="none" strike="noStrike" kern="1200" baseline="0" dirty="0">
              <a:latin typeface="+mj-lt"/>
            </a:endParaRP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" sz="1200" dirty="0">
                <a:latin typeface="+mj-lt"/>
              </a:rPr>
              <a:t>Complement Reference Networks. Starting with </a:t>
            </a:r>
            <a:r>
              <a:rPr lang="en" sz="1200" b="1" i="0" u="none" strike="noStrike" kern="1200" baseline="0" dirty="0">
                <a:latin typeface="+mj-lt"/>
              </a:rPr>
              <a:t>pediatric patients with 4 type RD</a:t>
            </a: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900" b="1" i="0" u="none" strike="noStrike" kern="1200" baseline="0" dirty="0">
              <a:latin typeface="+mj-lt"/>
            </a:endParaRP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" sz="1200" b="0" i="0" u="none" strike="noStrike" kern="1200" baseline="0" dirty="0">
                <a:latin typeface="+mj-lt"/>
              </a:rPr>
              <a:t>Provide these 30 UNIQUE network nodes with </a:t>
            </a:r>
            <a:r>
              <a:rPr lang="en" sz="1200" b="1" i="0" u="none" strike="noStrike" kern="1200" baseline="0" dirty="0">
                <a:latin typeface="+mj-lt"/>
              </a:rPr>
              <a:t>tools, processes and protocols </a:t>
            </a:r>
            <a:r>
              <a:rPr lang="en" sz="1200" b="0" i="0" u="none" strike="noStrike" kern="1200" baseline="0" dirty="0">
                <a:latin typeface="+mj-lt"/>
              </a:rPr>
              <a:t>to establish a Personalized Care Model on the UNIQUE NETWORK.</a:t>
            </a: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900" b="0" i="0" u="none" strike="noStrike" kern="1200" baseline="0" dirty="0">
              <a:latin typeface="+mj-lt"/>
            </a:endParaRP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" sz="1200" b="0" i="0" u="none" strike="noStrike" kern="1200" baseline="0" dirty="0">
                <a:latin typeface="+mj-lt"/>
              </a:rPr>
              <a:t>Coordinates Ministry </a:t>
            </a:r>
            <a:r>
              <a:rPr lang="en" sz="1200" b="0" i="0" u="none" strike="noStrike" kern="1200" dirty="0">
                <a:latin typeface="+mj-lt"/>
              </a:rPr>
              <a:t>of </a:t>
            </a:r>
            <a:r>
              <a:rPr lang="en" sz="1200" b="0" i="0" u="none" strike="noStrike" kern="1200" baseline="0" dirty="0">
                <a:latin typeface="+mj-lt"/>
              </a:rPr>
              <a:t>Health, </a:t>
            </a:r>
            <a:r>
              <a:rPr lang="en" sz="1200" b="1" i="0" u="none" strike="noStrike" kern="1200" baseline="0" dirty="0">
                <a:latin typeface="+mj-lt"/>
              </a:rPr>
              <a:t>co-leads</a:t>
            </a:r>
            <a:r>
              <a:rPr lang="en" sz="1200" b="1" i="0" u="none" strike="noStrike" kern="1200" dirty="0">
                <a:latin typeface="+mj-lt"/>
              </a:rPr>
              <a:t> </a:t>
            </a:r>
            <a:r>
              <a:rPr lang="en" sz="1200" b="0" i="0" u="none" strike="noStrike" kern="1200" baseline="0" dirty="0">
                <a:latin typeface="+mj-lt"/>
              </a:rPr>
              <a:t>Catalonia and Madrid.</a:t>
            </a: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1200" dirty="0">
              <a:latin typeface="+mj-lt"/>
            </a:endParaRP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" sz="1200" i="0" u="none" strike="noStrike" kern="1200" baseline="0" dirty="0">
                <a:latin typeface="+mj-lt"/>
              </a:rPr>
              <a:t>Catalonia will develop</a:t>
            </a:r>
            <a:r>
              <a:rPr lang="en" sz="1200" i="0" u="none" strike="noStrike" kern="1200" dirty="0">
                <a:latin typeface="+mj-lt"/>
              </a:rPr>
              <a:t> </a:t>
            </a:r>
            <a:r>
              <a:rPr lang="en" sz="1200" b="1" i="0" u="none" strike="noStrike" kern="1200" dirty="0">
                <a:latin typeface="+mj-lt"/>
              </a:rPr>
              <a:t>components </a:t>
            </a:r>
            <a:r>
              <a:rPr lang="en" sz="1200" b="0" i="0" u="none" strike="noStrike" kern="1200" baseline="0" dirty="0">
                <a:latin typeface="+mj-lt"/>
              </a:rPr>
              <a:t>on agreed technological architectures</a:t>
            </a: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900" b="0" i="0" u="none" strike="noStrike" kern="1200" baseline="0" dirty="0">
              <a:latin typeface="+mj-lt"/>
            </a:endParaRP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" sz="1200" b="1" i="0" u="none" strike="noStrike" kern="1200" baseline="0" dirty="0">
                <a:latin typeface="+mj-lt"/>
              </a:rPr>
              <a:t>Participating all</a:t>
            </a:r>
            <a:r>
              <a:rPr lang="en" sz="1200" b="1" i="0" u="none" strike="noStrike" kern="1200" dirty="0">
                <a:latin typeface="+mj-lt"/>
              </a:rPr>
              <a:t> Regions</a:t>
            </a:r>
            <a:r>
              <a:rPr lang="en" sz="1200" b="1" i="0" u="none" strike="noStrike" kern="1200" baseline="0" dirty="0">
                <a:latin typeface="+mj-lt"/>
              </a:rPr>
              <a:t> =&gt; +150 experts in functional groups and ICT</a:t>
            </a: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900" b="1" i="0" u="none" strike="noStrike" kern="1200" baseline="0" dirty="0">
              <a:latin typeface="+mj-lt"/>
            </a:endParaRPr>
          </a:p>
          <a:p>
            <a:pPr marL="171450" indent="-171450" rtl="0">
              <a:buClr>
                <a:schemeClr val="accent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" sz="1200" b="0" i="0" u="none" strike="noStrike" kern="1200" baseline="0" dirty="0">
                <a:latin typeface="+mj-lt"/>
              </a:rPr>
              <a:t>Ministry of Health =&gt;</a:t>
            </a:r>
          </a:p>
          <a:p>
            <a:pPr marL="628650" lvl="1" indent="-1714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" sz="1200" b="1" i="0" u="none" strike="noStrike" kern="1200" baseline="0" dirty="0">
                <a:latin typeface="+mj-lt"/>
              </a:rPr>
              <a:t>Governance and data quality,</a:t>
            </a:r>
          </a:p>
          <a:p>
            <a:pPr marL="628650" lvl="1" indent="-1714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" sz="1200" b="1" i="0" u="none" strike="noStrike" kern="1200" baseline="0" dirty="0">
                <a:latin typeface="+mj-lt"/>
              </a:rPr>
              <a:t>information exchange services,</a:t>
            </a:r>
          </a:p>
          <a:p>
            <a:pPr marL="628650" lvl="1" indent="-1714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" sz="1200" b="1" i="0" u="none" strike="noStrike" kern="1200" baseline="0" dirty="0">
                <a:latin typeface="+mj-lt"/>
              </a:rPr>
              <a:t>Terminology and ontology servers,</a:t>
            </a:r>
          </a:p>
          <a:p>
            <a:pPr marL="628650" lvl="1" indent="-171450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ü"/>
            </a:pPr>
            <a:r>
              <a:rPr lang="en" sz="1200" b="1" i="0" u="none" strike="noStrike" kern="1200" baseline="0" dirty="0">
                <a:latin typeface="+mj-lt"/>
              </a:rPr>
              <a:t>advanced analytics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70FE1B79-A6EE-96EE-EBA8-93E80D170311}"/>
              </a:ext>
            </a:extLst>
          </p:cNvPr>
          <p:cNvSpPr txBox="1"/>
          <p:nvPr/>
        </p:nvSpPr>
        <p:spPr>
          <a:xfrm>
            <a:off x="7324469" y="2425901"/>
            <a:ext cx="323959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796A3A"/>
                </a:solidFill>
              </a:defRPr>
            </a:lvl1pPr>
          </a:lstStyle>
          <a:p>
            <a:r>
              <a:rPr sz="1600" cap="all" spc="200">
                <a:solidFill>
                  <a:schemeClr val="tx1"/>
                </a:solidFill>
                <a:latin typeface="+mj-lt"/>
              </a:rPr>
              <a:t>2 </a:t>
            </a:r>
            <a:r>
              <a:rPr sz="1600" cap="all" spc="200" err="1">
                <a:solidFill>
                  <a:schemeClr val="tx1"/>
                </a:solidFill>
                <a:latin typeface="+mj-lt"/>
              </a:rPr>
              <a:t>perspectives</a:t>
            </a:r>
            <a:endParaRPr sz="1600" cap="all" spc="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6A4BF88D-97EC-B682-73C8-2C7505413B57}"/>
              </a:ext>
            </a:extLst>
          </p:cNvPr>
          <p:cNvSpPr txBox="1"/>
          <p:nvPr/>
        </p:nvSpPr>
        <p:spPr>
          <a:xfrm>
            <a:off x="6514703" y="4400070"/>
            <a:ext cx="500513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400"/>
            </a:pPr>
            <a:r>
              <a:rPr lang="en" sz="1200">
                <a:latin typeface="+mj-lt"/>
              </a:rPr>
              <a:t>And focused on </a:t>
            </a:r>
            <a:r>
              <a:rPr lang="en" sz="1200" b="1">
                <a:latin typeface="+mj-lt"/>
              </a:rPr>
              <a:t>4 types of diseases: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28D005-7112-3613-656A-7720B8244CA4}"/>
              </a:ext>
            </a:extLst>
          </p:cNvPr>
          <p:cNvSpPr txBox="1"/>
          <p:nvPr/>
        </p:nvSpPr>
        <p:spPr>
          <a:xfrm>
            <a:off x="1477021" y="2235640"/>
            <a:ext cx="3053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" sz="1600" b="1" i="0" u="none" strike="noStrike" kern="1200" cap="all" spc="200" normalizeH="0" noProof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Goals</a:t>
            </a:r>
            <a:endParaRPr lang="ca-ES" sz="1600" cap="all" spc="20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56E74980-1721-90A5-950D-B78FD3B1CCD4}"/>
              </a:ext>
            </a:extLst>
          </p:cNvPr>
          <p:cNvSpPr txBox="1"/>
          <p:nvPr/>
        </p:nvSpPr>
        <p:spPr>
          <a:xfrm>
            <a:off x="9271685" y="5055390"/>
            <a:ext cx="1141053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400"/>
            </a:pPr>
            <a:r>
              <a:rPr lang="en" sz="1200" dirty="0">
                <a:latin typeface="+mj-lt"/>
              </a:rPr>
              <a:t>Mitochondrial diseases</a:t>
            </a:r>
          </a:p>
        </p:txBody>
      </p:sp>
      <p:sp>
        <p:nvSpPr>
          <p:cNvPr id="43" name="TextBox 31">
            <a:extLst>
              <a:ext uri="{FF2B5EF4-FFF2-40B4-BE49-F238E27FC236}">
                <a16:creationId xmlns:a16="http://schemas.microsoft.com/office/drawing/2014/main" id="{19295E4E-9542-E8B4-4FB3-7AB773EE62FF}"/>
              </a:ext>
            </a:extLst>
          </p:cNvPr>
          <p:cNvSpPr txBox="1"/>
          <p:nvPr/>
        </p:nvSpPr>
        <p:spPr>
          <a:xfrm>
            <a:off x="7786359" y="5055390"/>
            <a:ext cx="129487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400"/>
            </a:pPr>
            <a:r>
              <a:rPr lang="en" sz="1200" dirty="0">
                <a:latin typeface="+mj-lt"/>
              </a:rPr>
              <a:t>Neuromuscular disorders</a:t>
            </a:r>
          </a:p>
        </p:txBody>
      </p:sp>
      <p:sp>
        <p:nvSpPr>
          <p:cNvPr id="44" name="TextBox 31">
            <a:extLst>
              <a:ext uri="{FF2B5EF4-FFF2-40B4-BE49-F238E27FC236}">
                <a16:creationId xmlns:a16="http://schemas.microsoft.com/office/drawing/2014/main" id="{9220AE7E-5D6A-F468-9054-C281735B28B0}"/>
              </a:ext>
            </a:extLst>
          </p:cNvPr>
          <p:cNvSpPr txBox="1"/>
          <p:nvPr/>
        </p:nvSpPr>
        <p:spPr>
          <a:xfrm>
            <a:off x="10523217" y="5055390"/>
            <a:ext cx="1382511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400"/>
            </a:pPr>
            <a:r>
              <a:rPr lang="en" sz="1200" dirty="0">
                <a:latin typeface="+mj-lt"/>
              </a:rPr>
              <a:t>Epileptic encephalopathies</a:t>
            </a:r>
          </a:p>
        </p:txBody>
      </p:sp>
      <p:sp>
        <p:nvSpPr>
          <p:cNvPr id="45" name="TextBox 31">
            <a:extLst>
              <a:ext uri="{FF2B5EF4-FFF2-40B4-BE49-F238E27FC236}">
                <a16:creationId xmlns:a16="http://schemas.microsoft.com/office/drawing/2014/main" id="{9BE00848-AB6A-F915-1B73-EF6B0223D3E4}"/>
              </a:ext>
            </a:extLst>
          </p:cNvPr>
          <p:cNvSpPr txBox="1"/>
          <p:nvPr/>
        </p:nvSpPr>
        <p:spPr>
          <a:xfrm>
            <a:off x="6408016" y="5055390"/>
            <a:ext cx="121196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400"/>
            </a:pPr>
            <a:r>
              <a:rPr lang="en" sz="1200" dirty="0">
                <a:latin typeface="+mj-lt"/>
              </a:rPr>
              <a:t>Syndromic neurodevelopmental disorders</a:t>
            </a:r>
          </a:p>
        </p:txBody>
      </p:sp>
      <p:sp>
        <p:nvSpPr>
          <p:cNvPr id="47" name="TextBox 52">
            <a:extLst>
              <a:ext uri="{FF2B5EF4-FFF2-40B4-BE49-F238E27FC236}">
                <a16:creationId xmlns:a16="http://schemas.microsoft.com/office/drawing/2014/main" id="{517C0CD5-061A-DE48-F639-05DF75683673}"/>
              </a:ext>
            </a:extLst>
          </p:cNvPr>
          <p:cNvSpPr txBox="1"/>
          <p:nvPr/>
        </p:nvSpPr>
        <p:spPr>
          <a:xfrm>
            <a:off x="6432019" y="3604797"/>
            <a:ext cx="16980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1600" b="1"/>
            </a:pPr>
            <a:r>
              <a:rPr lang="ca-ES" sz="1400" i="1" dirty="0">
                <a:latin typeface="+mj-lt"/>
              </a:rPr>
              <a:t>UNICAS </a:t>
            </a:r>
            <a:r>
              <a:rPr sz="1400" i="1" dirty="0">
                <a:latin typeface="+mj-lt"/>
              </a:rPr>
              <a:t>360</a:t>
            </a:r>
          </a:p>
        </p:txBody>
      </p:sp>
      <p:sp>
        <p:nvSpPr>
          <p:cNvPr id="48" name="TextBox 44">
            <a:extLst>
              <a:ext uri="{FF2B5EF4-FFF2-40B4-BE49-F238E27FC236}">
                <a16:creationId xmlns:a16="http://schemas.microsoft.com/office/drawing/2014/main" id="{505782DA-E9D9-8BE4-22F9-F30E0A7E5763}"/>
              </a:ext>
            </a:extLst>
          </p:cNvPr>
          <p:cNvSpPr txBox="1"/>
          <p:nvPr/>
        </p:nvSpPr>
        <p:spPr>
          <a:xfrm>
            <a:off x="9818137" y="3604797"/>
            <a:ext cx="1698032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spAutoFit/>
          </a:bodyPr>
          <a:lstStyle/>
          <a:p>
            <a:pPr algn="ctr">
              <a:spcBef>
                <a:spcPts val="600"/>
              </a:spcBef>
              <a:defRPr sz="1600" b="1"/>
            </a:pPr>
            <a:r>
              <a:rPr lang="es-ES" sz="1400" i="1" dirty="0">
                <a:latin typeface="+mj-lt"/>
              </a:rPr>
              <a:t>UNICAS </a:t>
            </a:r>
            <a:r>
              <a:rPr sz="1400" i="1" dirty="0">
                <a:latin typeface="+mj-lt"/>
              </a:rPr>
              <a:t>CHANNEL</a:t>
            </a:r>
          </a:p>
        </p:txBody>
      </p:sp>
      <p:sp>
        <p:nvSpPr>
          <p:cNvPr id="50" name="Rectángulo 7">
            <a:extLst>
              <a:ext uri="{FF2B5EF4-FFF2-40B4-BE49-F238E27FC236}">
                <a16:creationId xmlns:a16="http://schemas.microsoft.com/office/drawing/2014/main" id="{36111911-3D38-CCA4-677F-A98D472C7517}"/>
              </a:ext>
            </a:extLst>
          </p:cNvPr>
          <p:cNvSpPr txBox="1"/>
          <p:nvPr/>
        </p:nvSpPr>
        <p:spPr>
          <a:xfrm>
            <a:off x="6118165" y="3089618"/>
            <a:ext cx="231466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600"/>
              </a:spcBef>
              <a:defRPr sz="1200" b="1" i="1">
                <a:solidFill>
                  <a:srgbClr val="002060"/>
                </a:solidFill>
              </a:defRPr>
            </a:lvl1pPr>
          </a:lstStyle>
          <a:p>
            <a:r>
              <a:rPr lang="es-ES_tradnl" sz="1400" dirty="0" err="1">
                <a:solidFill>
                  <a:schemeClr val="tx1"/>
                </a:solidFill>
                <a:latin typeface="+mj-lt"/>
              </a:rPr>
              <a:t>Healthcare</a:t>
            </a:r>
            <a:r>
              <a:rPr lang="es-ES_tradnl" sz="1400" dirty="0">
                <a:solidFill>
                  <a:schemeClr val="tx1"/>
                </a:solidFill>
                <a:latin typeface="+mj-lt"/>
              </a:rPr>
              <a:t> profesional </a:t>
            </a:r>
            <a:r>
              <a:rPr lang="es-ES_tradnl" sz="1400" dirty="0" err="1">
                <a:solidFill>
                  <a:schemeClr val="tx1"/>
                </a:solidFill>
                <a:latin typeface="+mj-lt"/>
              </a:rPr>
              <a:t>perspective</a:t>
            </a:r>
            <a:endParaRPr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Rectángulo 70">
            <a:extLst>
              <a:ext uri="{FF2B5EF4-FFF2-40B4-BE49-F238E27FC236}">
                <a16:creationId xmlns:a16="http://schemas.microsoft.com/office/drawing/2014/main" id="{D92D0A65-9209-E7A5-38B5-82BE8E4167AD}"/>
              </a:ext>
            </a:extLst>
          </p:cNvPr>
          <p:cNvSpPr txBox="1"/>
          <p:nvPr/>
        </p:nvSpPr>
        <p:spPr>
          <a:xfrm>
            <a:off x="9354901" y="3089618"/>
            <a:ext cx="29047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>
            <a:lvl1pPr algn="ctr">
              <a:spcBef>
                <a:spcPts val="600"/>
              </a:spcBef>
              <a:defRPr sz="1200" b="1" i="1">
                <a:solidFill>
                  <a:srgbClr val="002060"/>
                </a:solidFill>
              </a:defRPr>
            </a:lvl1pPr>
          </a:lstStyle>
          <a:p>
            <a:r>
              <a:rPr lang="es-ES_tradnl" sz="1400" dirty="0">
                <a:solidFill>
                  <a:srgbClr val="FF0000"/>
                </a:solidFill>
                <a:latin typeface="+mj-lt"/>
              </a:rPr>
              <a:t>P</a:t>
            </a:r>
            <a:r>
              <a:rPr sz="1400" dirty="0" err="1">
                <a:solidFill>
                  <a:srgbClr val="FF0000"/>
                </a:solidFill>
                <a:latin typeface="+mj-lt"/>
              </a:rPr>
              <a:t>atient</a:t>
            </a:r>
            <a:r>
              <a:rPr sz="1400" dirty="0">
                <a:solidFill>
                  <a:srgbClr val="FF0000"/>
                </a:solidFill>
                <a:latin typeface="+mj-lt"/>
              </a:rPr>
              <a:t> </a:t>
            </a:r>
            <a:r>
              <a:rPr sz="1400" dirty="0">
                <a:solidFill>
                  <a:schemeClr val="tx1"/>
                </a:solidFill>
                <a:latin typeface="+mj-lt"/>
              </a:rPr>
              <a:t>/ </a:t>
            </a:r>
            <a:r>
              <a:rPr sz="1400" dirty="0">
                <a:solidFill>
                  <a:srgbClr val="FF0000"/>
                </a:solidFill>
                <a:latin typeface="+mj-lt"/>
              </a:rPr>
              <a:t>family</a:t>
            </a:r>
            <a:r>
              <a:rPr sz="1400" dirty="0">
                <a:solidFill>
                  <a:schemeClr val="tx1"/>
                </a:solidFill>
                <a:latin typeface="+mj-lt"/>
              </a:rPr>
              <a:t> / </a:t>
            </a:r>
            <a:r>
              <a:rPr sz="1400" dirty="0">
                <a:solidFill>
                  <a:srgbClr val="FF0000"/>
                </a:solidFill>
                <a:latin typeface="+mj-lt"/>
              </a:rPr>
              <a:t>caregivers</a:t>
            </a:r>
            <a:r>
              <a:rPr lang="es-ES_tradnl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ES" sz="1400" dirty="0" err="1">
                <a:solidFill>
                  <a:schemeClr val="tx1"/>
                </a:solidFill>
                <a:latin typeface="+mj-lt"/>
              </a:rPr>
              <a:t>perspective</a:t>
            </a:r>
            <a:endParaRPr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3D2C860B-4A91-07FA-70A8-351832EDC702}"/>
              </a:ext>
            </a:extLst>
          </p:cNvPr>
          <p:cNvCxnSpPr>
            <a:cxnSpLocks/>
          </p:cNvCxnSpPr>
          <p:nvPr/>
        </p:nvCxnSpPr>
        <p:spPr>
          <a:xfrm rot="5400000">
            <a:off x="7947303" y="2092651"/>
            <a:ext cx="325163" cy="1668770"/>
          </a:xfrm>
          <a:prstGeom prst="bentConnector3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6E4B559A-727A-8B9A-6090-E288656F1E1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713185" y="1995538"/>
            <a:ext cx="325163" cy="1862995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00719D92-0573-EFB3-7B60-65B0F6C20105}"/>
              </a:ext>
            </a:extLst>
          </p:cNvPr>
          <p:cNvCxnSpPr>
            <a:cxnSpLocks/>
          </p:cNvCxnSpPr>
          <p:nvPr/>
        </p:nvCxnSpPr>
        <p:spPr>
          <a:xfrm rot="16200000" flipH="1">
            <a:off x="7905405" y="3288204"/>
            <a:ext cx="487496" cy="1736236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CEF1C453-8185-5B9C-4713-94D89FB803DE}"/>
              </a:ext>
            </a:extLst>
          </p:cNvPr>
          <p:cNvCxnSpPr>
            <a:cxnSpLocks/>
          </p:cNvCxnSpPr>
          <p:nvPr/>
        </p:nvCxnSpPr>
        <p:spPr>
          <a:xfrm rot="5400000">
            <a:off x="9598464" y="3331381"/>
            <a:ext cx="487496" cy="1649882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número de diapositiva 2">
            <a:extLst>
              <a:ext uri="{FF2B5EF4-FFF2-40B4-BE49-F238E27FC236}">
                <a16:creationId xmlns:a16="http://schemas.microsoft.com/office/drawing/2014/main" id="{F2692417-8227-EFBA-B1C9-D57A3570C030}"/>
              </a:ext>
            </a:extLst>
          </p:cNvPr>
          <p:cNvSpPr txBox="1">
            <a:spLocks/>
          </p:cNvSpPr>
          <p:nvPr/>
        </p:nvSpPr>
        <p:spPr>
          <a:xfrm>
            <a:off x="11447606" y="6425010"/>
            <a:ext cx="548987" cy="367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92554" y="1069964"/>
            <a:ext cx="542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i="1" dirty="0">
                <a:latin typeface="+mj-lt"/>
              </a:rPr>
              <a:t>Personalized Digital Care Plan: Use Case</a:t>
            </a: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65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0783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Marcador de número de diapositiva 2">
            <a:extLst>
              <a:ext uri="{FF2B5EF4-FFF2-40B4-BE49-F238E27FC236}">
                <a16:creationId xmlns:a16="http://schemas.microsoft.com/office/drawing/2014/main" id="{BE7475EB-B56E-EBEB-D9B8-3E34FCA1353E}"/>
              </a:ext>
            </a:extLst>
          </p:cNvPr>
          <p:cNvSpPr txBox="1">
            <a:spLocks/>
          </p:cNvSpPr>
          <p:nvPr/>
        </p:nvSpPr>
        <p:spPr>
          <a:xfrm>
            <a:off x="11468049" y="6410565"/>
            <a:ext cx="548987" cy="367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332">
              <a:defRPr/>
            </a:pPr>
            <a:fld id="{00000000-1234-1234-1234-123412341234}" type="slidenum">
              <a:rPr lang="es-ES" sz="160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Arial" panose="020B0604020202020204" pitchFamily="34" charset="0"/>
              </a:rPr>
              <a:pPr algn="ctr" defTabSz="914332">
                <a:defRPr/>
              </a:pPr>
              <a:t>6</a:t>
            </a:fld>
            <a:endParaRPr lang="es-ES" sz="1600">
              <a:solidFill>
                <a:schemeClr val="tx1"/>
              </a:solidFill>
              <a:latin typeface="+mj-lt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6E83C6-600A-6B9F-016E-FE8AB6E3AEDB}"/>
              </a:ext>
            </a:extLst>
          </p:cNvPr>
          <p:cNvGrpSpPr/>
          <p:nvPr/>
        </p:nvGrpSpPr>
        <p:grpSpPr>
          <a:xfrm>
            <a:off x="2833135" y="5658661"/>
            <a:ext cx="6796902" cy="460951"/>
            <a:chOff x="5505286" y="3533763"/>
            <a:chExt cx="3960289" cy="319064"/>
          </a:xfrm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0E507763-4C6C-DB2B-437E-C3315532055D}"/>
                </a:ext>
              </a:extLst>
            </p:cNvPr>
            <p:cNvSpPr/>
            <p:nvPr/>
          </p:nvSpPr>
          <p:spPr>
            <a:xfrm>
              <a:off x="5505286" y="3533763"/>
              <a:ext cx="3960289" cy="3190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0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B7CCF35-9C0E-713B-BFB0-F6A8506F293C}"/>
                </a:ext>
              </a:extLst>
            </p:cNvPr>
            <p:cNvGrpSpPr/>
            <p:nvPr/>
          </p:nvGrpSpPr>
          <p:grpSpPr>
            <a:xfrm>
              <a:off x="5529306" y="3590877"/>
              <a:ext cx="1825037" cy="205853"/>
              <a:chOff x="5499178" y="4468702"/>
              <a:chExt cx="1903369" cy="220514"/>
            </a:xfrm>
          </p:grpSpPr>
          <p:sp>
            <p:nvSpPr>
              <p:cNvPr id="44" name="Rectangle 91">
                <a:extLst>
                  <a:ext uri="{FF2B5EF4-FFF2-40B4-BE49-F238E27FC236}">
                    <a16:creationId xmlns:a16="http://schemas.microsoft.com/office/drawing/2014/main" id="{3475C13C-54ED-5477-9F7A-0DCC4EFAE7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99178" y="4475718"/>
                <a:ext cx="1110660" cy="210517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/>
              <a:lstStyle/>
              <a:p>
                <a:pPr algn="ctr" defTabSz="1625478">
                  <a:defRPr/>
                </a:pPr>
                <a:r>
                  <a:rPr lang="en" sz="1050" i="1" dirty="0">
                    <a:latin typeface="+mj-lt"/>
                    <a:ea typeface="ＭＳ Ｐゴシック" pitchFamily="50" charset="-128"/>
                    <a:cs typeface="Arial" panose="020B0604020202020204" pitchFamily="34" charset="0"/>
                  </a:rPr>
                  <a:t>Leader</a:t>
                </a:r>
                <a:endParaRPr lang="es-ES" altLang="ja-JP" sz="1050" i="1" dirty="0">
                  <a:latin typeface="+mj-lt"/>
                  <a:ea typeface="ＭＳ Ｐゴシック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 91">
                <a:extLst>
                  <a:ext uri="{FF2B5EF4-FFF2-40B4-BE49-F238E27FC236}">
                    <a16:creationId xmlns:a16="http://schemas.microsoft.com/office/drawing/2014/main" id="{F7E45F4C-1612-8F3A-8A26-E461AA772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7620" y="4468702"/>
                <a:ext cx="854927" cy="220514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/>
              <a:lstStyle/>
              <a:p>
                <a:pPr algn="ctr" defTabSz="1625478">
                  <a:defRPr/>
                </a:pPr>
                <a:r>
                  <a:rPr lang="en" sz="1050" i="1" dirty="0">
                    <a:latin typeface="+mj-lt"/>
                    <a:ea typeface="ＭＳ Ｐゴシック" pitchFamily="50" charset="-128"/>
                    <a:cs typeface="Arial" panose="020B0604020202020204" pitchFamily="34" charset="0"/>
                  </a:rPr>
                  <a:t>Participant</a:t>
                </a:r>
                <a:endParaRPr lang="es-ES" altLang="ja-JP" sz="1050" i="1" dirty="0">
                  <a:latin typeface="+mj-lt"/>
                  <a:ea typeface="ＭＳ Ｐゴシック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609DB15-D5F3-FE6A-47AA-0421A9614325}"/>
                </a:ext>
              </a:extLst>
            </p:cNvPr>
            <p:cNvSpPr/>
            <p:nvPr/>
          </p:nvSpPr>
          <p:spPr>
            <a:xfrm>
              <a:off x="6496639" y="3637055"/>
              <a:ext cx="135000" cy="135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8D7A1F40-2289-9DFC-A45D-FCE9C1FE2570}"/>
                </a:ext>
              </a:extLst>
            </p:cNvPr>
            <p:cNvSpPr/>
            <p:nvPr/>
          </p:nvSpPr>
          <p:spPr>
            <a:xfrm>
              <a:off x="5777792" y="3637055"/>
              <a:ext cx="135000" cy="135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20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80" name="Gráfico 150" descr="Herramientas con relleno sólido">
              <a:extLst>
                <a:ext uri="{FF2B5EF4-FFF2-40B4-BE49-F238E27FC236}">
                  <a16:creationId xmlns:a16="http://schemas.microsoft.com/office/drawing/2014/main" id="{A4A05D99-FA63-3AC3-61E5-0BD764B50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374349" y="3641352"/>
              <a:ext cx="135000" cy="135000"/>
            </a:xfrm>
            <a:prstGeom prst="rect">
              <a:avLst/>
            </a:prstGeom>
          </p:spPr>
        </p:pic>
        <p:sp>
          <p:nvSpPr>
            <p:cNvPr id="281" name="Rectangle 91">
              <a:extLst>
                <a:ext uri="{FF2B5EF4-FFF2-40B4-BE49-F238E27FC236}">
                  <a16:creationId xmlns:a16="http://schemas.microsoft.com/office/drawing/2014/main" id="{AA03600A-8147-D059-771E-8E30490DC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4496" y="3561438"/>
              <a:ext cx="1530924" cy="261960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anchor="ctr"/>
            <a:lstStyle/>
            <a:p>
              <a:pPr defTabSz="1625478">
                <a:defRPr/>
              </a:pPr>
              <a:r>
                <a:rPr lang="en" altLang="ja-JP" sz="1050" i="1">
                  <a:latin typeface="+mj-lt"/>
                  <a:ea typeface="ＭＳ Ｐゴシック" pitchFamily="50" charset="-128"/>
                  <a:cs typeface="Arial" panose="020B0604020202020204" pitchFamily="34" charset="0"/>
                </a:rPr>
                <a:t>Leader responsible for tools development</a:t>
              </a:r>
            </a:p>
          </p:txBody>
        </p:sp>
      </p:grpSp>
      <p:sp>
        <p:nvSpPr>
          <p:cNvPr id="339" name="Rectangle 91">
            <a:extLst>
              <a:ext uri="{FF2B5EF4-FFF2-40B4-BE49-F238E27FC236}">
                <a16:creationId xmlns:a16="http://schemas.microsoft.com/office/drawing/2014/main" id="{EB6037D7-CCC2-73AA-E7CA-EB11C91ED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224" y="1562716"/>
            <a:ext cx="8375904" cy="36963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anchor="ctr"/>
          <a:lstStyle/>
          <a:p>
            <a:pPr algn="ctr" defTabSz="1625478">
              <a:defRPr/>
            </a:pPr>
            <a:r>
              <a:rPr lang="en" altLang="ja-JP" sz="1600" b="1" spc="200" dirty="0">
                <a:latin typeface="+mj-lt"/>
                <a:ea typeface="ＭＳ Ｐゴシック" pitchFamily="50" charset="-128"/>
                <a:cs typeface="Arial" panose="020B0604020202020204" pitchFamily="34" charset="0"/>
              </a:rPr>
              <a:t>NUMBER OF NODES BY </a:t>
            </a:r>
            <a:r>
              <a:rPr lang="ca-ES" altLang="ja-JP" sz="1600" b="1" spc="200" dirty="0">
                <a:latin typeface="+mj-lt"/>
                <a:ea typeface="ＭＳ Ｐゴシック" pitchFamily="50" charset="-128"/>
                <a:cs typeface="Arial" panose="020B0604020202020204" pitchFamily="34" charset="0"/>
              </a:rPr>
              <a:t>AUTONOMOUS COMMUNITY</a:t>
            </a:r>
            <a:r>
              <a:rPr lang="en" altLang="ja-JP" sz="1600" b="1" spc="200" dirty="0">
                <a:latin typeface="+mj-lt"/>
                <a:ea typeface="ＭＳ Ｐゴシック" pitchFamily="50" charset="-128"/>
                <a:cs typeface="Arial" panose="020B0604020202020204" pitchFamily="34" charset="0"/>
              </a:rPr>
              <a:t> AND THEIR ROLE</a:t>
            </a: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65157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296BE5B-DAAA-D92C-1B0F-7852C92663AD}"/>
              </a:ext>
            </a:extLst>
          </p:cNvPr>
          <p:cNvGrpSpPr/>
          <p:nvPr/>
        </p:nvGrpSpPr>
        <p:grpSpPr>
          <a:xfrm>
            <a:off x="0" y="1000978"/>
            <a:ext cx="12192000" cy="496969"/>
            <a:chOff x="0" y="1223951"/>
            <a:chExt cx="11727664" cy="49696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EAE1DB-FC3B-F1BC-08E0-04CD59CDE532}"/>
                </a:ext>
              </a:extLst>
            </p:cNvPr>
            <p:cNvSpPr/>
            <p:nvPr/>
          </p:nvSpPr>
          <p:spPr>
            <a:xfrm>
              <a:off x="0" y="1223951"/>
              <a:ext cx="11727664" cy="4969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" name="TextBox 53">
              <a:extLst>
                <a:ext uri="{FF2B5EF4-FFF2-40B4-BE49-F238E27FC236}">
                  <a16:creationId xmlns:a16="http://schemas.microsoft.com/office/drawing/2014/main" id="{5B14C17E-3E8D-8639-CB7D-86BA672D8BAD}"/>
                </a:ext>
              </a:extLst>
            </p:cNvPr>
            <p:cNvSpPr txBox="1"/>
            <p:nvPr/>
          </p:nvSpPr>
          <p:spPr>
            <a:xfrm>
              <a:off x="619560" y="1328091"/>
              <a:ext cx="1056651" cy="27699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defTabSz="990671">
                <a:defRPr sz="1200" b="1" kern="0"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marL="0" marR="0" lvl="0" indent="0" algn="l" defTabSz="9906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1800" dirty="0">
                  <a:latin typeface="+mj-lt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Project</a:t>
              </a:r>
            </a:p>
          </p:txBody>
        </p:sp>
      </p:grpSp>
      <p:pic>
        <p:nvPicPr>
          <p:cNvPr id="15" name="Imagen 9">
            <a:extLst>
              <a:ext uri="{FF2B5EF4-FFF2-40B4-BE49-F238E27FC236}">
                <a16:creationId xmlns:a16="http://schemas.microsoft.com/office/drawing/2014/main" id="{80B03766-2C8A-6809-ECF3-A81BA9B21C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75" y="1015740"/>
            <a:ext cx="1287704" cy="483793"/>
          </a:xfrm>
          <a:prstGeom prst="rect">
            <a:avLst/>
          </a:prstGeom>
        </p:spPr>
      </p:pic>
      <p:sp>
        <p:nvSpPr>
          <p:cNvPr id="21" name="CuadroTexto 5">
            <a:extLst>
              <a:ext uri="{FF2B5EF4-FFF2-40B4-BE49-F238E27FC236}">
                <a16:creationId xmlns:a16="http://schemas.microsoft.com/office/drawing/2014/main" id="{7F722277-1C31-18D0-8F66-D290C018952A}"/>
              </a:ext>
            </a:extLst>
          </p:cNvPr>
          <p:cNvSpPr txBox="1"/>
          <p:nvPr/>
        </p:nvSpPr>
        <p:spPr>
          <a:xfrm>
            <a:off x="4992555" y="1069964"/>
            <a:ext cx="2535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i="1" dirty="0">
                <a:latin typeface="+mj-lt"/>
              </a:rPr>
              <a:t>PAC Plan use case</a:t>
            </a:r>
          </a:p>
        </p:txBody>
      </p:sp>
      <p:grpSp>
        <p:nvGrpSpPr>
          <p:cNvPr id="67" name="Group 16">
            <a:extLst>
              <a:ext uri="{FF2B5EF4-FFF2-40B4-BE49-F238E27FC236}">
                <a16:creationId xmlns:a16="http://schemas.microsoft.com/office/drawing/2014/main" id="{FBF7349D-EB33-B3E2-CE38-D734EC28724C}"/>
              </a:ext>
            </a:extLst>
          </p:cNvPr>
          <p:cNvGrpSpPr/>
          <p:nvPr/>
        </p:nvGrpSpPr>
        <p:grpSpPr>
          <a:xfrm>
            <a:off x="4083115" y="2087789"/>
            <a:ext cx="4147347" cy="3288883"/>
            <a:chOff x="5743618" y="2016989"/>
            <a:chExt cx="5112000" cy="3913088"/>
          </a:xfrm>
        </p:grpSpPr>
        <p:sp>
          <p:nvSpPr>
            <p:cNvPr id="68" name="Oval 17">
              <a:extLst>
                <a:ext uri="{FF2B5EF4-FFF2-40B4-BE49-F238E27FC236}">
                  <a16:creationId xmlns:a16="http://schemas.microsoft.com/office/drawing/2014/main" id="{D8D72DA3-ABC0-6D87-370F-1B777C9858A2}"/>
                </a:ext>
              </a:extLst>
            </p:cNvPr>
            <p:cNvSpPr/>
            <p:nvPr/>
          </p:nvSpPr>
          <p:spPr>
            <a:xfrm>
              <a:off x="6074668" y="2122482"/>
              <a:ext cx="3748276" cy="3714095"/>
            </a:xfrm>
            <a:prstGeom prst="ellipse">
              <a:avLst/>
            </a:prstGeom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9" name="Group 18">
              <a:extLst>
                <a:ext uri="{FF2B5EF4-FFF2-40B4-BE49-F238E27FC236}">
                  <a16:creationId xmlns:a16="http://schemas.microsoft.com/office/drawing/2014/main" id="{2FDA039F-9DEC-EA88-BE2E-DF01B00859D4}"/>
                </a:ext>
              </a:extLst>
            </p:cNvPr>
            <p:cNvGrpSpPr/>
            <p:nvPr/>
          </p:nvGrpSpPr>
          <p:grpSpPr>
            <a:xfrm>
              <a:off x="5743618" y="2016989"/>
              <a:ext cx="5112000" cy="3913088"/>
              <a:chOff x="304183" y="1505846"/>
              <a:chExt cx="3353896" cy="2378626"/>
            </a:xfrm>
          </p:grpSpPr>
          <p:grpSp>
            <p:nvGrpSpPr>
              <p:cNvPr id="72" name="Group 21">
                <a:extLst>
                  <a:ext uri="{FF2B5EF4-FFF2-40B4-BE49-F238E27FC236}">
                    <a16:creationId xmlns:a16="http://schemas.microsoft.com/office/drawing/2014/main" id="{2D6A3343-7A99-F03B-06BD-0F6FAF95C5BA}"/>
                  </a:ext>
                </a:extLst>
              </p:cNvPr>
              <p:cNvGrpSpPr/>
              <p:nvPr/>
            </p:nvGrpSpPr>
            <p:grpSpPr>
              <a:xfrm>
                <a:off x="304183" y="1505846"/>
                <a:ext cx="3353896" cy="2378626"/>
                <a:chOff x="304182" y="1505846"/>
                <a:chExt cx="3353884" cy="2378626"/>
              </a:xfrm>
            </p:grpSpPr>
            <p:sp>
              <p:nvSpPr>
                <p:cNvPr id="104" name="Rectangle 53">
                  <a:extLst>
                    <a:ext uri="{FF2B5EF4-FFF2-40B4-BE49-F238E27FC236}">
                      <a16:creationId xmlns:a16="http://schemas.microsoft.com/office/drawing/2014/main" id="{60FE484C-A9EA-5CFC-046C-59F14AC565AF}"/>
                    </a:ext>
                  </a:extLst>
                </p:cNvPr>
                <p:cNvSpPr/>
                <p:nvPr/>
              </p:nvSpPr>
              <p:spPr bwMode="gray">
                <a:xfrm>
                  <a:off x="304182" y="1509472"/>
                  <a:ext cx="3353884" cy="2375000"/>
                </a:xfrm>
                <a:prstGeom prst="rect">
                  <a:avLst/>
                </a:prstGeom>
                <a:noFill/>
                <a:ln w="3175" algn="ctr">
                  <a:noFill/>
                  <a:miter lim="800000"/>
                  <a:headEnd/>
                  <a:tailEnd/>
                </a:ln>
              </p:spPr>
              <p:txBody>
                <a:bodyPr wrap="square" lIns="76031" tIns="76031" rIns="76031" bIns="76031" rtlCol="0" anchor="ctr"/>
                <a:lstStyle/>
                <a:p>
                  <a:pPr marL="0" marR="0" lvl="0" indent="0" algn="ctr" defTabSz="723247" rtl="0" eaLnBrk="1" fontAlgn="auto" latinLnBrk="0" hangingPunct="1">
                    <a:lnSpc>
                      <a:spcPct val="106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368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5" name="Straight Connector 54">
                  <a:extLst>
                    <a:ext uri="{FF2B5EF4-FFF2-40B4-BE49-F238E27FC236}">
                      <a16:creationId xmlns:a16="http://schemas.microsoft.com/office/drawing/2014/main" id="{E3C674BF-5FD4-17E0-7549-EA5E0DFE2575}"/>
                    </a:ext>
                  </a:extLst>
                </p:cNvPr>
                <p:cNvCxnSpPr/>
                <p:nvPr/>
              </p:nvCxnSpPr>
              <p:spPr>
                <a:xfrm>
                  <a:off x="304182" y="1505846"/>
                  <a:ext cx="3353884" cy="3626"/>
                </a:xfrm>
                <a:prstGeom prst="line">
                  <a:avLst/>
                </a:prstGeom>
                <a:noFill/>
                <a:ln w="38100" cap="flat" cmpd="sng" algn="ctr">
                  <a:noFill/>
                  <a:prstDash val="solid"/>
                </a:ln>
                <a:effectLst/>
              </p:spPr>
            </p:cxnSp>
          </p:grpSp>
          <p:sp>
            <p:nvSpPr>
              <p:cNvPr id="73" name="Rectangle 22">
                <a:extLst>
                  <a:ext uri="{FF2B5EF4-FFF2-40B4-BE49-F238E27FC236}">
                    <a16:creationId xmlns:a16="http://schemas.microsoft.com/office/drawing/2014/main" id="{CA8287D4-60CC-16B0-AEBA-0B557AD56986}"/>
                  </a:ext>
                </a:extLst>
              </p:cNvPr>
              <p:cNvSpPr/>
              <p:nvPr/>
            </p:nvSpPr>
            <p:spPr bwMode="gray">
              <a:xfrm>
                <a:off x="2251829" y="3275912"/>
                <a:ext cx="1252142" cy="551725"/>
              </a:xfrm>
              <a:prstGeom prst="rect">
                <a:avLst/>
              </a:prstGeom>
              <a:solidFill>
                <a:sysClr val="window" lastClr="FFFFFF"/>
              </a:solidFill>
              <a:ln w="9525">
                <a:solidFill>
                  <a:srgbClr val="D0D0CE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l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796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49">
                <a:extLst>
                  <a:ext uri="{FF2B5EF4-FFF2-40B4-BE49-F238E27FC236}">
                    <a16:creationId xmlns:a16="http://schemas.microsoft.com/office/drawing/2014/main" id="{D87E58A3-8D3F-A9F2-9688-05B87B9CED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52776" y="1545806"/>
                <a:ext cx="507816" cy="501510"/>
              </a:xfrm>
              <a:custGeom>
                <a:avLst/>
                <a:gdLst/>
                <a:ahLst/>
                <a:cxnLst>
                  <a:cxn ang="0">
                    <a:pos x="21" y="79"/>
                  </a:cxn>
                  <a:cxn ang="0">
                    <a:pos x="15" y="86"/>
                  </a:cxn>
                  <a:cxn ang="0">
                    <a:pos x="27" y="89"/>
                  </a:cxn>
                  <a:cxn ang="0">
                    <a:pos x="20" y="96"/>
                  </a:cxn>
                  <a:cxn ang="0">
                    <a:pos x="28" y="95"/>
                  </a:cxn>
                  <a:cxn ang="0">
                    <a:pos x="20" y="105"/>
                  </a:cxn>
                  <a:cxn ang="0">
                    <a:pos x="18" y="124"/>
                  </a:cxn>
                  <a:cxn ang="0">
                    <a:pos x="47" y="111"/>
                  </a:cxn>
                  <a:cxn ang="0">
                    <a:pos x="52" y="116"/>
                  </a:cxn>
                  <a:cxn ang="0">
                    <a:pos x="47" y="130"/>
                  </a:cxn>
                  <a:cxn ang="0">
                    <a:pos x="56" y="130"/>
                  </a:cxn>
                  <a:cxn ang="0">
                    <a:pos x="70" y="130"/>
                  </a:cxn>
                  <a:cxn ang="0">
                    <a:pos x="74" y="134"/>
                  </a:cxn>
                  <a:cxn ang="0">
                    <a:pos x="81" y="133"/>
                  </a:cxn>
                  <a:cxn ang="0">
                    <a:pos x="92" y="132"/>
                  </a:cxn>
                  <a:cxn ang="0">
                    <a:pos x="101" y="127"/>
                  </a:cxn>
                  <a:cxn ang="0">
                    <a:pos x="102" y="119"/>
                  </a:cxn>
                  <a:cxn ang="0">
                    <a:pos x="114" y="107"/>
                  </a:cxn>
                  <a:cxn ang="0">
                    <a:pos x="113" y="93"/>
                  </a:cxn>
                  <a:cxn ang="0">
                    <a:pos x="103" y="88"/>
                  </a:cxn>
                  <a:cxn ang="0">
                    <a:pos x="105" y="78"/>
                  </a:cxn>
                  <a:cxn ang="0">
                    <a:pos x="113" y="64"/>
                  </a:cxn>
                  <a:cxn ang="0">
                    <a:pos x="109" y="55"/>
                  </a:cxn>
                  <a:cxn ang="0">
                    <a:pos x="109" y="50"/>
                  </a:cxn>
                  <a:cxn ang="0">
                    <a:pos x="113" y="44"/>
                  </a:cxn>
                  <a:cxn ang="0">
                    <a:pos x="103" y="35"/>
                  </a:cxn>
                  <a:cxn ang="0">
                    <a:pos x="105" y="21"/>
                  </a:cxn>
                  <a:cxn ang="0">
                    <a:pos x="86" y="5"/>
                  </a:cxn>
                  <a:cxn ang="0">
                    <a:pos x="81" y="5"/>
                  </a:cxn>
                  <a:cxn ang="0">
                    <a:pos x="78" y="0"/>
                  </a:cxn>
                  <a:cxn ang="0">
                    <a:pos x="70" y="3"/>
                  </a:cxn>
                  <a:cxn ang="0">
                    <a:pos x="61" y="5"/>
                  </a:cxn>
                  <a:cxn ang="0">
                    <a:pos x="59" y="8"/>
                  </a:cxn>
                  <a:cxn ang="0">
                    <a:pos x="47" y="20"/>
                  </a:cxn>
                  <a:cxn ang="0">
                    <a:pos x="49" y="22"/>
                  </a:cxn>
                  <a:cxn ang="0">
                    <a:pos x="55" y="25"/>
                  </a:cxn>
                  <a:cxn ang="0">
                    <a:pos x="43" y="25"/>
                  </a:cxn>
                  <a:cxn ang="0">
                    <a:pos x="30" y="30"/>
                  </a:cxn>
                  <a:cxn ang="0">
                    <a:pos x="19" y="34"/>
                  </a:cxn>
                  <a:cxn ang="0">
                    <a:pos x="6" y="38"/>
                  </a:cxn>
                  <a:cxn ang="0">
                    <a:pos x="8" y="42"/>
                  </a:cxn>
                  <a:cxn ang="0">
                    <a:pos x="2" y="50"/>
                  </a:cxn>
                  <a:cxn ang="0">
                    <a:pos x="6" y="54"/>
                  </a:cxn>
                  <a:cxn ang="0">
                    <a:pos x="8" y="63"/>
                  </a:cxn>
                  <a:cxn ang="0">
                    <a:pos x="13" y="64"/>
                  </a:cxn>
                  <a:cxn ang="0">
                    <a:pos x="12" y="70"/>
                  </a:cxn>
                  <a:cxn ang="0">
                    <a:pos x="14" y="79"/>
                  </a:cxn>
                  <a:cxn ang="0">
                    <a:pos x="32" y="69"/>
                  </a:cxn>
                </a:cxnLst>
                <a:rect l="0" t="0" r="r" b="b"/>
                <a:pathLst>
                  <a:path w="117" h="135">
                    <a:moveTo>
                      <a:pt x="32" y="69"/>
                    </a:moveTo>
                    <a:lnTo>
                      <a:pt x="25" y="70"/>
                    </a:lnTo>
                    <a:lnTo>
                      <a:pt x="25" y="74"/>
                    </a:lnTo>
                    <a:lnTo>
                      <a:pt x="21" y="79"/>
                    </a:lnTo>
                    <a:lnTo>
                      <a:pt x="23" y="83"/>
                    </a:lnTo>
                    <a:lnTo>
                      <a:pt x="20" y="86"/>
                    </a:lnTo>
                    <a:lnTo>
                      <a:pt x="17" y="85"/>
                    </a:lnTo>
                    <a:lnTo>
                      <a:pt x="15" y="86"/>
                    </a:lnTo>
                    <a:lnTo>
                      <a:pt x="17" y="92"/>
                    </a:lnTo>
                    <a:lnTo>
                      <a:pt x="20" y="92"/>
                    </a:lnTo>
                    <a:lnTo>
                      <a:pt x="25" y="89"/>
                    </a:lnTo>
                    <a:lnTo>
                      <a:pt x="27" y="89"/>
                    </a:lnTo>
                    <a:lnTo>
                      <a:pt x="27" y="90"/>
                    </a:lnTo>
                    <a:lnTo>
                      <a:pt x="23" y="93"/>
                    </a:lnTo>
                    <a:lnTo>
                      <a:pt x="23" y="95"/>
                    </a:lnTo>
                    <a:lnTo>
                      <a:pt x="20" y="96"/>
                    </a:lnTo>
                    <a:lnTo>
                      <a:pt x="17" y="100"/>
                    </a:lnTo>
                    <a:lnTo>
                      <a:pt x="18" y="101"/>
                    </a:lnTo>
                    <a:lnTo>
                      <a:pt x="25" y="100"/>
                    </a:lnTo>
                    <a:lnTo>
                      <a:pt x="28" y="95"/>
                    </a:lnTo>
                    <a:lnTo>
                      <a:pt x="28" y="96"/>
                    </a:lnTo>
                    <a:lnTo>
                      <a:pt x="28" y="97"/>
                    </a:lnTo>
                    <a:lnTo>
                      <a:pt x="28" y="100"/>
                    </a:lnTo>
                    <a:lnTo>
                      <a:pt x="20" y="105"/>
                    </a:lnTo>
                    <a:lnTo>
                      <a:pt x="18" y="110"/>
                    </a:lnTo>
                    <a:lnTo>
                      <a:pt x="15" y="111"/>
                    </a:lnTo>
                    <a:lnTo>
                      <a:pt x="15" y="124"/>
                    </a:lnTo>
                    <a:lnTo>
                      <a:pt x="18" y="124"/>
                    </a:lnTo>
                    <a:lnTo>
                      <a:pt x="27" y="115"/>
                    </a:lnTo>
                    <a:lnTo>
                      <a:pt x="30" y="115"/>
                    </a:lnTo>
                    <a:lnTo>
                      <a:pt x="36" y="114"/>
                    </a:lnTo>
                    <a:lnTo>
                      <a:pt x="47" y="111"/>
                    </a:lnTo>
                    <a:lnTo>
                      <a:pt x="48" y="111"/>
                    </a:lnTo>
                    <a:lnTo>
                      <a:pt x="48" y="114"/>
                    </a:lnTo>
                    <a:lnTo>
                      <a:pt x="50" y="115"/>
                    </a:lnTo>
                    <a:lnTo>
                      <a:pt x="52" y="116"/>
                    </a:lnTo>
                    <a:lnTo>
                      <a:pt x="53" y="120"/>
                    </a:lnTo>
                    <a:lnTo>
                      <a:pt x="46" y="125"/>
                    </a:lnTo>
                    <a:lnTo>
                      <a:pt x="46" y="127"/>
                    </a:lnTo>
                    <a:lnTo>
                      <a:pt x="47" y="130"/>
                    </a:lnTo>
                    <a:lnTo>
                      <a:pt x="47" y="133"/>
                    </a:lnTo>
                    <a:lnTo>
                      <a:pt x="53" y="133"/>
                    </a:lnTo>
                    <a:lnTo>
                      <a:pt x="55" y="130"/>
                    </a:lnTo>
                    <a:lnTo>
                      <a:pt x="56" y="130"/>
                    </a:lnTo>
                    <a:lnTo>
                      <a:pt x="60" y="126"/>
                    </a:lnTo>
                    <a:lnTo>
                      <a:pt x="62" y="127"/>
                    </a:lnTo>
                    <a:lnTo>
                      <a:pt x="62" y="132"/>
                    </a:lnTo>
                    <a:lnTo>
                      <a:pt x="70" y="130"/>
                    </a:lnTo>
                    <a:lnTo>
                      <a:pt x="71" y="131"/>
                    </a:lnTo>
                    <a:lnTo>
                      <a:pt x="73" y="131"/>
                    </a:lnTo>
                    <a:lnTo>
                      <a:pt x="75" y="132"/>
                    </a:lnTo>
                    <a:lnTo>
                      <a:pt x="74" y="134"/>
                    </a:lnTo>
                    <a:lnTo>
                      <a:pt x="74" y="135"/>
                    </a:lnTo>
                    <a:lnTo>
                      <a:pt x="76" y="135"/>
                    </a:lnTo>
                    <a:lnTo>
                      <a:pt x="78" y="134"/>
                    </a:lnTo>
                    <a:lnTo>
                      <a:pt x="81" y="133"/>
                    </a:lnTo>
                    <a:lnTo>
                      <a:pt x="81" y="134"/>
                    </a:lnTo>
                    <a:lnTo>
                      <a:pt x="84" y="135"/>
                    </a:lnTo>
                    <a:lnTo>
                      <a:pt x="85" y="134"/>
                    </a:lnTo>
                    <a:lnTo>
                      <a:pt x="92" y="132"/>
                    </a:lnTo>
                    <a:lnTo>
                      <a:pt x="93" y="131"/>
                    </a:lnTo>
                    <a:lnTo>
                      <a:pt x="95" y="126"/>
                    </a:lnTo>
                    <a:lnTo>
                      <a:pt x="98" y="125"/>
                    </a:lnTo>
                    <a:lnTo>
                      <a:pt x="101" y="127"/>
                    </a:lnTo>
                    <a:lnTo>
                      <a:pt x="103" y="126"/>
                    </a:lnTo>
                    <a:lnTo>
                      <a:pt x="106" y="121"/>
                    </a:lnTo>
                    <a:lnTo>
                      <a:pt x="104" y="119"/>
                    </a:lnTo>
                    <a:lnTo>
                      <a:pt x="102" y="119"/>
                    </a:lnTo>
                    <a:lnTo>
                      <a:pt x="109" y="111"/>
                    </a:lnTo>
                    <a:lnTo>
                      <a:pt x="110" y="110"/>
                    </a:lnTo>
                    <a:lnTo>
                      <a:pt x="114" y="110"/>
                    </a:lnTo>
                    <a:lnTo>
                      <a:pt x="114" y="107"/>
                    </a:lnTo>
                    <a:lnTo>
                      <a:pt x="117" y="100"/>
                    </a:lnTo>
                    <a:lnTo>
                      <a:pt x="114" y="98"/>
                    </a:lnTo>
                    <a:lnTo>
                      <a:pt x="112" y="97"/>
                    </a:lnTo>
                    <a:lnTo>
                      <a:pt x="113" y="93"/>
                    </a:lnTo>
                    <a:lnTo>
                      <a:pt x="109" y="89"/>
                    </a:lnTo>
                    <a:lnTo>
                      <a:pt x="105" y="90"/>
                    </a:lnTo>
                    <a:lnTo>
                      <a:pt x="102" y="89"/>
                    </a:lnTo>
                    <a:lnTo>
                      <a:pt x="103" y="88"/>
                    </a:lnTo>
                    <a:lnTo>
                      <a:pt x="103" y="84"/>
                    </a:lnTo>
                    <a:lnTo>
                      <a:pt x="104" y="83"/>
                    </a:lnTo>
                    <a:lnTo>
                      <a:pt x="103" y="80"/>
                    </a:lnTo>
                    <a:lnTo>
                      <a:pt x="105" y="78"/>
                    </a:lnTo>
                    <a:lnTo>
                      <a:pt x="104" y="76"/>
                    </a:lnTo>
                    <a:lnTo>
                      <a:pt x="113" y="69"/>
                    </a:lnTo>
                    <a:lnTo>
                      <a:pt x="113" y="66"/>
                    </a:lnTo>
                    <a:lnTo>
                      <a:pt x="113" y="64"/>
                    </a:lnTo>
                    <a:lnTo>
                      <a:pt x="114" y="64"/>
                    </a:lnTo>
                    <a:lnTo>
                      <a:pt x="113" y="58"/>
                    </a:lnTo>
                    <a:lnTo>
                      <a:pt x="111" y="58"/>
                    </a:lnTo>
                    <a:lnTo>
                      <a:pt x="109" y="55"/>
                    </a:lnTo>
                    <a:lnTo>
                      <a:pt x="108" y="57"/>
                    </a:lnTo>
                    <a:lnTo>
                      <a:pt x="106" y="56"/>
                    </a:lnTo>
                    <a:lnTo>
                      <a:pt x="105" y="55"/>
                    </a:lnTo>
                    <a:lnTo>
                      <a:pt x="109" y="50"/>
                    </a:lnTo>
                    <a:lnTo>
                      <a:pt x="111" y="49"/>
                    </a:lnTo>
                    <a:lnTo>
                      <a:pt x="114" y="47"/>
                    </a:lnTo>
                    <a:lnTo>
                      <a:pt x="114" y="44"/>
                    </a:lnTo>
                    <a:lnTo>
                      <a:pt x="113" y="44"/>
                    </a:lnTo>
                    <a:lnTo>
                      <a:pt x="109" y="47"/>
                    </a:lnTo>
                    <a:lnTo>
                      <a:pt x="108" y="45"/>
                    </a:lnTo>
                    <a:lnTo>
                      <a:pt x="108" y="43"/>
                    </a:lnTo>
                    <a:lnTo>
                      <a:pt x="103" y="35"/>
                    </a:lnTo>
                    <a:lnTo>
                      <a:pt x="100" y="29"/>
                    </a:lnTo>
                    <a:lnTo>
                      <a:pt x="100" y="28"/>
                    </a:lnTo>
                    <a:lnTo>
                      <a:pt x="104" y="24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4" y="17"/>
                    </a:lnTo>
                    <a:lnTo>
                      <a:pt x="97" y="17"/>
                    </a:lnTo>
                    <a:lnTo>
                      <a:pt x="86" y="5"/>
                    </a:lnTo>
                    <a:lnTo>
                      <a:pt x="84" y="5"/>
                    </a:lnTo>
                    <a:lnTo>
                      <a:pt x="82" y="8"/>
                    </a:lnTo>
                    <a:lnTo>
                      <a:pt x="81" y="7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7" y="7"/>
                    </a:lnTo>
                    <a:lnTo>
                      <a:pt x="78" y="3"/>
                    </a:lnTo>
                    <a:lnTo>
                      <a:pt x="78" y="0"/>
                    </a:lnTo>
                    <a:lnTo>
                      <a:pt x="72" y="6"/>
                    </a:lnTo>
                    <a:lnTo>
                      <a:pt x="69" y="8"/>
                    </a:lnTo>
                    <a:lnTo>
                      <a:pt x="68" y="7"/>
                    </a:lnTo>
                    <a:lnTo>
                      <a:pt x="70" y="3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4" y="5"/>
                    </a:lnTo>
                    <a:lnTo>
                      <a:pt x="61" y="5"/>
                    </a:lnTo>
                    <a:lnTo>
                      <a:pt x="60" y="5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59" y="8"/>
                    </a:lnTo>
                    <a:lnTo>
                      <a:pt x="53" y="12"/>
                    </a:lnTo>
                    <a:lnTo>
                      <a:pt x="49" y="13"/>
                    </a:lnTo>
                    <a:lnTo>
                      <a:pt x="48" y="14"/>
                    </a:lnTo>
                    <a:lnTo>
                      <a:pt x="47" y="20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3" y="21"/>
                    </a:lnTo>
                    <a:lnTo>
                      <a:pt x="49" y="22"/>
                    </a:lnTo>
                    <a:lnTo>
                      <a:pt x="50" y="22"/>
                    </a:lnTo>
                    <a:lnTo>
                      <a:pt x="51" y="23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3" y="30"/>
                    </a:lnTo>
                    <a:lnTo>
                      <a:pt x="48" y="25"/>
                    </a:lnTo>
                    <a:lnTo>
                      <a:pt x="45" y="27"/>
                    </a:lnTo>
                    <a:lnTo>
                      <a:pt x="43" y="25"/>
                    </a:lnTo>
                    <a:lnTo>
                      <a:pt x="41" y="26"/>
                    </a:lnTo>
                    <a:lnTo>
                      <a:pt x="39" y="28"/>
                    </a:lnTo>
                    <a:lnTo>
                      <a:pt x="37" y="29"/>
                    </a:lnTo>
                    <a:lnTo>
                      <a:pt x="30" y="30"/>
                    </a:lnTo>
                    <a:lnTo>
                      <a:pt x="23" y="27"/>
                    </a:lnTo>
                    <a:lnTo>
                      <a:pt x="17" y="30"/>
                    </a:lnTo>
                    <a:lnTo>
                      <a:pt x="20" y="33"/>
                    </a:lnTo>
                    <a:lnTo>
                      <a:pt x="19" y="34"/>
                    </a:lnTo>
                    <a:lnTo>
                      <a:pt x="14" y="33"/>
                    </a:lnTo>
                    <a:lnTo>
                      <a:pt x="12" y="36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9" y="41"/>
                    </a:lnTo>
                    <a:lnTo>
                      <a:pt x="8" y="42"/>
                    </a:lnTo>
                    <a:lnTo>
                      <a:pt x="6" y="41"/>
                    </a:lnTo>
                    <a:lnTo>
                      <a:pt x="1" y="44"/>
                    </a:lnTo>
                    <a:lnTo>
                      <a:pt x="3" y="47"/>
                    </a:lnTo>
                    <a:lnTo>
                      <a:pt x="2" y="50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6" y="53"/>
                    </a:lnTo>
                    <a:lnTo>
                      <a:pt x="6" y="54"/>
                    </a:lnTo>
                    <a:lnTo>
                      <a:pt x="7" y="56"/>
                    </a:lnTo>
                    <a:lnTo>
                      <a:pt x="6" y="58"/>
                    </a:lnTo>
                    <a:lnTo>
                      <a:pt x="9" y="60"/>
                    </a:lnTo>
                    <a:lnTo>
                      <a:pt x="8" y="63"/>
                    </a:lnTo>
                    <a:lnTo>
                      <a:pt x="9" y="66"/>
                    </a:lnTo>
                    <a:lnTo>
                      <a:pt x="10" y="66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8" y="61"/>
                    </a:lnTo>
                    <a:lnTo>
                      <a:pt x="20" y="63"/>
                    </a:lnTo>
                    <a:lnTo>
                      <a:pt x="14" y="68"/>
                    </a:lnTo>
                    <a:lnTo>
                      <a:pt x="12" y="70"/>
                    </a:lnTo>
                    <a:lnTo>
                      <a:pt x="9" y="77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4" y="79"/>
                    </a:lnTo>
                    <a:lnTo>
                      <a:pt x="20" y="73"/>
                    </a:lnTo>
                    <a:lnTo>
                      <a:pt x="25" y="74"/>
                    </a:lnTo>
                    <a:lnTo>
                      <a:pt x="25" y="70"/>
                    </a:lnTo>
                    <a:lnTo>
                      <a:pt x="32" y="69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5" name="Freeform 152">
                <a:extLst>
                  <a:ext uri="{FF2B5EF4-FFF2-40B4-BE49-F238E27FC236}">
                    <a16:creationId xmlns:a16="http://schemas.microsoft.com/office/drawing/2014/main" id="{76286FB2-61CA-17A5-1C21-9C4252145F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6639" y="1794777"/>
                <a:ext cx="616369" cy="597818"/>
              </a:xfrm>
              <a:custGeom>
                <a:avLst/>
                <a:gdLst/>
                <a:ahLst/>
                <a:cxnLst>
                  <a:cxn ang="0">
                    <a:pos x="66" y="22"/>
                  </a:cxn>
                  <a:cxn ang="0">
                    <a:pos x="53" y="25"/>
                  </a:cxn>
                  <a:cxn ang="0">
                    <a:pos x="53" y="16"/>
                  </a:cxn>
                  <a:cxn ang="0">
                    <a:pos x="42" y="10"/>
                  </a:cxn>
                  <a:cxn ang="0">
                    <a:pos x="19" y="0"/>
                  </a:cxn>
                  <a:cxn ang="0">
                    <a:pos x="19" y="16"/>
                  </a:cxn>
                  <a:cxn ang="0">
                    <a:pos x="19" y="26"/>
                  </a:cxn>
                  <a:cxn ang="0">
                    <a:pos x="19" y="49"/>
                  </a:cxn>
                  <a:cxn ang="0">
                    <a:pos x="16" y="66"/>
                  </a:cxn>
                  <a:cxn ang="0">
                    <a:pos x="11" y="73"/>
                  </a:cxn>
                  <a:cxn ang="0">
                    <a:pos x="6" y="86"/>
                  </a:cxn>
                  <a:cxn ang="0">
                    <a:pos x="9" y="91"/>
                  </a:cxn>
                  <a:cxn ang="0">
                    <a:pos x="5" y="101"/>
                  </a:cxn>
                  <a:cxn ang="0">
                    <a:pos x="8" y="112"/>
                  </a:cxn>
                  <a:cxn ang="0">
                    <a:pos x="0" y="120"/>
                  </a:cxn>
                  <a:cxn ang="0">
                    <a:pos x="3" y="127"/>
                  </a:cxn>
                  <a:cxn ang="0">
                    <a:pos x="3" y="141"/>
                  </a:cxn>
                  <a:cxn ang="0">
                    <a:pos x="3" y="148"/>
                  </a:cxn>
                  <a:cxn ang="0">
                    <a:pos x="9" y="154"/>
                  </a:cxn>
                  <a:cxn ang="0">
                    <a:pos x="19" y="156"/>
                  </a:cxn>
                  <a:cxn ang="0">
                    <a:pos x="25" y="155"/>
                  </a:cxn>
                  <a:cxn ang="0">
                    <a:pos x="27" y="157"/>
                  </a:cxn>
                  <a:cxn ang="0">
                    <a:pos x="33" y="146"/>
                  </a:cxn>
                  <a:cxn ang="0">
                    <a:pos x="27" y="143"/>
                  </a:cxn>
                  <a:cxn ang="0">
                    <a:pos x="25" y="140"/>
                  </a:cxn>
                  <a:cxn ang="0">
                    <a:pos x="45" y="123"/>
                  </a:cxn>
                  <a:cxn ang="0">
                    <a:pos x="56" y="117"/>
                  </a:cxn>
                  <a:cxn ang="0">
                    <a:pos x="69" y="112"/>
                  </a:cxn>
                  <a:cxn ang="0">
                    <a:pos x="91" y="103"/>
                  </a:cxn>
                  <a:cxn ang="0">
                    <a:pos x="109" y="82"/>
                  </a:cxn>
                  <a:cxn ang="0">
                    <a:pos x="118" y="79"/>
                  </a:cxn>
                  <a:cxn ang="0">
                    <a:pos x="131" y="68"/>
                  </a:cxn>
                  <a:cxn ang="0">
                    <a:pos x="140" y="56"/>
                  </a:cxn>
                  <a:cxn ang="0">
                    <a:pos x="134" y="42"/>
                  </a:cxn>
                  <a:cxn ang="0">
                    <a:pos x="138" y="36"/>
                  </a:cxn>
                  <a:cxn ang="0">
                    <a:pos x="136" y="28"/>
                  </a:cxn>
                  <a:cxn ang="0">
                    <a:pos x="127" y="24"/>
                  </a:cxn>
                  <a:cxn ang="0">
                    <a:pos x="114" y="26"/>
                  </a:cxn>
                  <a:cxn ang="0">
                    <a:pos x="111" y="30"/>
                  </a:cxn>
                  <a:cxn ang="0">
                    <a:pos x="102" y="30"/>
                  </a:cxn>
                  <a:cxn ang="0">
                    <a:pos x="85" y="30"/>
                  </a:cxn>
                  <a:cxn ang="0">
                    <a:pos x="75" y="25"/>
                  </a:cxn>
                </a:cxnLst>
                <a:rect l="0" t="0" r="r" b="b"/>
                <a:pathLst>
                  <a:path w="142" h="161">
                    <a:moveTo>
                      <a:pt x="67" y="22"/>
                    </a:moveTo>
                    <a:lnTo>
                      <a:pt x="67" y="22"/>
                    </a:lnTo>
                    <a:lnTo>
                      <a:pt x="66" y="22"/>
                    </a:lnTo>
                    <a:lnTo>
                      <a:pt x="59" y="27"/>
                    </a:lnTo>
                    <a:lnTo>
                      <a:pt x="54" y="27"/>
                    </a:lnTo>
                    <a:lnTo>
                      <a:pt x="53" y="25"/>
                    </a:lnTo>
                    <a:lnTo>
                      <a:pt x="55" y="22"/>
                    </a:lnTo>
                    <a:lnTo>
                      <a:pt x="52" y="19"/>
                    </a:lnTo>
                    <a:lnTo>
                      <a:pt x="53" y="16"/>
                    </a:lnTo>
                    <a:lnTo>
                      <a:pt x="52" y="10"/>
                    </a:lnTo>
                    <a:lnTo>
                      <a:pt x="49" y="9"/>
                    </a:lnTo>
                    <a:lnTo>
                      <a:pt x="42" y="10"/>
                    </a:lnTo>
                    <a:lnTo>
                      <a:pt x="38" y="6"/>
                    </a:lnTo>
                    <a:lnTo>
                      <a:pt x="26" y="2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0"/>
                    </a:lnTo>
                    <a:lnTo>
                      <a:pt x="19" y="16"/>
                    </a:lnTo>
                    <a:lnTo>
                      <a:pt x="22" y="16"/>
                    </a:lnTo>
                    <a:lnTo>
                      <a:pt x="19" y="24"/>
                    </a:lnTo>
                    <a:lnTo>
                      <a:pt x="19" y="26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19" y="49"/>
                    </a:lnTo>
                    <a:lnTo>
                      <a:pt x="18" y="59"/>
                    </a:lnTo>
                    <a:lnTo>
                      <a:pt x="15" y="61"/>
                    </a:lnTo>
                    <a:lnTo>
                      <a:pt x="16" y="66"/>
                    </a:lnTo>
                    <a:lnTo>
                      <a:pt x="13" y="71"/>
                    </a:lnTo>
                    <a:lnTo>
                      <a:pt x="11" y="71"/>
                    </a:lnTo>
                    <a:lnTo>
                      <a:pt x="11" y="73"/>
                    </a:lnTo>
                    <a:lnTo>
                      <a:pt x="8" y="74"/>
                    </a:lnTo>
                    <a:lnTo>
                      <a:pt x="4" y="81"/>
                    </a:lnTo>
                    <a:lnTo>
                      <a:pt x="6" y="86"/>
                    </a:lnTo>
                    <a:lnTo>
                      <a:pt x="9" y="86"/>
                    </a:lnTo>
                    <a:lnTo>
                      <a:pt x="10" y="88"/>
                    </a:lnTo>
                    <a:lnTo>
                      <a:pt x="9" y="91"/>
                    </a:lnTo>
                    <a:lnTo>
                      <a:pt x="5" y="97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3"/>
                    </a:lnTo>
                    <a:lnTo>
                      <a:pt x="8" y="109"/>
                    </a:lnTo>
                    <a:lnTo>
                      <a:pt x="8" y="112"/>
                    </a:lnTo>
                    <a:lnTo>
                      <a:pt x="5" y="113"/>
                    </a:lnTo>
                    <a:lnTo>
                      <a:pt x="3" y="118"/>
                    </a:lnTo>
                    <a:lnTo>
                      <a:pt x="0" y="120"/>
                    </a:lnTo>
                    <a:lnTo>
                      <a:pt x="0" y="123"/>
                    </a:lnTo>
                    <a:lnTo>
                      <a:pt x="0" y="124"/>
                    </a:lnTo>
                    <a:lnTo>
                      <a:pt x="3" y="127"/>
                    </a:lnTo>
                    <a:lnTo>
                      <a:pt x="3" y="131"/>
                    </a:lnTo>
                    <a:lnTo>
                      <a:pt x="2" y="137"/>
                    </a:lnTo>
                    <a:lnTo>
                      <a:pt x="3" y="141"/>
                    </a:lnTo>
                    <a:lnTo>
                      <a:pt x="0" y="145"/>
                    </a:lnTo>
                    <a:lnTo>
                      <a:pt x="3" y="148"/>
                    </a:lnTo>
                    <a:lnTo>
                      <a:pt x="3" y="148"/>
                    </a:lnTo>
                    <a:lnTo>
                      <a:pt x="3" y="153"/>
                    </a:lnTo>
                    <a:lnTo>
                      <a:pt x="5" y="154"/>
                    </a:lnTo>
                    <a:lnTo>
                      <a:pt x="9" y="154"/>
                    </a:lnTo>
                    <a:lnTo>
                      <a:pt x="14" y="160"/>
                    </a:lnTo>
                    <a:lnTo>
                      <a:pt x="16" y="161"/>
                    </a:lnTo>
                    <a:lnTo>
                      <a:pt x="19" y="156"/>
                    </a:lnTo>
                    <a:lnTo>
                      <a:pt x="22" y="154"/>
                    </a:lnTo>
                    <a:lnTo>
                      <a:pt x="25" y="154"/>
                    </a:lnTo>
                    <a:lnTo>
                      <a:pt x="25" y="155"/>
                    </a:lnTo>
                    <a:lnTo>
                      <a:pt x="22" y="157"/>
                    </a:lnTo>
                    <a:lnTo>
                      <a:pt x="25" y="158"/>
                    </a:lnTo>
                    <a:lnTo>
                      <a:pt x="27" y="157"/>
                    </a:lnTo>
                    <a:lnTo>
                      <a:pt x="27" y="152"/>
                    </a:lnTo>
                    <a:lnTo>
                      <a:pt x="33" y="148"/>
                    </a:lnTo>
                    <a:lnTo>
                      <a:pt x="33" y="146"/>
                    </a:lnTo>
                    <a:lnTo>
                      <a:pt x="27" y="141"/>
                    </a:lnTo>
                    <a:lnTo>
                      <a:pt x="26" y="142"/>
                    </a:lnTo>
                    <a:lnTo>
                      <a:pt x="27" y="143"/>
                    </a:lnTo>
                    <a:lnTo>
                      <a:pt x="26" y="144"/>
                    </a:lnTo>
                    <a:lnTo>
                      <a:pt x="25" y="143"/>
                    </a:lnTo>
                    <a:lnTo>
                      <a:pt x="25" y="140"/>
                    </a:lnTo>
                    <a:lnTo>
                      <a:pt x="32" y="132"/>
                    </a:lnTo>
                    <a:lnTo>
                      <a:pt x="38" y="124"/>
                    </a:lnTo>
                    <a:lnTo>
                      <a:pt x="45" y="123"/>
                    </a:lnTo>
                    <a:lnTo>
                      <a:pt x="47" y="121"/>
                    </a:lnTo>
                    <a:lnTo>
                      <a:pt x="51" y="118"/>
                    </a:lnTo>
                    <a:lnTo>
                      <a:pt x="56" y="117"/>
                    </a:lnTo>
                    <a:lnTo>
                      <a:pt x="59" y="115"/>
                    </a:lnTo>
                    <a:lnTo>
                      <a:pt x="67" y="112"/>
                    </a:lnTo>
                    <a:lnTo>
                      <a:pt x="69" y="112"/>
                    </a:lnTo>
                    <a:lnTo>
                      <a:pt x="78" y="108"/>
                    </a:lnTo>
                    <a:lnTo>
                      <a:pt x="86" y="107"/>
                    </a:lnTo>
                    <a:lnTo>
                      <a:pt x="91" y="103"/>
                    </a:lnTo>
                    <a:lnTo>
                      <a:pt x="97" y="92"/>
                    </a:lnTo>
                    <a:lnTo>
                      <a:pt x="103" y="87"/>
                    </a:lnTo>
                    <a:lnTo>
                      <a:pt x="109" y="82"/>
                    </a:lnTo>
                    <a:lnTo>
                      <a:pt x="116" y="79"/>
                    </a:lnTo>
                    <a:lnTo>
                      <a:pt x="116" y="79"/>
                    </a:lnTo>
                    <a:lnTo>
                      <a:pt x="118" y="79"/>
                    </a:lnTo>
                    <a:lnTo>
                      <a:pt x="123" y="74"/>
                    </a:lnTo>
                    <a:lnTo>
                      <a:pt x="126" y="73"/>
                    </a:lnTo>
                    <a:lnTo>
                      <a:pt x="131" y="68"/>
                    </a:lnTo>
                    <a:lnTo>
                      <a:pt x="133" y="64"/>
                    </a:lnTo>
                    <a:lnTo>
                      <a:pt x="138" y="60"/>
                    </a:lnTo>
                    <a:lnTo>
                      <a:pt x="140" y="56"/>
                    </a:lnTo>
                    <a:lnTo>
                      <a:pt x="139" y="54"/>
                    </a:lnTo>
                    <a:lnTo>
                      <a:pt x="138" y="47"/>
                    </a:lnTo>
                    <a:lnTo>
                      <a:pt x="134" y="42"/>
                    </a:lnTo>
                    <a:lnTo>
                      <a:pt x="134" y="37"/>
                    </a:lnTo>
                    <a:lnTo>
                      <a:pt x="135" y="35"/>
                    </a:lnTo>
                    <a:lnTo>
                      <a:pt x="138" y="36"/>
                    </a:lnTo>
                    <a:lnTo>
                      <a:pt x="141" y="35"/>
                    </a:lnTo>
                    <a:lnTo>
                      <a:pt x="142" y="30"/>
                    </a:lnTo>
                    <a:lnTo>
                      <a:pt x="136" y="28"/>
                    </a:lnTo>
                    <a:lnTo>
                      <a:pt x="136" y="25"/>
                    </a:lnTo>
                    <a:lnTo>
                      <a:pt x="135" y="23"/>
                    </a:lnTo>
                    <a:lnTo>
                      <a:pt x="127" y="24"/>
                    </a:lnTo>
                    <a:lnTo>
                      <a:pt x="124" y="22"/>
                    </a:lnTo>
                    <a:lnTo>
                      <a:pt x="117" y="25"/>
                    </a:lnTo>
                    <a:lnTo>
                      <a:pt x="114" y="26"/>
                    </a:lnTo>
                    <a:lnTo>
                      <a:pt x="111" y="27"/>
                    </a:lnTo>
                    <a:lnTo>
                      <a:pt x="110" y="28"/>
                    </a:lnTo>
                    <a:lnTo>
                      <a:pt x="111" y="30"/>
                    </a:lnTo>
                    <a:lnTo>
                      <a:pt x="110" y="31"/>
                    </a:lnTo>
                    <a:lnTo>
                      <a:pt x="105" y="31"/>
                    </a:lnTo>
                    <a:lnTo>
                      <a:pt x="102" y="30"/>
                    </a:lnTo>
                    <a:lnTo>
                      <a:pt x="98" y="27"/>
                    </a:lnTo>
                    <a:lnTo>
                      <a:pt x="93" y="27"/>
                    </a:lnTo>
                    <a:lnTo>
                      <a:pt x="85" y="30"/>
                    </a:lnTo>
                    <a:lnTo>
                      <a:pt x="81" y="31"/>
                    </a:lnTo>
                    <a:lnTo>
                      <a:pt x="77" y="29"/>
                    </a:lnTo>
                    <a:lnTo>
                      <a:pt x="75" y="25"/>
                    </a:lnTo>
                    <a:lnTo>
                      <a:pt x="68" y="22"/>
                    </a:lnTo>
                    <a:lnTo>
                      <a:pt x="67" y="22"/>
                    </a:lnTo>
                  </a:path>
                </a:pathLst>
              </a:custGeom>
              <a:solidFill>
                <a:schemeClr val="accent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3</a:t>
                </a:r>
                <a:endParaRPr kumimoji="0" lang="en" sz="1796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53">
                <a:extLst>
                  <a:ext uri="{FF2B5EF4-FFF2-40B4-BE49-F238E27FC236}">
                    <a16:creationId xmlns:a16="http://schemas.microsoft.com/office/drawing/2014/main" id="{98221CE9-6B8D-391E-F01A-F9F100C8E2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92208" y="1779795"/>
                <a:ext cx="590345" cy="791858"/>
              </a:xfrm>
              <a:custGeom>
                <a:avLst/>
                <a:gdLst/>
                <a:ahLst/>
                <a:cxnLst>
                  <a:cxn ang="0">
                    <a:pos x="116" y="141"/>
                  </a:cxn>
                  <a:cxn ang="0">
                    <a:pos x="114" y="128"/>
                  </a:cxn>
                  <a:cxn ang="0">
                    <a:pos x="113" y="127"/>
                  </a:cxn>
                  <a:cxn ang="0">
                    <a:pos x="119" y="117"/>
                  </a:cxn>
                  <a:cxn ang="0">
                    <a:pos x="121" y="107"/>
                  </a:cxn>
                  <a:cxn ang="0">
                    <a:pos x="119" y="101"/>
                  </a:cxn>
                  <a:cxn ang="0">
                    <a:pos x="123" y="90"/>
                  </a:cxn>
                  <a:cxn ang="0">
                    <a:pos x="122" y="78"/>
                  </a:cxn>
                  <a:cxn ang="0">
                    <a:pos x="127" y="75"/>
                  </a:cxn>
                  <a:cxn ang="0">
                    <a:pos x="132" y="63"/>
                  </a:cxn>
                  <a:cxn ang="0">
                    <a:pos x="134" y="34"/>
                  </a:cxn>
                  <a:cxn ang="0">
                    <a:pos x="136" y="20"/>
                  </a:cxn>
                  <a:cxn ang="0">
                    <a:pos x="120" y="15"/>
                  </a:cxn>
                  <a:cxn ang="0">
                    <a:pos x="110" y="13"/>
                  </a:cxn>
                  <a:cxn ang="0">
                    <a:pos x="92" y="10"/>
                  </a:cxn>
                  <a:cxn ang="0">
                    <a:pos x="84" y="6"/>
                  </a:cxn>
                  <a:cxn ang="0">
                    <a:pos x="75" y="9"/>
                  </a:cxn>
                  <a:cxn ang="0">
                    <a:pos x="61" y="4"/>
                  </a:cxn>
                  <a:cxn ang="0">
                    <a:pos x="54" y="18"/>
                  </a:cxn>
                  <a:cxn ang="0">
                    <a:pos x="47" y="21"/>
                  </a:cxn>
                  <a:cxn ang="0">
                    <a:pos x="41" y="30"/>
                  </a:cxn>
                  <a:cxn ang="0">
                    <a:pos x="39" y="41"/>
                  </a:cxn>
                  <a:cxn ang="0">
                    <a:pos x="36" y="53"/>
                  </a:cxn>
                  <a:cxn ang="0">
                    <a:pos x="42" y="61"/>
                  </a:cxn>
                  <a:cxn ang="0">
                    <a:pos x="27" y="70"/>
                  </a:cxn>
                  <a:cxn ang="0">
                    <a:pos x="16" y="66"/>
                  </a:cxn>
                  <a:cxn ang="0">
                    <a:pos x="16" y="79"/>
                  </a:cxn>
                  <a:cxn ang="0">
                    <a:pos x="17" y="88"/>
                  </a:cxn>
                  <a:cxn ang="0">
                    <a:pos x="8" y="95"/>
                  </a:cxn>
                  <a:cxn ang="0">
                    <a:pos x="11" y="105"/>
                  </a:cxn>
                  <a:cxn ang="0">
                    <a:pos x="3" y="105"/>
                  </a:cxn>
                  <a:cxn ang="0">
                    <a:pos x="2" y="122"/>
                  </a:cxn>
                  <a:cxn ang="0">
                    <a:pos x="11" y="125"/>
                  </a:cxn>
                  <a:cxn ang="0">
                    <a:pos x="18" y="130"/>
                  </a:cxn>
                  <a:cxn ang="0">
                    <a:pos x="26" y="138"/>
                  </a:cxn>
                  <a:cxn ang="0">
                    <a:pos x="29" y="153"/>
                  </a:cxn>
                  <a:cxn ang="0">
                    <a:pos x="30" y="162"/>
                  </a:cxn>
                  <a:cxn ang="0">
                    <a:pos x="23" y="163"/>
                  </a:cxn>
                  <a:cxn ang="0">
                    <a:pos x="18" y="175"/>
                  </a:cxn>
                  <a:cxn ang="0">
                    <a:pos x="23" y="184"/>
                  </a:cxn>
                  <a:cxn ang="0">
                    <a:pos x="34" y="190"/>
                  </a:cxn>
                  <a:cxn ang="0">
                    <a:pos x="47" y="203"/>
                  </a:cxn>
                  <a:cxn ang="0">
                    <a:pos x="56" y="203"/>
                  </a:cxn>
                  <a:cxn ang="0">
                    <a:pos x="63" y="213"/>
                  </a:cxn>
                  <a:cxn ang="0">
                    <a:pos x="66" y="204"/>
                  </a:cxn>
                  <a:cxn ang="0">
                    <a:pos x="75" y="197"/>
                  </a:cxn>
                  <a:cxn ang="0">
                    <a:pos x="78" y="186"/>
                  </a:cxn>
                  <a:cxn ang="0">
                    <a:pos x="87" y="181"/>
                  </a:cxn>
                  <a:cxn ang="0">
                    <a:pos x="92" y="169"/>
                  </a:cxn>
                  <a:cxn ang="0">
                    <a:pos x="87" y="160"/>
                  </a:cxn>
                  <a:cxn ang="0">
                    <a:pos x="90" y="155"/>
                  </a:cxn>
                  <a:cxn ang="0">
                    <a:pos x="95" y="148"/>
                  </a:cxn>
                  <a:cxn ang="0">
                    <a:pos x="104" y="150"/>
                  </a:cxn>
                  <a:cxn ang="0">
                    <a:pos x="111" y="152"/>
                  </a:cxn>
                </a:cxnLst>
                <a:rect l="0" t="0" r="r" b="b"/>
                <a:pathLst>
                  <a:path w="136" h="213">
                    <a:moveTo>
                      <a:pt x="114" y="149"/>
                    </a:moveTo>
                    <a:lnTo>
                      <a:pt x="117" y="145"/>
                    </a:lnTo>
                    <a:lnTo>
                      <a:pt x="116" y="141"/>
                    </a:lnTo>
                    <a:lnTo>
                      <a:pt x="117" y="135"/>
                    </a:lnTo>
                    <a:lnTo>
                      <a:pt x="117" y="131"/>
                    </a:lnTo>
                    <a:lnTo>
                      <a:pt x="114" y="128"/>
                    </a:lnTo>
                    <a:lnTo>
                      <a:pt x="112" y="128"/>
                    </a:lnTo>
                    <a:lnTo>
                      <a:pt x="113" y="128"/>
                    </a:lnTo>
                    <a:lnTo>
                      <a:pt x="113" y="127"/>
                    </a:lnTo>
                    <a:lnTo>
                      <a:pt x="114" y="124"/>
                    </a:lnTo>
                    <a:lnTo>
                      <a:pt x="117" y="122"/>
                    </a:lnTo>
                    <a:lnTo>
                      <a:pt x="119" y="117"/>
                    </a:lnTo>
                    <a:lnTo>
                      <a:pt x="122" y="116"/>
                    </a:lnTo>
                    <a:lnTo>
                      <a:pt x="122" y="113"/>
                    </a:lnTo>
                    <a:lnTo>
                      <a:pt x="121" y="107"/>
                    </a:lnTo>
                    <a:lnTo>
                      <a:pt x="119" y="105"/>
                    </a:lnTo>
                    <a:lnTo>
                      <a:pt x="119" y="103"/>
                    </a:lnTo>
                    <a:lnTo>
                      <a:pt x="119" y="101"/>
                    </a:lnTo>
                    <a:lnTo>
                      <a:pt x="123" y="95"/>
                    </a:lnTo>
                    <a:lnTo>
                      <a:pt x="124" y="91"/>
                    </a:lnTo>
                    <a:lnTo>
                      <a:pt x="123" y="90"/>
                    </a:lnTo>
                    <a:lnTo>
                      <a:pt x="119" y="90"/>
                    </a:lnTo>
                    <a:lnTo>
                      <a:pt x="118" y="85"/>
                    </a:lnTo>
                    <a:lnTo>
                      <a:pt x="122" y="78"/>
                    </a:lnTo>
                    <a:lnTo>
                      <a:pt x="125" y="77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30" y="70"/>
                    </a:lnTo>
                    <a:lnTo>
                      <a:pt x="129" y="65"/>
                    </a:lnTo>
                    <a:lnTo>
                      <a:pt x="132" y="63"/>
                    </a:lnTo>
                    <a:lnTo>
                      <a:pt x="133" y="53"/>
                    </a:lnTo>
                    <a:lnTo>
                      <a:pt x="136" y="36"/>
                    </a:lnTo>
                    <a:lnTo>
                      <a:pt x="134" y="34"/>
                    </a:lnTo>
                    <a:lnTo>
                      <a:pt x="133" y="30"/>
                    </a:lnTo>
                    <a:lnTo>
                      <a:pt x="133" y="28"/>
                    </a:lnTo>
                    <a:lnTo>
                      <a:pt x="136" y="20"/>
                    </a:lnTo>
                    <a:lnTo>
                      <a:pt x="133" y="20"/>
                    </a:lnTo>
                    <a:lnTo>
                      <a:pt x="131" y="14"/>
                    </a:lnTo>
                    <a:lnTo>
                      <a:pt x="120" y="15"/>
                    </a:lnTo>
                    <a:lnTo>
                      <a:pt x="117" y="14"/>
                    </a:lnTo>
                    <a:lnTo>
                      <a:pt x="113" y="15"/>
                    </a:lnTo>
                    <a:lnTo>
                      <a:pt x="110" y="13"/>
                    </a:lnTo>
                    <a:lnTo>
                      <a:pt x="102" y="15"/>
                    </a:lnTo>
                    <a:lnTo>
                      <a:pt x="97" y="15"/>
                    </a:lnTo>
                    <a:lnTo>
                      <a:pt x="92" y="10"/>
                    </a:lnTo>
                    <a:lnTo>
                      <a:pt x="90" y="9"/>
                    </a:lnTo>
                    <a:lnTo>
                      <a:pt x="87" y="7"/>
                    </a:lnTo>
                    <a:lnTo>
                      <a:pt x="84" y="6"/>
                    </a:lnTo>
                    <a:lnTo>
                      <a:pt x="82" y="9"/>
                    </a:lnTo>
                    <a:lnTo>
                      <a:pt x="78" y="9"/>
                    </a:lnTo>
                    <a:lnTo>
                      <a:pt x="75" y="9"/>
                    </a:lnTo>
                    <a:lnTo>
                      <a:pt x="72" y="9"/>
                    </a:lnTo>
                    <a:lnTo>
                      <a:pt x="64" y="0"/>
                    </a:lnTo>
                    <a:lnTo>
                      <a:pt x="61" y="4"/>
                    </a:lnTo>
                    <a:lnTo>
                      <a:pt x="60" y="12"/>
                    </a:lnTo>
                    <a:lnTo>
                      <a:pt x="58" y="14"/>
                    </a:lnTo>
                    <a:lnTo>
                      <a:pt x="54" y="18"/>
                    </a:lnTo>
                    <a:lnTo>
                      <a:pt x="53" y="18"/>
                    </a:lnTo>
                    <a:lnTo>
                      <a:pt x="51" y="21"/>
                    </a:lnTo>
                    <a:lnTo>
                      <a:pt x="47" y="21"/>
                    </a:lnTo>
                    <a:lnTo>
                      <a:pt x="43" y="28"/>
                    </a:lnTo>
                    <a:lnTo>
                      <a:pt x="42" y="28"/>
                    </a:lnTo>
                    <a:lnTo>
                      <a:pt x="41" y="30"/>
                    </a:lnTo>
                    <a:lnTo>
                      <a:pt x="41" y="34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6" y="53"/>
                    </a:lnTo>
                    <a:lnTo>
                      <a:pt x="37" y="56"/>
                    </a:lnTo>
                    <a:lnTo>
                      <a:pt x="39" y="59"/>
                    </a:lnTo>
                    <a:lnTo>
                      <a:pt x="42" y="61"/>
                    </a:lnTo>
                    <a:lnTo>
                      <a:pt x="40" y="64"/>
                    </a:lnTo>
                    <a:lnTo>
                      <a:pt x="35" y="71"/>
                    </a:lnTo>
                    <a:lnTo>
                      <a:pt x="27" y="70"/>
                    </a:lnTo>
                    <a:lnTo>
                      <a:pt x="23" y="67"/>
                    </a:lnTo>
                    <a:lnTo>
                      <a:pt x="20" y="69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6" y="76"/>
                    </a:lnTo>
                    <a:lnTo>
                      <a:pt x="16" y="79"/>
                    </a:lnTo>
                    <a:lnTo>
                      <a:pt x="15" y="80"/>
                    </a:lnTo>
                    <a:lnTo>
                      <a:pt x="18" y="83"/>
                    </a:lnTo>
                    <a:lnTo>
                      <a:pt x="17" y="88"/>
                    </a:lnTo>
                    <a:lnTo>
                      <a:pt x="11" y="93"/>
                    </a:lnTo>
                    <a:lnTo>
                      <a:pt x="8" y="94"/>
                    </a:lnTo>
                    <a:lnTo>
                      <a:pt x="8" y="95"/>
                    </a:lnTo>
                    <a:lnTo>
                      <a:pt x="9" y="97"/>
                    </a:lnTo>
                    <a:lnTo>
                      <a:pt x="8" y="101"/>
                    </a:lnTo>
                    <a:lnTo>
                      <a:pt x="11" y="105"/>
                    </a:lnTo>
                    <a:lnTo>
                      <a:pt x="7" y="108"/>
                    </a:lnTo>
                    <a:lnTo>
                      <a:pt x="6" y="104"/>
                    </a:lnTo>
                    <a:lnTo>
                      <a:pt x="3" y="105"/>
                    </a:lnTo>
                    <a:lnTo>
                      <a:pt x="1" y="112"/>
                    </a:lnTo>
                    <a:lnTo>
                      <a:pt x="0" y="114"/>
                    </a:lnTo>
                    <a:lnTo>
                      <a:pt x="2" y="122"/>
                    </a:lnTo>
                    <a:lnTo>
                      <a:pt x="6" y="124"/>
                    </a:lnTo>
                    <a:lnTo>
                      <a:pt x="10" y="123"/>
                    </a:lnTo>
                    <a:lnTo>
                      <a:pt x="11" y="125"/>
                    </a:lnTo>
                    <a:lnTo>
                      <a:pt x="13" y="125"/>
                    </a:lnTo>
                    <a:lnTo>
                      <a:pt x="16" y="128"/>
                    </a:lnTo>
                    <a:lnTo>
                      <a:pt x="18" y="130"/>
                    </a:lnTo>
                    <a:lnTo>
                      <a:pt x="21" y="134"/>
                    </a:lnTo>
                    <a:lnTo>
                      <a:pt x="26" y="138"/>
                    </a:lnTo>
                    <a:lnTo>
                      <a:pt x="26" y="138"/>
                    </a:lnTo>
                    <a:lnTo>
                      <a:pt x="26" y="140"/>
                    </a:lnTo>
                    <a:lnTo>
                      <a:pt x="31" y="147"/>
                    </a:lnTo>
                    <a:lnTo>
                      <a:pt x="29" y="153"/>
                    </a:lnTo>
                    <a:lnTo>
                      <a:pt x="30" y="156"/>
                    </a:lnTo>
                    <a:lnTo>
                      <a:pt x="28" y="159"/>
                    </a:lnTo>
                    <a:lnTo>
                      <a:pt x="30" y="162"/>
                    </a:lnTo>
                    <a:lnTo>
                      <a:pt x="28" y="163"/>
                    </a:lnTo>
                    <a:lnTo>
                      <a:pt x="25" y="161"/>
                    </a:lnTo>
                    <a:lnTo>
                      <a:pt x="23" y="163"/>
                    </a:lnTo>
                    <a:lnTo>
                      <a:pt x="23" y="169"/>
                    </a:lnTo>
                    <a:lnTo>
                      <a:pt x="20" y="171"/>
                    </a:lnTo>
                    <a:lnTo>
                      <a:pt x="18" y="175"/>
                    </a:lnTo>
                    <a:lnTo>
                      <a:pt x="23" y="180"/>
                    </a:lnTo>
                    <a:lnTo>
                      <a:pt x="22" y="183"/>
                    </a:lnTo>
                    <a:lnTo>
                      <a:pt x="23" y="184"/>
                    </a:lnTo>
                    <a:lnTo>
                      <a:pt x="25" y="183"/>
                    </a:lnTo>
                    <a:lnTo>
                      <a:pt x="31" y="189"/>
                    </a:lnTo>
                    <a:lnTo>
                      <a:pt x="34" y="190"/>
                    </a:lnTo>
                    <a:lnTo>
                      <a:pt x="35" y="194"/>
                    </a:lnTo>
                    <a:lnTo>
                      <a:pt x="39" y="200"/>
                    </a:lnTo>
                    <a:lnTo>
                      <a:pt x="47" y="203"/>
                    </a:lnTo>
                    <a:lnTo>
                      <a:pt x="50" y="202"/>
                    </a:lnTo>
                    <a:lnTo>
                      <a:pt x="51" y="205"/>
                    </a:lnTo>
                    <a:lnTo>
                      <a:pt x="56" y="203"/>
                    </a:lnTo>
                    <a:lnTo>
                      <a:pt x="61" y="207"/>
                    </a:lnTo>
                    <a:lnTo>
                      <a:pt x="61" y="210"/>
                    </a:lnTo>
                    <a:lnTo>
                      <a:pt x="63" y="213"/>
                    </a:lnTo>
                    <a:lnTo>
                      <a:pt x="68" y="211"/>
                    </a:lnTo>
                    <a:lnTo>
                      <a:pt x="66" y="207"/>
                    </a:lnTo>
                    <a:lnTo>
                      <a:pt x="66" y="204"/>
                    </a:lnTo>
                    <a:lnTo>
                      <a:pt x="67" y="202"/>
                    </a:lnTo>
                    <a:lnTo>
                      <a:pt x="69" y="200"/>
                    </a:lnTo>
                    <a:lnTo>
                      <a:pt x="75" y="197"/>
                    </a:lnTo>
                    <a:lnTo>
                      <a:pt x="75" y="194"/>
                    </a:lnTo>
                    <a:lnTo>
                      <a:pt x="76" y="193"/>
                    </a:lnTo>
                    <a:lnTo>
                      <a:pt x="78" y="186"/>
                    </a:lnTo>
                    <a:lnTo>
                      <a:pt x="79" y="186"/>
                    </a:lnTo>
                    <a:lnTo>
                      <a:pt x="87" y="184"/>
                    </a:lnTo>
                    <a:lnTo>
                      <a:pt x="87" y="181"/>
                    </a:lnTo>
                    <a:lnTo>
                      <a:pt x="92" y="175"/>
                    </a:lnTo>
                    <a:lnTo>
                      <a:pt x="90" y="172"/>
                    </a:lnTo>
                    <a:lnTo>
                      <a:pt x="92" y="169"/>
                    </a:lnTo>
                    <a:lnTo>
                      <a:pt x="91" y="168"/>
                    </a:lnTo>
                    <a:lnTo>
                      <a:pt x="90" y="160"/>
                    </a:lnTo>
                    <a:lnTo>
                      <a:pt x="87" y="160"/>
                    </a:lnTo>
                    <a:lnTo>
                      <a:pt x="87" y="159"/>
                    </a:lnTo>
                    <a:lnTo>
                      <a:pt x="88" y="155"/>
                    </a:lnTo>
                    <a:lnTo>
                      <a:pt x="90" y="155"/>
                    </a:lnTo>
                    <a:lnTo>
                      <a:pt x="92" y="153"/>
                    </a:lnTo>
                    <a:lnTo>
                      <a:pt x="93" y="151"/>
                    </a:lnTo>
                    <a:lnTo>
                      <a:pt x="95" y="148"/>
                    </a:lnTo>
                    <a:lnTo>
                      <a:pt x="97" y="148"/>
                    </a:lnTo>
                    <a:lnTo>
                      <a:pt x="99" y="150"/>
                    </a:lnTo>
                    <a:lnTo>
                      <a:pt x="104" y="150"/>
                    </a:lnTo>
                    <a:lnTo>
                      <a:pt x="106" y="153"/>
                    </a:lnTo>
                    <a:lnTo>
                      <a:pt x="108" y="151"/>
                    </a:lnTo>
                    <a:lnTo>
                      <a:pt x="111" y="152"/>
                    </a:lnTo>
                    <a:lnTo>
                      <a:pt x="114" y="149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77" name="Freeform 154">
                <a:extLst>
                  <a:ext uri="{FF2B5EF4-FFF2-40B4-BE49-F238E27FC236}">
                    <a16:creationId xmlns:a16="http://schemas.microsoft.com/office/drawing/2014/main" id="{F76ADE0A-D382-7BFE-DB56-E8662ED5A58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11898" y="2192133"/>
                <a:ext cx="953920" cy="847502"/>
              </a:xfrm>
              <a:custGeom>
                <a:avLst/>
                <a:gdLst/>
                <a:ahLst/>
                <a:cxnLst>
                  <a:cxn ang="0">
                    <a:pos x="109" y="76"/>
                  </a:cxn>
                  <a:cxn ang="0">
                    <a:pos x="106" y="61"/>
                  </a:cxn>
                  <a:cxn ang="0">
                    <a:pos x="101" y="52"/>
                  </a:cxn>
                  <a:cxn ang="0">
                    <a:pos x="94" y="45"/>
                  </a:cxn>
                  <a:cxn ang="0">
                    <a:pos x="97" y="23"/>
                  </a:cxn>
                  <a:cxn ang="0">
                    <a:pos x="98" y="6"/>
                  </a:cxn>
                  <a:cxn ang="0">
                    <a:pos x="116" y="5"/>
                  </a:cxn>
                  <a:cxn ang="0">
                    <a:pos x="127" y="5"/>
                  </a:cxn>
                  <a:cxn ang="0">
                    <a:pos x="137" y="14"/>
                  </a:cxn>
                  <a:cxn ang="0">
                    <a:pos x="154" y="17"/>
                  </a:cxn>
                  <a:cxn ang="0">
                    <a:pos x="167" y="12"/>
                  </a:cxn>
                  <a:cxn ang="0">
                    <a:pos x="178" y="23"/>
                  </a:cxn>
                  <a:cxn ang="0">
                    <a:pos x="187" y="45"/>
                  </a:cxn>
                  <a:cxn ang="0">
                    <a:pos x="180" y="53"/>
                  </a:cxn>
                  <a:cxn ang="0">
                    <a:pos x="180" y="69"/>
                  </a:cxn>
                  <a:cxn ang="0">
                    <a:pos x="191" y="79"/>
                  </a:cxn>
                  <a:cxn ang="0">
                    <a:pos x="208" y="94"/>
                  </a:cxn>
                  <a:cxn ang="0">
                    <a:pos x="201" y="114"/>
                  </a:cxn>
                  <a:cxn ang="0">
                    <a:pos x="189" y="130"/>
                  </a:cxn>
                  <a:cxn ang="0">
                    <a:pos x="193" y="135"/>
                  </a:cxn>
                  <a:cxn ang="0">
                    <a:pos x="206" y="149"/>
                  </a:cxn>
                  <a:cxn ang="0">
                    <a:pos x="218" y="174"/>
                  </a:cxn>
                  <a:cxn ang="0">
                    <a:pos x="214" y="185"/>
                  </a:cxn>
                  <a:cxn ang="0">
                    <a:pos x="196" y="182"/>
                  </a:cxn>
                  <a:cxn ang="0">
                    <a:pos x="193" y="202"/>
                  </a:cxn>
                  <a:cxn ang="0">
                    <a:pos x="181" y="204"/>
                  </a:cxn>
                  <a:cxn ang="0">
                    <a:pos x="157" y="216"/>
                  </a:cxn>
                  <a:cxn ang="0">
                    <a:pos x="144" y="218"/>
                  </a:cxn>
                  <a:cxn ang="0">
                    <a:pos x="141" y="204"/>
                  </a:cxn>
                  <a:cxn ang="0">
                    <a:pos x="128" y="195"/>
                  </a:cxn>
                  <a:cxn ang="0">
                    <a:pos x="115" y="198"/>
                  </a:cxn>
                  <a:cxn ang="0">
                    <a:pos x="93" y="202"/>
                  </a:cxn>
                  <a:cxn ang="0">
                    <a:pos x="69" y="205"/>
                  </a:cxn>
                  <a:cxn ang="0">
                    <a:pos x="41" y="199"/>
                  </a:cxn>
                  <a:cxn ang="0">
                    <a:pos x="24" y="188"/>
                  </a:cxn>
                  <a:cxn ang="0">
                    <a:pos x="18" y="177"/>
                  </a:cxn>
                  <a:cxn ang="0">
                    <a:pos x="24" y="163"/>
                  </a:cxn>
                  <a:cxn ang="0">
                    <a:pos x="28" y="148"/>
                  </a:cxn>
                  <a:cxn ang="0">
                    <a:pos x="31" y="139"/>
                  </a:cxn>
                  <a:cxn ang="0">
                    <a:pos x="28" y="134"/>
                  </a:cxn>
                  <a:cxn ang="0">
                    <a:pos x="14" y="124"/>
                  </a:cxn>
                  <a:cxn ang="0">
                    <a:pos x="10" y="104"/>
                  </a:cxn>
                  <a:cxn ang="0">
                    <a:pos x="5" y="100"/>
                  </a:cxn>
                  <a:cxn ang="0">
                    <a:pos x="2" y="83"/>
                  </a:cxn>
                  <a:cxn ang="0">
                    <a:pos x="18" y="80"/>
                  </a:cxn>
                  <a:cxn ang="0">
                    <a:pos x="30" y="74"/>
                  </a:cxn>
                  <a:cxn ang="0">
                    <a:pos x="43" y="78"/>
                  </a:cxn>
                  <a:cxn ang="0">
                    <a:pos x="57" y="75"/>
                  </a:cxn>
                  <a:cxn ang="0">
                    <a:pos x="76" y="80"/>
                  </a:cxn>
                  <a:cxn ang="0">
                    <a:pos x="87" y="86"/>
                  </a:cxn>
                  <a:cxn ang="0">
                    <a:pos x="80" y="100"/>
                  </a:cxn>
                  <a:cxn ang="0">
                    <a:pos x="92" y="90"/>
                  </a:cxn>
                  <a:cxn ang="0">
                    <a:pos x="110" y="89"/>
                  </a:cxn>
                </a:cxnLst>
                <a:rect l="0" t="0" r="r" b="b"/>
                <a:pathLst>
                  <a:path w="220" h="228">
                    <a:moveTo>
                      <a:pt x="114" y="81"/>
                    </a:moveTo>
                    <a:lnTo>
                      <a:pt x="113" y="79"/>
                    </a:lnTo>
                    <a:lnTo>
                      <a:pt x="114" y="77"/>
                    </a:lnTo>
                    <a:lnTo>
                      <a:pt x="112" y="74"/>
                    </a:lnTo>
                    <a:lnTo>
                      <a:pt x="109" y="76"/>
                    </a:lnTo>
                    <a:lnTo>
                      <a:pt x="108" y="75"/>
                    </a:lnTo>
                    <a:lnTo>
                      <a:pt x="108" y="72"/>
                    </a:lnTo>
                    <a:lnTo>
                      <a:pt x="110" y="69"/>
                    </a:lnTo>
                    <a:lnTo>
                      <a:pt x="110" y="63"/>
                    </a:lnTo>
                    <a:lnTo>
                      <a:pt x="106" y="61"/>
                    </a:lnTo>
                    <a:lnTo>
                      <a:pt x="108" y="59"/>
                    </a:lnTo>
                    <a:lnTo>
                      <a:pt x="105" y="55"/>
                    </a:lnTo>
                    <a:lnTo>
                      <a:pt x="102" y="55"/>
                    </a:lnTo>
                    <a:lnTo>
                      <a:pt x="103" y="53"/>
                    </a:lnTo>
                    <a:lnTo>
                      <a:pt x="101" y="52"/>
                    </a:lnTo>
                    <a:lnTo>
                      <a:pt x="102" y="47"/>
                    </a:lnTo>
                    <a:lnTo>
                      <a:pt x="100" y="48"/>
                    </a:lnTo>
                    <a:lnTo>
                      <a:pt x="98" y="45"/>
                    </a:lnTo>
                    <a:lnTo>
                      <a:pt x="95" y="45"/>
                    </a:lnTo>
                    <a:lnTo>
                      <a:pt x="94" y="45"/>
                    </a:lnTo>
                    <a:lnTo>
                      <a:pt x="95" y="40"/>
                    </a:lnTo>
                    <a:lnTo>
                      <a:pt x="93" y="37"/>
                    </a:lnTo>
                    <a:lnTo>
                      <a:pt x="95" y="32"/>
                    </a:lnTo>
                    <a:lnTo>
                      <a:pt x="95" y="29"/>
                    </a:lnTo>
                    <a:lnTo>
                      <a:pt x="97" y="23"/>
                    </a:lnTo>
                    <a:lnTo>
                      <a:pt x="96" y="17"/>
                    </a:lnTo>
                    <a:lnTo>
                      <a:pt x="94" y="17"/>
                    </a:lnTo>
                    <a:lnTo>
                      <a:pt x="91" y="13"/>
                    </a:lnTo>
                    <a:lnTo>
                      <a:pt x="98" y="8"/>
                    </a:lnTo>
                    <a:lnTo>
                      <a:pt x="98" y="6"/>
                    </a:lnTo>
                    <a:lnTo>
                      <a:pt x="99" y="6"/>
                    </a:lnTo>
                    <a:lnTo>
                      <a:pt x="100" y="7"/>
                    </a:lnTo>
                    <a:lnTo>
                      <a:pt x="103" y="5"/>
                    </a:lnTo>
                    <a:lnTo>
                      <a:pt x="106" y="3"/>
                    </a:lnTo>
                    <a:lnTo>
                      <a:pt x="116" y="5"/>
                    </a:lnTo>
                    <a:lnTo>
                      <a:pt x="122" y="0"/>
                    </a:lnTo>
                    <a:lnTo>
                      <a:pt x="124" y="0"/>
                    </a:lnTo>
                    <a:lnTo>
                      <a:pt x="124" y="2"/>
                    </a:lnTo>
                    <a:lnTo>
                      <a:pt x="124" y="5"/>
                    </a:lnTo>
                    <a:lnTo>
                      <a:pt x="127" y="5"/>
                    </a:lnTo>
                    <a:lnTo>
                      <a:pt x="130" y="4"/>
                    </a:lnTo>
                    <a:lnTo>
                      <a:pt x="135" y="8"/>
                    </a:lnTo>
                    <a:lnTo>
                      <a:pt x="136" y="10"/>
                    </a:lnTo>
                    <a:lnTo>
                      <a:pt x="138" y="11"/>
                    </a:lnTo>
                    <a:lnTo>
                      <a:pt x="137" y="14"/>
                    </a:lnTo>
                    <a:lnTo>
                      <a:pt x="141" y="14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51" y="19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8" y="15"/>
                    </a:lnTo>
                    <a:lnTo>
                      <a:pt x="161" y="17"/>
                    </a:lnTo>
                    <a:lnTo>
                      <a:pt x="163" y="13"/>
                    </a:lnTo>
                    <a:lnTo>
                      <a:pt x="167" y="12"/>
                    </a:lnTo>
                    <a:lnTo>
                      <a:pt x="168" y="14"/>
                    </a:lnTo>
                    <a:lnTo>
                      <a:pt x="170" y="14"/>
                    </a:lnTo>
                    <a:lnTo>
                      <a:pt x="173" y="17"/>
                    </a:lnTo>
                    <a:lnTo>
                      <a:pt x="175" y="19"/>
                    </a:lnTo>
                    <a:lnTo>
                      <a:pt x="178" y="23"/>
                    </a:lnTo>
                    <a:lnTo>
                      <a:pt x="183" y="28"/>
                    </a:lnTo>
                    <a:lnTo>
                      <a:pt x="182" y="29"/>
                    </a:lnTo>
                    <a:lnTo>
                      <a:pt x="188" y="36"/>
                    </a:lnTo>
                    <a:lnTo>
                      <a:pt x="186" y="42"/>
                    </a:lnTo>
                    <a:lnTo>
                      <a:pt x="187" y="45"/>
                    </a:lnTo>
                    <a:lnTo>
                      <a:pt x="185" y="48"/>
                    </a:lnTo>
                    <a:lnTo>
                      <a:pt x="187" y="51"/>
                    </a:lnTo>
                    <a:lnTo>
                      <a:pt x="185" y="53"/>
                    </a:lnTo>
                    <a:lnTo>
                      <a:pt x="182" y="50"/>
                    </a:lnTo>
                    <a:lnTo>
                      <a:pt x="180" y="53"/>
                    </a:lnTo>
                    <a:lnTo>
                      <a:pt x="180" y="58"/>
                    </a:lnTo>
                    <a:lnTo>
                      <a:pt x="177" y="60"/>
                    </a:lnTo>
                    <a:lnTo>
                      <a:pt x="175" y="63"/>
                    </a:lnTo>
                    <a:lnTo>
                      <a:pt x="175" y="64"/>
                    </a:lnTo>
                    <a:lnTo>
                      <a:pt x="180" y="69"/>
                    </a:lnTo>
                    <a:lnTo>
                      <a:pt x="179" y="72"/>
                    </a:lnTo>
                    <a:lnTo>
                      <a:pt x="180" y="73"/>
                    </a:lnTo>
                    <a:lnTo>
                      <a:pt x="182" y="72"/>
                    </a:lnTo>
                    <a:lnTo>
                      <a:pt x="188" y="78"/>
                    </a:lnTo>
                    <a:lnTo>
                      <a:pt x="191" y="79"/>
                    </a:lnTo>
                    <a:lnTo>
                      <a:pt x="192" y="83"/>
                    </a:lnTo>
                    <a:lnTo>
                      <a:pt x="196" y="89"/>
                    </a:lnTo>
                    <a:lnTo>
                      <a:pt x="203" y="92"/>
                    </a:lnTo>
                    <a:lnTo>
                      <a:pt x="207" y="91"/>
                    </a:lnTo>
                    <a:lnTo>
                      <a:pt x="208" y="94"/>
                    </a:lnTo>
                    <a:lnTo>
                      <a:pt x="205" y="96"/>
                    </a:lnTo>
                    <a:lnTo>
                      <a:pt x="204" y="97"/>
                    </a:lnTo>
                    <a:lnTo>
                      <a:pt x="205" y="102"/>
                    </a:lnTo>
                    <a:lnTo>
                      <a:pt x="200" y="111"/>
                    </a:lnTo>
                    <a:lnTo>
                      <a:pt x="201" y="114"/>
                    </a:lnTo>
                    <a:lnTo>
                      <a:pt x="199" y="115"/>
                    </a:lnTo>
                    <a:lnTo>
                      <a:pt x="197" y="114"/>
                    </a:lnTo>
                    <a:lnTo>
                      <a:pt x="196" y="114"/>
                    </a:lnTo>
                    <a:lnTo>
                      <a:pt x="191" y="124"/>
                    </a:lnTo>
                    <a:lnTo>
                      <a:pt x="189" y="130"/>
                    </a:lnTo>
                    <a:lnTo>
                      <a:pt x="191" y="132"/>
                    </a:lnTo>
                    <a:lnTo>
                      <a:pt x="191" y="132"/>
                    </a:lnTo>
                    <a:lnTo>
                      <a:pt x="192" y="133"/>
                    </a:lnTo>
                    <a:lnTo>
                      <a:pt x="192" y="135"/>
                    </a:lnTo>
                    <a:lnTo>
                      <a:pt x="193" y="135"/>
                    </a:lnTo>
                    <a:lnTo>
                      <a:pt x="195" y="135"/>
                    </a:lnTo>
                    <a:lnTo>
                      <a:pt x="196" y="137"/>
                    </a:lnTo>
                    <a:lnTo>
                      <a:pt x="202" y="138"/>
                    </a:lnTo>
                    <a:lnTo>
                      <a:pt x="207" y="139"/>
                    </a:lnTo>
                    <a:lnTo>
                      <a:pt x="206" y="149"/>
                    </a:lnTo>
                    <a:lnTo>
                      <a:pt x="202" y="157"/>
                    </a:lnTo>
                    <a:lnTo>
                      <a:pt x="210" y="166"/>
                    </a:lnTo>
                    <a:lnTo>
                      <a:pt x="217" y="165"/>
                    </a:lnTo>
                    <a:lnTo>
                      <a:pt x="219" y="169"/>
                    </a:lnTo>
                    <a:lnTo>
                      <a:pt x="218" y="174"/>
                    </a:lnTo>
                    <a:lnTo>
                      <a:pt x="218" y="176"/>
                    </a:lnTo>
                    <a:lnTo>
                      <a:pt x="218" y="177"/>
                    </a:lnTo>
                    <a:lnTo>
                      <a:pt x="220" y="182"/>
                    </a:lnTo>
                    <a:lnTo>
                      <a:pt x="219" y="183"/>
                    </a:lnTo>
                    <a:lnTo>
                      <a:pt x="214" y="185"/>
                    </a:lnTo>
                    <a:lnTo>
                      <a:pt x="210" y="183"/>
                    </a:lnTo>
                    <a:lnTo>
                      <a:pt x="209" y="179"/>
                    </a:lnTo>
                    <a:lnTo>
                      <a:pt x="204" y="178"/>
                    </a:lnTo>
                    <a:lnTo>
                      <a:pt x="199" y="183"/>
                    </a:lnTo>
                    <a:lnTo>
                      <a:pt x="196" y="182"/>
                    </a:lnTo>
                    <a:lnTo>
                      <a:pt x="195" y="183"/>
                    </a:lnTo>
                    <a:lnTo>
                      <a:pt x="194" y="187"/>
                    </a:lnTo>
                    <a:lnTo>
                      <a:pt x="190" y="194"/>
                    </a:lnTo>
                    <a:lnTo>
                      <a:pt x="192" y="197"/>
                    </a:lnTo>
                    <a:lnTo>
                      <a:pt x="193" y="202"/>
                    </a:lnTo>
                    <a:lnTo>
                      <a:pt x="190" y="204"/>
                    </a:lnTo>
                    <a:lnTo>
                      <a:pt x="187" y="208"/>
                    </a:lnTo>
                    <a:lnTo>
                      <a:pt x="184" y="209"/>
                    </a:lnTo>
                    <a:lnTo>
                      <a:pt x="182" y="207"/>
                    </a:lnTo>
                    <a:lnTo>
                      <a:pt x="181" y="204"/>
                    </a:lnTo>
                    <a:lnTo>
                      <a:pt x="174" y="208"/>
                    </a:lnTo>
                    <a:lnTo>
                      <a:pt x="167" y="211"/>
                    </a:lnTo>
                    <a:lnTo>
                      <a:pt x="163" y="210"/>
                    </a:lnTo>
                    <a:lnTo>
                      <a:pt x="162" y="212"/>
                    </a:lnTo>
                    <a:lnTo>
                      <a:pt x="157" y="216"/>
                    </a:lnTo>
                    <a:lnTo>
                      <a:pt x="155" y="220"/>
                    </a:lnTo>
                    <a:lnTo>
                      <a:pt x="149" y="228"/>
                    </a:lnTo>
                    <a:lnTo>
                      <a:pt x="145" y="227"/>
                    </a:lnTo>
                    <a:lnTo>
                      <a:pt x="138" y="226"/>
                    </a:lnTo>
                    <a:lnTo>
                      <a:pt x="144" y="218"/>
                    </a:lnTo>
                    <a:lnTo>
                      <a:pt x="144" y="211"/>
                    </a:lnTo>
                    <a:lnTo>
                      <a:pt x="143" y="209"/>
                    </a:lnTo>
                    <a:lnTo>
                      <a:pt x="143" y="206"/>
                    </a:lnTo>
                    <a:lnTo>
                      <a:pt x="142" y="204"/>
                    </a:lnTo>
                    <a:lnTo>
                      <a:pt x="141" y="204"/>
                    </a:lnTo>
                    <a:lnTo>
                      <a:pt x="138" y="202"/>
                    </a:lnTo>
                    <a:lnTo>
                      <a:pt x="138" y="198"/>
                    </a:lnTo>
                    <a:lnTo>
                      <a:pt x="137" y="195"/>
                    </a:lnTo>
                    <a:lnTo>
                      <a:pt x="130" y="196"/>
                    </a:lnTo>
                    <a:lnTo>
                      <a:pt x="128" y="195"/>
                    </a:lnTo>
                    <a:lnTo>
                      <a:pt x="124" y="199"/>
                    </a:lnTo>
                    <a:lnTo>
                      <a:pt x="119" y="199"/>
                    </a:lnTo>
                    <a:lnTo>
                      <a:pt x="117" y="200"/>
                    </a:lnTo>
                    <a:lnTo>
                      <a:pt x="116" y="200"/>
                    </a:lnTo>
                    <a:lnTo>
                      <a:pt x="115" y="198"/>
                    </a:lnTo>
                    <a:lnTo>
                      <a:pt x="108" y="200"/>
                    </a:lnTo>
                    <a:lnTo>
                      <a:pt x="106" y="199"/>
                    </a:lnTo>
                    <a:lnTo>
                      <a:pt x="100" y="198"/>
                    </a:lnTo>
                    <a:lnTo>
                      <a:pt x="96" y="202"/>
                    </a:lnTo>
                    <a:lnTo>
                      <a:pt x="93" y="202"/>
                    </a:lnTo>
                    <a:lnTo>
                      <a:pt x="89" y="200"/>
                    </a:lnTo>
                    <a:lnTo>
                      <a:pt x="87" y="203"/>
                    </a:lnTo>
                    <a:lnTo>
                      <a:pt x="77" y="202"/>
                    </a:lnTo>
                    <a:lnTo>
                      <a:pt x="75" y="204"/>
                    </a:lnTo>
                    <a:lnTo>
                      <a:pt x="69" y="205"/>
                    </a:lnTo>
                    <a:lnTo>
                      <a:pt x="57" y="203"/>
                    </a:lnTo>
                    <a:lnTo>
                      <a:pt x="54" y="203"/>
                    </a:lnTo>
                    <a:lnTo>
                      <a:pt x="53" y="206"/>
                    </a:lnTo>
                    <a:lnTo>
                      <a:pt x="48" y="204"/>
                    </a:lnTo>
                    <a:lnTo>
                      <a:pt x="41" y="199"/>
                    </a:lnTo>
                    <a:lnTo>
                      <a:pt x="38" y="197"/>
                    </a:lnTo>
                    <a:lnTo>
                      <a:pt x="35" y="193"/>
                    </a:lnTo>
                    <a:lnTo>
                      <a:pt x="31" y="191"/>
                    </a:lnTo>
                    <a:lnTo>
                      <a:pt x="30" y="191"/>
                    </a:lnTo>
                    <a:lnTo>
                      <a:pt x="24" y="188"/>
                    </a:lnTo>
                    <a:lnTo>
                      <a:pt x="22" y="182"/>
                    </a:lnTo>
                    <a:lnTo>
                      <a:pt x="21" y="183"/>
                    </a:lnTo>
                    <a:lnTo>
                      <a:pt x="18" y="182"/>
                    </a:lnTo>
                    <a:lnTo>
                      <a:pt x="16" y="179"/>
                    </a:lnTo>
                    <a:lnTo>
                      <a:pt x="18" y="177"/>
                    </a:lnTo>
                    <a:lnTo>
                      <a:pt x="21" y="172"/>
                    </a:lnTo>
                    <a:lnTo>
                      <a:pt x="22" y="169"/>
                    </a:lnTo>
                    <a:lnTo>
                      <a:pt x="25" y="167"/>
                    </a:lnTo>
                    <a:lnTo>
                      <a:pt x="25" y="164"/>
                    </a:lnTo>
                    <a:lnTo>
                      <a:pt x="24" y="163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6" y="158"/>
                    </a:lnTo>
                    <a:lnTo>
                      <a:pt x="25" y="152"/>
                    </a:lnTo>
                    <a:lnTo>
                      <a:pt x="28" y="148"/>
                    </a:lnTo>
                    <a:lnTo>
                      <a:pt x="30" y="148"/>
                    </a:lnTo>
                    <a:lnTo>
                      <a:pt x="34" y="150"/>
                    </a:lnTo>
                    <a:lnTo>
                      <a:pt x="35" y="149"/>
                    </a:lnTo>
                    <a:lnTo>
                      <a:pt x="33" y="146"/>
                    </a:lnTo>
                    <a:lnTo>
                      <a:pt x="31" y="139"/>
                    </a:lnTo>
                    <a:lnTo>
                      <a:pt x="33" y="138"/>
                    </a:lnTo>
                    <a:lnTo>
                      <a:pt x="36" y="132"/>
                    </a:lnTo>
                    <a:lnTo>
                      <a:pt x="35" y="130"/>
                    </a:lnTo>
                    <a:lnTo>
                      <a:pt x="31" y="133"/>
                    </a:lnTo>
                    <a:lnTo>
                      <a:pt x="28" y="134"/>
                    </a:lnTo>
                    <a:lnTo>
                      <a:pt x="25" y="135"/>
                    </a:lnTo>
                    <a:lnTo>
                      <a:pt x="21" y="134"/>
                    </a:lnTo>
                    <a:lnTo>
                      <a:pt x="19" y="130"/>
                    </a:lnTo>
                    <a:lnTo>
                      <a:pt x="14" y="126"/>
                    </a:lnTo>
                    <a:lnTo>
                      <a:pt x="14" y="124"/>
                    </a:lnTo>
                    <a:lnTo>
                      <a:pt x="9" y="119"/>
                    </a:lnTo>
                    <a:lnTo>
                      <a:pt x="10" y="117"/>
                    </a:lnTo>
                    <a:lnTo>
                      <a:pt x="12" y="111"/>
                    </a:lnTo>
                    <a:lnTo>
                      <a:pt x="11" y="107"/>
                    </a:lnTo>
                    <a:lnTo>
                      <a:pt x="10" y="104"/>
                    </a:lnTo>
                    <a:lnTo>
                      <a:pt x="7" y="107"/>
                    </a:lnTo>
                    <a:lnTo>
                      <a:pt x="3" y="107"/>
                    </a:lnTo>
                    <a:lnTo>
                      <a:pt x="3" y="105"/>
                    </a:lnTo>
                    <a:lnTo>
                      <a:pt x="5" y="102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98"/>
                    </a:lnTo>
                    <a:lnTo>
                      <a:pt x="2" y="90"/>
                    </a:lnTo>
                    <a:lnTo>
                      <a:pt x="1" y="85"/>
                    </a:lnTo>
                    <a:lnTo>
                      <a:pt x="2" y="83"/>
                    </a:lnTo>
                    <a:lnTo>
                      <a:pt x="3" y="83"/>
                    </a:lnTo>
                    <a:lnTo>
                      <a:pt x="8" y="83"/>
                    </a:lnTo>
                    <a:lnTo>
                      <a:pt x="10" y="84"/>
                    </a:lnTo>
                    <a:lnTo>
                      <a:pt x="13" y="85"/>
                    </a:lnTo>
                    <a:lnTo>
                      <a:pt x="18" y="80"/>
                    </a:lnTo>
                    <a:lnTo>
                      <a:pt x="20" y="83"/>
                    </a:lnTo>
                    <a:lnTo>
                      <a:pt x="24" y="80"/>
                    </a:lnTo>
                    <a:lnTo>
                      <a:pt x="24" y="79"/>
                    </a:lnTo>
                    <a:lnTo>
                      <a:pt x="28" y="77"/>
                    </a:lnTo>
                    <a:lnTo>
                      <a:pt x="30" y="74"/>
                    </a:lnTo>
                    <a:lnTo>
                      <a:pt x="35" y="74"/>
                    </a:lnTo>
                    <a:lnTo>
                      <a:pt x="35" y="75"/>
                    </a:lnTo>
                    <a:lnTo>
                      <a:pt x="36" y="79"/>
                    </a:lnTo>
                    <a:lnTo>
                      <a:pt x="41" y="78"/>
                    </a:lnTo>
                    <a:lnTo>
                      <a:pt x="43" y="78"/>
                    </a:lnTo>
                    <a:lnTo>
                      <a:pt x="47" y="76"/>
                    </a:lnTo>
                    <a:lnTo>
                      <a:pt x="52" y="72"/>
                    </a:lnTo>
                    <a:lnTo>
                      <a:pt x="54" y="77"/>
                    </a:lnTo>
                    <a:lnTo>
                      <a:pt x="55" y="77"/>
                    </a:lnTo>
                    <a:lnTo>
                      <a:pt x="57" y="75"/>
                    </a:lnTo>
                    <a:lnTo>
                      <a:pt x="61" y="72"/>
                    </a:lnTo>
                    <a:lnTo>
                      <a:pt x="64" y="76"/>
                    </a:lnTo>
                    <a:lnTo>
                      <a:pt x="66" y="75"/>
                    </a:lnTo>
                    <a:lnTo>
                      <a:pt x="69" y="79"/>
                    </a:lnTo>
                    <a:lnTo>
                      <a:pt x="76" y="80"/>
                    </a:lnTo>
                    <a:lnTo>
                      <a:pt x="77" y="82"/>
                    </a:lnTo>
                    <a:lnTo>
                      <a:pt x="80" y="81"/>
                    </a:lnTo>
                    <a:lnTo>
                      <a:pt x="82" y="84"/>
                    </a:lnTo>
                    <a:lnTo>
                      <a:pt x="85" y="83"/>
                    </a:lnTo>
                    <a:lnTo>
                      <a:pt x="87" y="86"/>
                    </a:lnTo>
                    <a:lnTo>
                      <a:pt x="82" y="94"/>
                    </a:lnTo>
                    <a:lnTo>
                      <a:pt x="78" y="96"/>
                    </a:lnTo>
                    <a:lnTo>
                      <a:pt x="75" y="99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1" y="98"/>
                    </a:lnTo>
                    <a:lnTo>
                      <a:pt x="85" y="97"/>
                    </a:lnTo>
                    <a:lnTo>
                      <a:pt x="87" y="94"/>
                    </a:lnTo>
                    <a:lnTo>
                      <a:pt x="89" y="93"/>
                    </a:lnTo>
                    <a:lnTo>
                      <a:pt x="92" y="90"/>
                    </a:lnTo>
                    <a:lnTo>
                      <a:pt x="97" y="90"/>
                    </a:lnTo>
                    <a:lnTo>
                      <a:pt x="100" y="88"/>
                    </a:lnTo>
                    <a:lnTo>
                      <a:pt x="103" y="89"/>
                    </a:lnTo>
                    <a:lnTo>
                      <a:pt x="105" y="89"/>
                    </a:lnTo>
                    <a:lnTo>
                      <a:pt x="110" y="89"/>
                    </a:lnTo>
                    <a:lnTo>
                      <a:pt x="113" y="88"/>
                    </a:lnTo>
                    <a:lnTo>
                      <a:pt x="114" y="86"/>
                    </a:lnTo>
                    <a:lnTo>
                      <a:pt x="113" y="83"/>
                    </a:lnTo>
                    <a:lnTo>
                      <a:pt x="114" y="81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796" b="1" i="0" u="none" strike="noStrike" kern="1200" cap="none" spc="0" normalizeH="0" baseline="0" noProof="0" dirty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8" name="Freeform 155">
                <a:extLst>
                  <a:ext uri="{FF2B5EF4-FFF2-40B4-BE49-F238E27FC236}">
                    <a16:creationId xmlns:a16="http://schemas.microsoft.com/office/drawing/2014/main" id="{4C20B1D0-27EF-6418-8007-4409CFCCFD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31987" y="2329817"/>
                <a:ext cx="425286" cy="755475"/>
              </a:xfrm>
              <a:custGeom>
                <a:avLst/>
                <a:gdLst/>
                <a:ahLst/>
                <a:cxnLst>
                  <a:cxn ang="0">
                    <a:pos x="426" y="684"/>
                  </a:cxn>
                  <a:cxn ang="0">
                    <a:pos x="374" y="589"/>
                  </a:cxn>
                  <a:cxn ang="0">
                    <a:pos x="350" y="468"/>
                  </a:cxn>
                  <a:cxn ang="0">
                    <a:pos x="362" y="426"/>
                  </a:cxn>
                  <a:cxn ang="0">
                    <a:pos x="379" y="389"/>
                  </a:cxn>
                  <a:cxn ang="0">
                    <a:pos x="397" y="358"/>
                  </a:cxn>
                  <a:cxn ang="0">
                    <a:pos x="432" y="316"/>
                  </a:cxn>
                  <a:cxn ang="0">
                    <a:pos x="461" y="263"/>
                  </a:cxn>
                  <a:cxn ang="0">
                    <a:pos x="514" y="184"/>
                  </a:cxn>
                  <a:cxn ang="0">
                    <a:pos x="549" y="137"/>
                  </a:cxn>
                  <a:cxn ang="0">
                    <a:pos x="572" y="89"/>
                  </a:cxn>
                  <a:cxn ang="0">
                    <a:pos x="525" y="53"/>
                  </a:cxn>
                  <a:cxn ang="0">
                    <a:pos x="496" y="47"/>
                  </a:cxn>
                  <a:cxn ang="0">
                    <a:pos x="496" y="21"/>
                  </a:cxn>
                  <a:cxn ang="0">
                    <a:pos x="461" y="21"/>
                  </a:cxn>
                  <a:cxn ang="0">
                    <a:pos x="432" y="21"/>
                  </a:cxn>
                  <a:cxn ang="0">
                    <a:pos x="391" y="11"/>
                  </a:cxn>
                  <a:cxn ang="0">
                    <a:pos x="368" y="0"/>
                  </a:cxn>
                  <a:cxn ang="0">
                    <a:pos x="350" y="26"/>
                  </a:cxn>
                  <a:cxn ang="0">
                    <a:pos x="327" y="37"/>
                  </a:cxn>
                  <a:cxn ang="0">
                    <a:pos x="321" y="63"/>
                  </a:cxn>
                  <a:cxn ang="0">
                    <a:pos x="344" y="105"/>
                  </a:cxn>
                  <a:cxn ang="0">
                    <a:pos x="333" y="126"/>
                  </a:cxn>
                  <a:cxn ang="0">
                    <a:pos x="315" y="174"/>
                  </a:cxn>
                  <a:cxn ang="0">
                    <a:pos x="274" y="200"/>
                  </a:cxn>
                  <a:cxn ang="0">
                    <a:pos x="257" y="237"/>
                  </a:cxn>
                  <a:cxn ang="0">
                    <a:pos x="251" y="258"/>
                  </a:cxn>
                  <a:cxn ang="0">
                    <a:pos x="204" y="284"/>
                  </a:cxn>
                  <a:cxn ang="0">
                    <a:pos x="198" y="310"/>
                  </a:cxn>
                  <a:cxn ang="0">
                    <a:pos x="210" y="331"/>
                  </a:cxn>
                  <a:cxn ang="0">
                    <a:pos x="169" y="326"/>
                  </a:cxn>
                  <a:cxn ang="0">
                    <a:pos x="140" y="289"/>
                  </a:cxn>
                  <a:cxn ang="0">
                    <a:pos x="88" y="310"/>
                  </a:cxn>
                  <a:cxn ang="0">
                    <a:pos x="88" y="342"/>
                  </a:cxn>
                  <a:cxn ang="0">
                    <a:pos x="70" y="400"/>
                  </a:cxn>
                  <a:cxn ang="0">
                    <a:pos x="47" y="400"/>
                  </a:cxn>
                  <a:cxn ang="0">
                    <a:pos x="12" y="458"/>
                  </a:cxn>
                  <a:cxn ang="0">
                    <a:pos x="12" y="500"/>
                  </a:cxn>
                  <a:cxn ang="0">
                    <a:pos x="18" y="516"/>
                  </a:cxn>
                  <a:cxn ang="0">
                    <a:pos x="35" y="516"/>
                  </a:cxn>
                  <a:cxn ang="0">
                    <a:pos x="76" y="531"/>
                  </a:cxn>
                  <a:cxn ang="0">
                    <a:pos x="99" y="589"/>
                  </a:cxn>
                  <a:cxn ang="0">
                    <a:pos x="123" y="679"/>
                  </a:cxn>
                  <a:cxn ang="0">
                    <a:pos x="175" y="694"/>
                  </a:cxn>
                  <a:cxn ang="0">
                    <a:pos x="169" y="731"/>
                  </a:cxn>
                  <a:cxn ang="0">
                    <a:pos x="181" y="763"/>
                  </a:cxn>
                  <a:cxn ang="0">
                    <a:pos x="146" y="779"/>
                  </a:cxn>
                  <a:cxn ang="0">
                    <a:pos x="134" y="863"/>
                  </a:cxn>
                  <a:cxn ang="0">
                    <a:pos x="146" y="894"/>
                  </a:cxn>
                  <a:cxn ang="0">
                    <a:pos x="169" y="931"/>
                  </a:cxn>
                  <a:cxn ang="0">
                    <a:pos x="152" y="994"/>
                  </a:cxn>
                  <a:cxn ang="0">
                    <a:pos x="187" y="1036"/>
                  </a:cxn>
                  <a:cxn ang="0">
                    <a:pos x="233" y="1068"/>
                  </a:cxn>
                  <a:cxn ang="0">
                    <a:pos x="263" y="979"/>
                  </a:cxn>
                  <a:cxn ang="0">
                    <a:pos x="304" y="942"/>
                  </a:cxn>
                  <a:cxn ang="0">
                    <a:pos x="315" y="894"/>
                  </a:cxn>
                  <a:cxn ang="0">
                    <a:pos x="339" y="868"/>
                  </a:cxn>
                  <a:cxn ang="0">
                    <a:pos x="420" y="821"/>
                  </a:cxn>
                  <a:cxn ang="0">
                    <a:pos x="438" y="794"/>
                  </a:cxn>
                  <a:cxn ang="0">
                    <a:pos x="467" y="779"/>
                  </a:cxn>
                  <a:cxn ang="0">
                    <a:pos x="514" y="747"/>
                  </a:cxn>
                  <a:cxn ang="0">
                    <a:pos x="490" y="710"/>
                  </a:cxn>
                  <a:cxn ang="0">
                    <a:pos x="426" y="684"/>
                  </a:cxn>
                </a:cxnLst>
                <a:rect l="0" t="0" r="r" b="b"/>
                <a:pathLst>
                  <a:path w="572" h="1068">
                    <a:moveTo>
                      <a:pt x="426" y="684"/>
                    </a:moveTo>
                    <a:lnTo>
                      <a:pt x="426" y="684"/>
                    </a:lnTo>
                    <a:lnTo>
                      <a:pt x="368" y="600"/>
                    </a:lnTo>
                    <a:lnTo>
                      <a:pt x="374" y="589"/>
                    </a:lnTo>
                    <a:lnTo>
                      <a:pt x="350" y="505"/>
                    </a:lnTo>
                    <a:lnTo>
                      <a:pt x="350" y="468"/>
                    </a:lnTo>
                    <a:lnTo>
                      <a:pt x="362" y="442"/>
                    </a:lnTo>
                    <a:lnTo>
                      <a:pt x="362" y="426"/>
                    </a:lnTo>
                    <a:lnTo>
                      <a:pt x="379" y="410"/>
                    </a:lnTo>
                    <a:lnTo>
                      <a:pt x="379" y="389"/>
                    </a:lnTo>
                    <a:lnTo>
                      <a:pt x="391" y="374"/>
                    </a:lnTo>
                    <a:lnTo>
                      <a:pt x="397" y="358"/>
                    </a:lnTo>
                    <a:lnTo>
                      <a:pt x="414" y="342"/>
                    </a:lnTo>
                    <a:lnTo>
                      <a:pt x="432" y="316"/>
                    </a:lnTo>
                    <a:lnTo>
                      <a:pt x="444" y="279"/>
                    </a:lnTo>
                    <a:lnTo>
                      <a:pt x="461" y="263"/>
                    </a:lnTo>
                    <a:lnTo>
                      <a:pt x="479" y="231"/>
                    </a:lnTo>
                    <a:lnTo>
                      <a:pt x="514" y="184"/>
                    </a:lnTo>
                    <a:lnTo>
                      <a:pt x="543" y="158"/>
                    </a:lnTo>
                    <a:lnTo>
                      <a:pt x="549" y="137"/>
                    </a:lnTo>
                    <a:lnTo>
                      <a:pt x="554" y="116"/>
                    </a:lnTo>
                    <a:lnTo>
                      <a:pt x="572" y="89"/>
                    </a:lnTo>
                    <a:lnTo>
                      <a:pt x="554" y="84"/>
                    </a:lnTo>
                    <a:lnTo>
                      <a:pt x="525" y="53"/>
                    </a:lnTo>
                    <a:lnTo>
                      <a:pt x="508" y="53"/>
                    </a:lnTo>
                    <a:lnTo>
                      <a:pt x="496" y="47"/>
                    </a:lnTo>
                    <a:lnTo>
                      <a:pt x="496" y="21"/>
                    </a:lnTo>
                    <a:lnTo>
                      <a:pt x="496" y="21"/>
                    </a:lnTo>
                    <a:lnTo>
                      <a:pt x="479" y="5"/>
                    </a:lnTo>
                    <a:lnTo>
                      <a:pt x="461" y="21"/>
                    </a:lnTo>
                    <a:lnTo>
                      <a:pt x="444" y="16"/>
                    </a:lnTo>
                    <a:lnTo>
                      <a:pt x="432" y="21"/>
                    </a:lnTo>
                    <a:lnTo>
                      <a:pt x="420" y="11"/>
                    </a:lnTo>
                    <a:lnTo>
                      <a:pt x="391" y="11"/>
                    </a:lnTo>
                    <a:lnTo>
                      <a:pt x="379" y="0"/>
                    </a:lnTo>
                    <a:lnTo>
                      <a:pt x="368" y="0"/>
                    </a:lnTo>
                    <a:lnTo>
                      <a:pt x="356" y="16"/>
                    </a:lnTo>
                    <a:lnTo>
                      <a:pt x="350" y="26"/>
                    </a:lnTo>
                    <a:lnTo>
                      <a:pt x="339" y="37"/>
                    </a:lnTo>
                    <a:lnTo>
                      <a:pt x="327" y="37"/>
                    </a:lnTo>
                    <a:lnTo>
                      <a:pt x="315" y="58"/>
                    </a:lnTo>
                    <a:lnTo>
                      <a:pt x="321" y="63"/>
                    </a:lnTo>
                    <a:lnTo>
                      <a:pt x="339" y="63"/>
                    </a:lnTo>
                    <a:lnTo>
                      <a:pt x="344" y="105"/>
                    </a:lnTo>
                    <a:lnTo>
                      <a:pt x="350" y="110"/>
                    </a:lnTo>
                    <a:lnTo>
                      <a:pt x="333" y="126"/>
                    </a:lnTo>
                    <a:lnTo>
                      <a:pt x="350" y="142"/>
                    </a:lnTo>
                    <a:lnTo>
                      <a:pt x="315" y="174"/>
                    </a:lnTo>
                    <a:lnTo>
                      <a:pt x="315" y="189"/>
                    </a:lnTo>
                    <a:lnTo>
                      <a:pt x="274" y="200"/>
                    </a:lnTo>
                    <a:lnTo>
                      <a:pt x="268" y="200"/>
                    </a:lnTo>
                    <a:lnTo>
                      <a:pt x="257" y="237"/>
                    </a:lnTo>
                    <a:lnTo>
                      <a:pt x="251" y="242"/>
                    </a:lnTo>
                    <a:lnTo>
                      <a:pt x="251" y="258"/>
                    </a:lnTo>
                    <a:lnTo>
                      <a:pt x="216" y="274"/>
                    </a:lnTo>
                    <a:lnTo>
                      <a:pt x="204" y="284"/>
                    </a:lnTo>
                    <a:lnTo>
                      <a:pt x="198" y="295"/>
                    </a:lnTo>
                    <a:lnTo>
                      <a:pt x="198" y="310"/>
                    </a:lnTo>
                    <a:lnTo>
                      <a:pt x="210" y="331"/>
                    </a:lnTo>
                    <a:lnTo>
                      <a:pt x="210" y="331"/>
                    </a:lnTo>
                    <a:lnTo>
                      <a:pt x="181" y="342"/>
                    </a:lnTo>
                    <a:lnTo>
                      <a:pt x="169" y="326"/>
                    </a:lnTo>
                    <a:lnTo>
                      <a:pt x="169" y="310"/>
                    </a:lnTo>
                    <a:lnTo>
                      <a:pt x="140" y="289"/>
                    </a:lnTo>
                    <a:lnTo>
                      <a:pt x="111" y="300"/>
                    </a:lnTo>
                    <a:lnTo>
                      <a:pt x="88" y="310"/>
                    </a:lnTo>
                    <a:lnTo>
                      <a:pt x="88" y="316"/>
                    </a:lnTo>
                    <a:lnTo>
                      <a:pt x="88" y="342"/>
                    </a:lnTo>
                    <a:lnTo>
                      <a:pt x="64" y="389"/>
                    </a:lnTo>
                    <a:lnTo>
                      <a:pt x="70" y="400"/>
                    </a:lnTo>
                    <a:lnTo>
                      <a:pt x="58" y="410"/>
                    </a:lnTo>
                    <a:lnTo>
                      <a:pt x="47" y="400"/>
                    </a:lnTo>
                    <a:lnTo>
                      <a:pt x="41" y="405"/>
                    </a:lnTo>
                    <a:lnTo>
                      <a:pt x="12" y="458"/>
                    </a:lnTo>
                    <a:lnTo>
                      <a:pt x="0" y="489"/>
                    </a:lnTo>
                    <a:lnTo>
                      <a:pt x="12" y="500"/>
                    </a:lnTo>
                    <a:lnTo>
                      <a:pt x="18" y="505"/>
                    </a:lnTo>
                    <a:lnTo>
                      <a:pt x="18" y="516"/>
                    </a:lnTo>
                    <a:lnTo>
                      <a:pt x="29" y="516"/>
                    </a:lnTo>
                    <a:lnTo>
                      <a:pt x="35" y="516"/>
                    </a:lnTo>
                    <a:lnTo>
                      <a:pt x="41" y="526"/>
                    </a:lnTo>
                    <a:lnTo>
                      <a:pt x="76" y="531"/>
                    </a:lnTo>
                    <a:lnTo>
                      <a:pt x="105" y="537"/>
                    </a:lnTo>
                    <a:lnTo>
                      <a:pt x="99" y="589"/>
                    </a:lnTo>
                    <a:lnTo>
                      <a:pt x="76" y="631"/>
                    </a:lnTo>
                    <a:lnTo>
                      <a:pt x="123" y="679"/>
                    </a:lnTo>
                    <a:lnTo>
                      <a:pt x="163" y="673"/>
                    </a:lnTo>
                    <a:lnTo>
                      <a:pt x="175" y="694"/>
                    </a:lnTo>
                    <a:lnTo>
                      <a:pt x="169" y="721"/>
                    </a:lnTo>
                    <a:lnTo>
                      <a:pt x="169" y="731"/>
                    </a:lnTo>
                    <a:lnTo>
                      <a:pt x="169" y="737"/>
                    </a:lnTo>
                    <a:lnTo>
                      <a:pt x="181" y="763"/>
                    </a:lnTo>
                    <a:lnTo>
                      <a:pt x="175" y="768"/>
                    </a:lnTo>
                    <a:lnTo>
                      <a:pt x="146" y="779"/>
                    </a:lnTo>
                    <a:lnTo>
                      <a:pt x="158" y="810"/>
                    </a:lnTo>
                    <a:lnTo>
                      <a:pt x="134" y="863"/>
                    </a:lnTo>
                    <a:lnTo>
                      <a:pt x="134" y="894"/>
                    </a:lnTo>
                    <a:lnTo>
                      <a:pt x="146" y="894"/>
                    </a:lnTo>
                    <a:lnTo>
                      <a:pt x="163" y="905"/>
                    </a:lnTo>
                    <a:lnTo>
                      <a:pt x="169" y="931"/>
                    </a:lnTo>
                    <a:lnTo>
                      <a:pt x="152" y="968"/>
                    </a:lnTo>
                    <a:lnTo>
                      <a:pt x="152" y="994"/>
                    </a:lnTo>
                    <a:lnTo>
                      <a:pt x="175" y="1010"/>
                    </a:lnTo>
                    <a:lnTo>
                      <a:pt x="187" y="1036"/>
                    </a:lnTo>
                    <a:lnTo>
                      <a:pt x="204" y="1057"/>
                    </a:lnTo>
                    <a:lnTo>
                      <a:pt x="233" y="1068"/>
                    </a:lnTo>
                    <a:lnTo>
                      <a:pt x="263" y="1026"/>
                    </a:lnTo>
                    <a:lnTo>
                      <a:pt x="263" y="979"/>
                    </a:lnTo>
                    <a:lnTo>
                      <a:pt x="268" y="968"/>
                    </a:lnTo>
                    <a:lnTo>
                      <a:pt x="304" y="942"/>
                    </a:lnTo>
                    <a:lnTo>
                      <a:pt x="304" y="921"/>
                    </a:lnTo>
                    <a:lnTo>
                      <a:pt x="315" y="894"/>
                    </a:lnTo>
                    <a:lnTo>
                      <a:pt x="333" y="894"/>
                    </a:lnTo>
                    <a:lnTo>
                      <a:pt x="339" y="868"/>
                    </a:lnTo>
                    <a:lnTo>
                      <a:pt x="403" y="821"/>
                    </a:lnTo>
                    <a:lnTo>
                      <a:pt x="420" y="821"/>
                    </a:lnTo>
                    <a:lnTo>
                      <a:pt x="432" y="815"/>
                    </a:lnTo>
                    <a:lnTo>
                      <a:pt x="438" y="794"/>
                    </a:lnTo>
                    <a:lnTo>
                      <a:pt x="467" y="789"/>
                    </a:lnTo>
                    <a:lnTo>
                      <a:pt x="467" y="779"/>
                    </a:lnTo>
                    <a:lnTo>
                      <a:pt x="496" y="758"/>
                    </a:lnTo>
                    <a:lnTo>
                      <a:pt x="514" y="747"/>
                    </a:lnTo>
                    <a:lnTo>
                      <a:pt x="502" y="726"/>
                    </a:lnTo>
                    <a:lnTo>
                      <a:pt x="490" y="710"/>
                    </a:lnTo>
                    <a:lnTo>
                      <a:pt x="449" y="700"/>
                    </a:lnTo>
                    <a:lnTo>
                      <a:pt x="426" y="684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9" name="Freeform 156">
                <a:extLst>
                  <a:ext uri="{FF2B5EF4-FFF2-40B4-BE49-F238E27FC236}">
                    <a16:creationId xmlns:a16="http://schemas.microsoft.com/office/drawing/2014/main" id="{285F6F9C-D5BD-1E49-7B6A-6F34ECE4235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56128" y="2396873"/>
                <a:ext cx="611163" cy="657741"/>
              </a:xfrm>
              <a:custGeom>
                <a:avLst/>
                <a:gdLst/>
                <a:ahLst/>
                <a:cxnLst>
                  <a:cxn ang="0">
                    <a:pos x="72" y="174"/>
                  </a:cxn>
                  <a:cxn ang="0">
                    <a:pos x="79" y="162"/>
                  </a:cxn>
                  <a:cxn ang="0">
                    <a:pos x="88" y="163"/>
                  </a:cxn>
                  <a:cxn ang="0">
                    <a:pos x="85" y="168"/>
                  </a:cxn>
                  <a:cxn ang="0">
                    <a:pos x="93" y="164"/>
                  </a:cxn>
                  <a:cxn ang="0">
                    <a:pos x="95" y="142"/>
                  </a:cxn>
                  <a:cxn ang="0">
                    <a:pos x="106" y="135"/>
                  </a:cxn>
                  <a:cxn ang="0">
                    <a:pos x="121" y="124"/>
                  </a:cxn>
                  <a:cxn ang="0">
                    <a:pos x="127" y="114"/>
                  </a:cxn>
                  <a:cxn ang="0">
                    <a:pos x="129" y="108"/>
                  </a:cxn>
                  <a:cxn ang="0">
                    <a:pos x="131" y="103"/>
                  </a:cxn>
                  <a:cxn ang="0">
                    <a:pos x="135" y="93"/>
                  </a:cxn>
                  <a:cxn ang="0">
                    <a:pos x="138" y="91"/>
                  </a:cxn>
                  <a:cxn ang="0">
                    <a:pos x="141" y="77"/>
                  </a:cxn>
                  <a:cxn ang="0">
                    <a:pos x="133" y="79"/>
                  </a:cxn>
                  <a:cxn ang="0">
                    <a:pos x="126" y="79"/>
                  </a:cxn>
                  <a:cxn ang="0">
                    <a:pos x="119" y="70"/>
                  </a:cxn>
                  <a:cxn ang="0">
                    <a:pos x="117" y="56"/>
                  </a:cxn>
                  <a:cxn ang="0">
                    <a:pos x="112" y="52"/>
                  </a:cxn>
                  <a:cxn ang="0">
                    <a:pos x="110" y="47"/>
                  </a:cxn>
                  <a:cxn ang="0">
                    <a:pos x="105" y="43"/>
                  </a:cxn>
                  <a:cxn ang="0">
                    <a:pos x="107" y="28"/>
                  </a:cxn>
                  <a:cxn ang="0">
                    <a:pos x="106" y="18"/>
                  </a:cxn>
                  <a:cxn ang="0">
                    <a:pos x="94" y="17"/>
                  </a:cxn>
                  <a:cxn ang="0">
                    <a:pos x="86" y="11"/>
                  </a:cxn>
                  <a:cxn ang="0">
                    <a:pos x="81" y="15"/>
                  </a:cxn>
                  <a:cxn ang="0">
                    <a:pos x="73" y="10"/>
                  </a:cxn>
                  <a:cxn ang="0">
                    <a:pos x="66" y="0"/>
                  </a:cxn>
                  <a:cxn ang="0">
                    <a:pos x="58" y="6"/>
                  </a:cxn>
                  <a:cxn ang="0">
                    <a:pos x="42" y="17"/>
                  </a:cxn>
                  <a:cxn ang="0">
                    <a:pos x="34" y="16"/>
                  </a:cxn>
                  <a:cxn ang="0">
                    <a:pos x="27" y="19"/>
                  </a:cxn>
                  <a:cxn ang="0">
                    <a:pos x="33" y="36"/>
                  </a:cxn>
                  <a:cxn ang="0">
                    <a:pos x="25" y="54"/>
                  </a:cxn>
                  <a:cxn ang="0">
                    <a:pos x="10" y="57"/>
                  </a:cxn>
                  <a:cxn ang="0">
                    <a:pos x="1" y="57"/>
                  </a:cxn>
                  <a:cxn ang="0">
                    <a:pos x="10" y="80"/>
                  </a:cxn>
                  <a:cxn ang="0">
                    <a:pos x="17" y="91"/>
                  </a:cxn>
                  <a:cxn ang="0">
                    <a:pos x="22" y="94"/>
                  </a:cxn>
                  <a:cxn ang="0">
                    <a:pos x="22" y="111"/>
                  </a:cxn>
                  <a:cxn ang="0">
                    <a:pos x="10" y="124"/>
                  </a:cxn>
                  <a:cxn ang="0">
                    <a:pos x="16" y="156"/>
                  </a:cxn>
                  <a:cxn ang="0">
                    <a:pos x="26" y="158"/>
                  </a:cxn>
                  <a:cxn ang="0">
                    <a:pos x="40" y="166"/>
                  </a:cxn>
                  <a:cxn ang="0">
                    <a:pos x="49" y="169"/>
                  </a:cxn>
                  <a:cxn ang="0">
                    <a:pos x="63" y="177"/>
                  </a:cxn>
                </a:cxnLst>
                <a:rect l="0" t="0" r="r" b="b"/>
                <a:pathLst>
                  <a:path w="141" h="177">
                    <a:moveTo>
                      <a:pt x="63" y="177"/>
                    </a:moveTo>
                    <a:lnTo>
                      <a:pt x="66" y="174"/>
                    </a:lnTo>
                    <a:lnTo>
                      <a:pt x="72" y="174"/>
                    </a:lnTo>
                    <a:lnTo>
                      <a:pt x="77" y="169"/>
                    </a:lnTo>
                    <a:lnTo>
                      <a:pt x="76" y="166"/>
                    </a:lnTo>
                    <a:lnTo>
                      <a:pt x="79" y="162"/>
                    </a:lnTo>
                    <a:lnTo>
                      <a:pt x="84" y="161"/>
                    </a:lnTo>
                    <a:lnTo>
                      <a:pt x="87" y="161"/>
                    </a:lnTo>
                    <a:lnTo>
                      <a:pt x="88" y="163"/>
                    </a:lnTo>
                    <a:lnTo>
                      <a:pt x="85" y="165"/>
                    </a:lnTo>
                    <a:lnTo>
                      <a:pt x="84" y="166"/>
                    </a:lnTo>
                    <a:lnTo>
                      <a:pt x="85" y="168"/>
                    </a:lnTo>
                    <a:lnTo>
                      <a:pt x="87" y="168"/>
                    </a:lnTo>
                    <a:lnTo>
                      <a:pt x="90" y="164"/>
                    </a:lnTo>
                    <a:lnTo>
                      <a:pt x="93" y="164"/>
                    </a:lnTo>
                    <a:lnTo>
                      <a:pt x="96" y="159"/>
                    </a:lnTo>
                    <a:lnTo>
                      <a:pt x="93" y="147"/>
                    </a:lnTo>
                    <a:lnTo>
                      <a:pt x="95" y="142"/>
                    </a:lnTo>
                    <a:lnTo>
                      <a:pt x="97" y="142"/>
                    </a:lnTo>
                    <a:lnTo>
                      <a:pt x="104" y="135"/>
                    </a:lnTo>
                    <a:lnTo>
                      <a:pt x="106" y="135"/>
                    </a:lnTo>
                    <a:lnTo>
                      <a:pt x="113" y="128"/>
                    </a:lnTo>
                    <a:lnTo>
                      <a:pt x="114" y="124"/>
                    </a:lnTo>
                    <a:lnTo>
                      <a:pt x="121" y="124"/>
                    </a:lnTo>
                    <a:lnTo>
                      <a:pt x="123" y="122"/>
                    </a:lnTo>
                    <a:lnTo>
                      <a:pt x="126" y="117"/>
                    </a:lnTo>
                    <a:lnTo>
                      <a:pt x="127" y="114"/>
                    </a:lnTo>
                    <a:lnTo>
                      <a:pt x="130" y="112"/>
                    </a:lnTo>
                    <a:lnTo>
                      <a:pt x="130" y="109"/>
                    </a:lnTo>
                    <a:lnTo>
                      <a:pt x="129" y="108"/>
                    </a:lnTo>
                    <a:lnTo>
                      <a:pt x="127" y="106"/>
                    </a:lnTo>
                    <a:lnTo>
                      <a:pt x="127" y="103"/>
                    </a:lnTo>
                    <a:lnTo>
                      <a:pt x="131" y="103"/>
                    </a:lnTo>
                    <a:lnTo>
                      <a:pt x="130" y="97"/>
                    </a:lnTo>
                    <a:lnTo>
                      <a:pt x="133" y="93"/>
                    </a:lnTo>
                    <a:lnTo>
                      <a:pt x="135" y="93"/>
                    </a:lnTo>
                    <a:lnTo>
                      <a:pt x="139" y="95"/>
                    </a:lnTo>
                    <a:lnTo>
                      <a:pt x="140" y="94"/>
                    </a:lnTo>
                    <a:lnTo>
                      <a:pt x="138" y="91"/>
                    </a:lnTo>
                    <a:lnTo>
                      <a:pt x="136" y="84"/>
                    </a:lnTo>
                    <a:lnTo>
                      <a:pt x="138" y="83"/>
                    </a:lnTo>
                    <a:lnTo>
                      <a:pt x="141" y="77"/>
                    </a:lnTo>
                    <a:lnTo>
                      <a:pt x="140" y="75"/>
                    </a:lnTo>
                    <a:lnTo>
                      <a:pt x="136" y="78"/>
                    </a:lnTo>
                    <a:lnTo>
                      <a:pt x="133" y="79"/>
                    </a:lnTo>
                    <a:lnTo>
                      <a:pt x="130" y="80"/>
                    </a:lnTo>
                    <a:lnTo>
                      <a:pt x="126" y="79"/>
                    </a:lnTo>
                    <a:lnTo>
                      <a:pt x="126" y="79"/>
                    </a:lnTo>
                    <a:lnTo>
                      <a:pt x="124" y="75"/>
                    </a:lnTo>
                    <a:lnTo>
                      <a:pt x="119" y="71"/>
                    </a:lnTo>
                    <a:lnTo>
                      <a:pt x="119" y="70"/>
                    </a:lnTo>
                    <a:lnTo>
                      <a:pt x="113" y="64"/>
                    </a:lnTo>
                    <a:lnTo>
                      <a:pt x="115" y="62"/>
                    </a:lnTo>
                    <a:lnTo>
                      <a:pt x="117" y="56"/>
                    </a:lnTo>
                    <a:lnTo>
                      <a:pt x="116" y="52"/>
                    </a:lnTo>
                    <a:lnTo>
                      <a:pt x="115" y="49"/>
                    </a:lnTo>
                    <a:lnTo>
                      <a:pt x="112" y="52"/>
                    </a:lnTo>
                    <a:lnTo>
                      <a:pt x="108" y="52"/>
                    </a:lnTo>
                    <a:lnTo>
                      <a:pt x="108" y="50"/>
                    </a:lnTo>
                    <a:lnTo>
                      <a:pt x="110" y="47"/>
                    </a:lnTo>
                    <a:lnTo>
                      <a:pt x="110" y="45"/>
                    </a:lnTo>
                    <a:lnTo>
                      <a:pt x="108" y="45"/>
                    </a:lnTo>
                    <a:lnTo>
                      <a:pt x="105" y="43"/>
                    </a:lnTo>
                    <a:lnTo>
                      <a:pt x="107" y="35"/>
                    </a:lnTo>
                    <a:lnTo>
                      <a:pt x="106" y="30"/>
                    </a:lnTo>
                    <a:lnTo>
                      <a:pt x="107" y="28"/>
                    </a:lnTo>
                    <a:lnTo>
                      <a:pt x="106" y="22"/>
                    </a:lnTo>
                    <a:lnTo>
                      <a:pt x="107" y="19"/>
                    </a:lnTo>
                    <a:lnTo>
                      <a:pt x="106" y="18"/>
                    </a:lnTo>
                    <a:lnTo>
                      <a:pt x="99" y="22"/>
                    </a:lnTo>
                    <a:lnTo>
                      <a:pt x="95" y="21"/>
                    </a:lnTo>
                    <a:lnTo>
                      <a:pt x="94" y="17"/>
                    </a:lnTo>
                    <a:lnTo>
                      <a:pt x="88" y="16"/>
                    </a:lnTo>
                    <a:lnTo>
                      <a:pt x="87" y="15"/>
                    </a:lnTo>
                    <a:lnTo>
                      <a:pt x="86" y="11"/>
                    </a:lnTo>
                    <a:lnTo>
                      <a:pt x="86" y="10"/>
                    </a:lnTo>
                    <a:lnTo>
                      <a:pt x="83" y="11"/>
                    </a:lnTo>
                    <a:lnTo>
                      <a:pt x="81" y="15"/>
                    </a:lnTo>
                    <a:lnTo>
                      <a:pt x="77" y="14"/>
                    </a:lnTo>
                    <a:lnTo>
                      <a:pt x="75" y="12"/>
                    </a:lnTo>
                    <a:lnTo>
                      <a:pt x="73" y="10"/>
                    </a:lnTo>
                    <a:lnTo>
                      <a:pt x="72" y="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1" y="3"/>
                    </a:lnTo>
                    <a:lnTo>
                      <a:pt x="59" y="6"/>
                    </a:lnTo>
                    <a:lnTo>
                      <a:pt x="58" y="6"/>
                    </a:lnTo>
                    <a:lnTo>
                      <a:pt x="50" y="11"/>
                    </a:lnTo>
                    <a:lnTo>
                      <a:pt x="49" y="14"/>
                    </a:lnTo>
                    <a:lnTo>
                      <a:pt x="42" y="17"/>
                    </a:lnTo>
                    <a:lnTo>
                      <a:pt x="41" y="15"/>
                    </a:lnTo>
                    <a:lnTo>
                      <a:pt x="39" y="16"/>
                    </a:lnTo>
                    <a:lnTo>
                      <a:pt x="34" y="16"/>
                    </a:lnTo>
                    <a:lnTo>
                      <a:pt x="32" y="16"/>
                    </a:lnTo>
                    <a:lnTo>
                      <a:pt x="30" y="16"/>
                    </a:lnTo>
                    <a:lnTo>
                      <a:pt x="27" y="19"/>
                    </a:lnTo>
                    <a:lnTo>
                      <a:pt x="28" y="25"/>
                    </a:lnTo>
                    <a:lnTo>
                      <a:pt x="32" y="27"/>
                    </a:lnTo>
                    <a:lnTo>
                      <a:pt x="33" y="36"/>
                    </a:lnTo>
                    <a:lnTo>
                      <a:pt x="30" y="43"/>
                    </a:lnTo>
                    <a:lnTo>
                      <a:pt x="28" y="47"/>
                    </a:lnTo>
                    <a:lnTo>
                      <a:pt x="25" y="54"/>
                    </a:lnTo>
                    <a:lnTo>
                      <a:pt x="21" y="56"/>
                    </a:lnTo>
                    <a:lnTo>
                      <a:pt x="14" y="56"/>
                    </a:lnTo>
                    <a:lnTo>
                      <a:pt x="10" y="57"/>
                    </a:lnTo>
                    <a:lnTo>
                      <a:pt x="8" y="57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6" y="63"/>
                    </a:lnTo>
                    <a:lnTo>
                      <a:pt x="10" y="70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14" y="89"/>
                    </a:lnTo>
                    <a:lnTo>
                      <a:pt x="17" y="91"/>
                    </a:lnTo>
                    <a:lnTo>
                      <a:pt x="19" y="95"/>
                    </a:lnTo>
                    <a:lnTo>
                      <a:pt x="20" y="95"/>
                    </a:lnTo>
                    <a:lnTo>
                      <a:pt x="22" y="94"/>
                    </a:lnTo>
                    <a:lnTo>
                      <a:pt x="26" y="99"/>
                    </a:lnTo>
                    <a:lnTo>
                      <a:pt x="26" y="100"/>
                    </a:lnTo>
                    <a:lnTo>
                      <a:pt x="22" y="111"/>
                    </a:lnTo>
                    <a:lnTo>
                      <a:pt x="22" y="113"/>
                    </a:lnTo>
                    <a:lnTo>
                      <a:pt x="14" y="118"/>
                    </a:lnTo>
                    <a:lnTo>
                      <a:pt x="10" y="124"/>
                    </a:lnTo>
                    <a:lnTo>
                      <a:pt x="9" y="131"/>
                    </a:lnTo>
                    <a:lnTo>
                      <a:pt x="6" y="140"/>
                    </a:lnTo>
                    <a:lnTo>
                      <a:pt x="16" y="156"/>
                    </a:lnTo>
                    <a:lnTo>
                      <a:pt x="16" y="158"/>
                    </a:lnTo>
                    <a:lnTo>
                      <a:pt x="24" y="156"/>
                    </a:lnTo>
                    <a:lnTo>
                      <a:pt x="26" y="158"/>
                    </a:lnTo>
                    <a:lnTo>
                      <a:pt x="32" y="160"/>
                    </a:lnTo>
                    <a:lnTo>
                      <a:pt x="32" y="164"/>
                    </a:lnTo>
                    <a:lnTo>
                      <a:pt x="40" y="166"/>
                    </a:lnTo>
                    <a:lnTo>
                      <a:pt x="42" y="169"/>
                    </a:lnTo>
                    <a:lnTo>
                      <a:pt x="47" y="171"/>
                    </a:lnTo>
                    <a:lnTo>
                      <a:pt x="49" y="169"/>
                    </a:lnTo>
                    <a:lnTo>
                      <a:pt x="49" y="169"/>
                    </a:lnTo>
                    <a:lnTo>
                      <a:pt x="54" y="171"/>
                    </a:lnTo>
                    <a:lnTo>
                      <a:pt x="63" y="177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0" name="Freeform 158">
                <a:extLst>
                  <a:ext uri="{FF2B5EF4-FFF2-40B4-BE49-F238E27FC236}">
                    <a16:creationId xmlns:a16="http://schemas.microsoft.com/office/drawing/2014/main" id="{D221361E-607F-A990-BA62-77940CB80F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26387" y="2853440"/>
                <a:ext cx="1296678" cy="706966"/>
              </a:xfrm>
              <a:custGeom>
                <a:avLst/>
                <a:gdLst/>
                <a:ahLst/>
                <a:cxnLst>
                  <a:cxn ang="0">
                    <a:pos x="258" y="49"/>
                  </a:cxn>
                  <a:cxn ang="0">
                    <a:pos x="250" y="47"/>
                  </a:cxn>
                  <a:cxn ang="0">
                    <a:pos x="255" y="27"/>
                  </a:cxn>
                  <a:cxn ang="0">
                    <a:pos x="250" y="19"/>
                  </a:cxn>
                  <a:cxn ang="0">
                    <a:pos x="236" y="20"/>
                  </a:cxn>
                  <a:cxn ang="0">
                    <a:pos x="227" y="19"/>
                  </a:cxn>
                  <a:cxn ang="0">
                    <a:pos x="208" y="24"/>
                  </a:cxn>
                  <a:cxn ang="0">
                    <a:pos x="190" y="23"/>
                  </a:cxn>
                  <a:cxn ang="0">
                    <a:pos x="166" y="24"/>
                  </a:cxn>
                  <a:cxn ang="0">
                    <a:pos x="151" y="19"/>
                  </a:cxn>
                  <a:cxn ang="0">
                    <a:pos x="137" y="9"/>
                  </a:cxn>
                  <a:cxn ang="0">
                    <a:pos x="129" y="0"/>
                  </a:cxn>
                  <a:cxn ang="0">
                    <a:pos x="111" y="11"/>
                  </a:cxn>
                  <a:cxn ang="0">
                    <a:pos x="103" y="36"/>
                  </a:cxn>
                  <a:cxn ang="0">
                    <a:pos x="94" y="44"/>
                  </a:cxn>
                  <a:cxn ang="0">
                    <a:pos x="95" y="39"/>
                  </a:cxn>
                  <a:cxn ang="0">
                    <a:pos x="83" y="42"/>
                  </a:cxn>
                  <a:cxn ang="0">
                    <a:pos x="70" y="53"/>
                  </a:cxn>
                  <a:cxn ang="0">
                    <a:pos x="54" y="47"/>
                  </a:cxn>
                  <a:cxn ang="0">
                    <a:pos x="39" y="36"/>
                  </a:cxn>
                  <a:cxn ang="0">
                    <a:pos x="22" y="45"/>
                  </a:cxn>
                  <a:cxn ang="0">
                    <a:pos x="6" y="62"/>
                  </a:cxn>
                  <a:cxn ang="0">
                    <a:pos x="3" y="101"/>
                  </a:cxn>
                  <a:cxn ang="0">
                    <a:pos x="8" y="102"/>
                  </a:cxn>
                  <a:cxn ang="0">
                    <a:pos x="17" y="101"/>
                  </a:cxn>
                  <a:cxn ang="0">
                    <a:pos x="27" y="100"/>
                  </a:cxn>
                  <a:cxn ang="0">
                    <a:pos x="30" y="106"/>
                  </a:cxn>
                  <a:cxn ang="0">
                    <a:pos x="53" y="129"/>
                  </a:cxn>
                  <a:cxn ang="0">
                    <a:pos x="58" y="126"/>
                  </a:cxn>
                  <a:cxn ang="0">
                    <a:pos x="53" y="139"/>
                  </a:cxn>
                  <a:cxn ang="0">
                    <a:pos x="62" y="150"/>
                  </a:cxn>
                  <a:cxn ang="0">
                    <a:pos x="64" y="156"/>
                  </a:cxn>
                  <a:cxn ang="0">
                    <a:pos x="70" y="172"/>
                  </a:cxn>
                  <a:cxn ang="0">
                    <a:pos x="84" y="185"/>
                  </a:cxn>
                  <a:cxn ang="0">
                    <a:pos x="101" y="185"/>
                  </a:cxn>
                  <a:cxn ang="0">
                    <a:pos x="107" y="182"/>
                  </a:cxn>
                  <a:cxn ang="0">
                    <a:pos x="108" y="168"/>
                  </a:cxn>
                  <a:cxn ang="0">
                    <a:pos x="110" y="167"/>
                  </a:cxn>
                  <a:cxn ang="0">
                    <a:pos x="137" y="159"/>
                  </a:cxn>
                  <a:cxn ang="0">
                    <a:pos x="157" y="142"/>
                  </a:cxn>
                  <a:cxn ang="0">
                    <a:pos x="182" y="142"/>
                  </a:cxn>
                  <a:cxn ang="0">
                    <a:pos x="197" y="143"/>
                  </a:cxn>
                  <a:cxn ang="0">
                    <a:pos x="212" y="142"/>
                  </a:cxn>
                  <a:cxn ang="0">
                    <a:pos x="237" y="145"/>
                  </a:cxn>
                  <a:cxn ang="0">
                    <a:pos x="252" y="136"/>
                  </a:cxn>
                  <a:cxn ang="0">
                    <a:pos x="270" y="143"/>
                  </a:cxn>
                  <a:cxn ang="0">
                    <a:pos x="285" y="128"/>
                  </a:cxn>
                  <a:cxn ang="0">
                    <a:pos x="290" y="109"/>
                  </a:cxn>
                  <a:cxn ang="0">
                    <a:pos x="291" y="91"/>
                  </a:cxn>
                  <a:cxn ang="0">
                    <a:pos x="280" y="61"/>
                  </a:cxn>
                  <a:cxn ang="0">
                    <a:pos x="269" y="58"/>
                  </a:cxn>
                </a:cxnLst>
                <a:rect l="0" t="0" r="r" b="b"/>
                <a:pathLst>
                  <a:path w="299" h="190">
                    <a:moveTo>
                      <a:pt x="269" y="58"/>
                    </a:moveTo>
                    <a:lnTo>
                      <a:pt x="269" y="58"/>
                    </a:lnTo>
                    <a:lnTo>
                      <a:pt x="262" y="50"/>
                    </a:lnTo>
                    <a:lnTo>
                      <a:pt x="258" y="49"/>
                    </a:lnTo>
                    <a:lnTo>
                      <a:pt x="250" y="47"/>
                    </a:lnTo>
                    <a:lnTo>
                      <a:pt x="249" y="49"/>
                    </a:lnTo>
                    <a:lnTo>
                      <a:pt x="249" y="49"/>
                    </a:lnTo>
                    <a:lnTo>
                      <a:pt x="250" y="47"/>
                    </a:lnTo>
                    <a:lnTo>
                      <a:pt x="257" y="39"/>
                    </a:lnTo>
                    <a:lnTo>
                      <a:pt x="257" y="33"/>
                    </a:lnTo>
                    <a:lnTo>
                      <a:pt x="255" y="30"/>
                    </a:lnTo>
                    <a:lnTo>
                      <a:pt x="255" y="27"/>
                    </a:lnTo>
                    <a:lnTo>
                      <a:pt x="255" y="25"/>
                    </a:lnTo>
                    <a:lnTo>
                      <a:pt x="253" y="25"/>
                    </a:lnTo>
                    <a:lnTo>
                      <a:pt x="250" y="23"/>
                    </a:lnTo>
                    <a:lnTo>
                      <a:pt x="250" y="19"/>
                    </a:lnTo>
                    <a:lnTo>
                      <a:pt x="249" y="16"/>
                    </a:lnTo>
                    <a:lnTo>
                      <a:pt x="243" y="18"/>
                    </a:lnTo>
                    <a:lnTo>
                      <a:pt x="241" y="16"/>
                    </a:lnTo>
                    <a:lnTo>
                      <a:pt x="236" y="20"/>
                    </a:lnTo>
                    <a:lnTo>
                      <a:pt x="232" y="20"/>
                    </a:lnTo>
                    <a:lnTo>
                      <a:pt x="230" y="21"/>
                    </a:lnTo>
                    <a:lnTo>
                      <a:pt x="229" y="21"/>
                    </a:lnTo>
                    <a:lnTo>
                      <a:pt x="227" y="19"/>
                    </a:lnTo>
                    <a:lnTo>
                      <a:pt x="221" y="21"/>
                    </a:lnTo>
                    <a:lnTo>
                      <a:pt x="219" y="20"/>
                    </a:lnTo>
                    <a:lnTo>
                      <a:pt x="213" y="19"/>
                    </a:lnTo>
                    <a:lnTo>
                      <a:pt x="208" y="24"/>
                    </a:lnTo>
                    <a:lnTo>
                      <a:pt x="205" y="24"/>
                    </a:lnTo>
                    <a:lnTo>
                      <a:pt x="202" y="21"/>
                    </a:lnTo>
                    <a:lnTo>
                      <a:pt x="199" y="24"/>
                    </a:lnTo>
                    <a:lnTo>
                      <a:pt x="190" y="23"/>
                    </a:lnTo>
                    <a:lnTo>
                      <a:pt x="188" y="26"/>
                    </a:lnTo>
                    <a:lnTo>
                      <a:pt x="182" y="27"/>
                    </a:lnTo>
                    <a:lnTo>
                      <a:pt x="169" y="24"/>
                    </a:lnTo>
                    <a:lnTo>
                      <a:pt x="166" y="24"/>
                    </a:lnTo>
                    <a:lnTo>
                      <a:pt x="165" y="27"/>
                    </a:lnTo>
                    <a:lnTo>
                      <a:pt x="160" y="26"/>
                    </a:lnTo>
                    <a:lnTo>
                      <a:pt x="154" y="20"/>
                    </a:lnTo>
                    <a:lnTo>
                      <a:pt x="151" y="19"/>
                    </a:lnTo>
                    <a:lnTo>
                      <a:pt x="147" y="15"/>
                    </a:lnTo>
                    <a:lnTo>
                      <a:pt x="143" y="12"/>
                    </a:lnTo>
                    <a:lnTo>
                      <a:pt x="143" y="12"/>
                    </a:lnTo>
                    <a:lnTo>
                      <a:pt x="137" y="9"/>
                    </a:lnTo>
                    <a:lnTo>
                      <a:pt x="134" y="3"/>
                    </a:lnTo>
                    <a:lnTo>
                      <a:pt x="133" y="4"/>
                    </a:lnTo>
                    <a:lnTo>
                      <a:pt x="130" y="3"/>
                    </a:lnTo>
                    <a:lnTo>
                      <a:pt x="129" y="0"/>
                    </a:lnTo>
                    <a:lnTo>
                      <a:pt x="121" y="0"/>
                    </a:lnTo>
                    <a:lnTo>
                      <a:pt x="120" y="4"/>
                    </a:lnTo>
                    <a:lnTo>
                      <a:pt x="113" y="11"/>
                    </a:lnTo>
                    <a:lnTo>
                      <a:pt x="111" y="11"/>
                    </a:lnTo>
                    <a:lnTo>
                      <a:pt x="104" y="19"/>
                    </a:lnTo>
                    <a:lnTo>
                      <a:pt x="102" y="19"/>
                    </a:lnTo>
                    <a:lnTo>
                      <a:pt x="100" y="24"/>
                    </a:lnTo>
                    <a:lnTo>
                      <a:pt x="103" y="36"/>
                    </a:lnTo>
                    <a:lnTo>
                      <a:pt x="100" y="40"/>
                    </a:lnTo>
                    <a:lnTo>
                      <a:pt x="100" y="40"/>
                    </a:lnTo>
                    <a:lnTo>
                      <a:pt x="97" y="41"/>
                    </a:lnTo>
                    <a:lnTo>
                      <a:pt x="94" y="44"/>
                    </a:lnTo>
                    <a:lnTo>
                      <a:pt x="92" y="44"/>
                    </a:lnTo>
                    <a:lnTo>
                      <a:pt x="91" y="43"/>
                    </a:lnTo>
                    <a:lnTo>
                      <a:pt x="92" y="42"/>
                    </a:lnTo>
                    <a:lnTo>
                      <a:pt x="95" y="39"/>
                    </a:lnTo>
                    <a:lnTo>
                      <a:pt x="94" y="38"/>
                    </a:lnTo>
                    <a:lnTo>
                      <a:pt x="91" y="38"/>
                    </a:lnTo>
                    <a:lnTo>
                      <a:pt x="86" y="39"/>
                    </a:lnTo>
                    <a:lnTo>
                      <a:pt x="83" y="42"/>
                    </a:lnTo>
                    <a:lnTo>
                      <a:pt x="84" y="45"/>
                    </a:lnTo>
                    <a:lnTo>
                      <a:pt x="79" y="50"/>
                    </a:lnTo>
                    <a:lnTo>
                      <a:pt x="73" y="51"/>
                    </a:lnTo>
                    <a:lnTo>
                      <a:pt x="70" y="53"/>
                    </a:lnTo>
                    <a:lnTo>
                      <a:pt x="61" y="47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4" y="47"/>
                    </a:lnTo>
                    <a:lnTo>
                      <a:pt x="49" y="46"/>
                    </a:lnTo>
                    <a:lnTo>
                      <a:pt x="47" y="42"/>
                    </a:lnTo>
                    <a:lnTo>
                      <a:pt x="39" y="41"/>
                    </a:lnTo>
                    <a:lnTo>
                      <a:pt x="39" y="36"/>
                    </a:lnTo>
                    <a:lnTo>
                      <a:pt x="33" y="34"/>
                    </a:lnTo>
                    <a:lnTo>
                      <a:pt x="31" y="33"/>
                    </a:lnTo>
                    <a:lnTo>
                      <a:pt x="25" y="45"/>
                    </a:lnTo>
                    <a:lnTo>
                      <a:pt x="22" y="45"/>
                    </a:lnTo>
                    <a:lnTo>
                      <a:pt x="20" y="47"/>
                    </a:lnTo>
                    <a:lnTo>
                      <a:pt x="16" y="47"/>
                    </a:lnTo>
                    <a:lnTo>
                      <a:pt x="13" y="55"/>
                    </a:lnTo>
                    <a:lnTo>
                      <a:pt x="6" y="62"/>
                    </a:lnTo>
                    <a:lnTo>
                      <a:pt x="4" y="6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3" y="101"/>
                    </a:lnTo>
                    <a:lnTo>
                      <a:pt x="4" y="103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8" y="102"/>
                    </a:lnTo>
                    <a:lnTo>
                      <a:pt x="16" y="104"/>
                    </a:lnTo>
                    <a:lnTo>
                      <a:pt x="18" y="103"/>
                    </a:lnTo>
                    <a:lnTo>
                      <a:pt x="16" y="102"/>
                    </a:lnTo>
                    <a:lnTo>
                      <a:pt x="17" y="101"/>
                    </a:lnTo>
                    <a:lnTo>
                      <a:pt x="26" y="107"/>
                    </a:lnTo>
                    <a:lnTo>
                      <a:pt x="27" y="106"/>
                    </a:lnTo>
                    <a:lnTo>
                      <a:pt x="26" y="100"/>
                    </a:lnTo>
                    <a:lnTo>
                      <a:pt x="27" y="100"/>
                    </a:lnTo>
                    <a:lnTo>
                      <a:pt x="28" y="101"/>
                    </a:lnTo>
                    <a:lnTo>
                      <a:pt x="31" y="100"/>
                    </a:lnTo>
                    <a:lnTo>
                      <a:pt x="31" y="102"/>
                    </a:lnTo>
                    <a:lnTo>
                      <a:pt x="30" y="106"/>
                    </a:lnTo>
                    <a:lnTo>
                      <a:pt x="31" y="106"/>
                    </a:lnTo>
                    <a:lnTo>
                      <a:pt x="37" y="111"/>
                    </a:lnTo>
                    <a:lnTo>
                      <a:pt x="52" y="126"/>
                    </a:lnTo>
                    <a:lnTo>
                      <a:pt x="53" y="129"/>
                    </a:lnTo>
                    <a:lnTo>
                      <a:pt x="56" y="132"/>
                    </a:lnTo>
                    <a:lnTo>
                      <a:pt x="56" y="131"/>
                    </a:lnTo>
                    <a:lnTo>
                      <a:pt x="57" y="127"/>
                    </a:lnTo>
                    <a:lnTo>
                      <a:pt x="58" y="126"/>
                    </a:lnTo>
                    <a:lnTo>
                      <a:pt x="61" y="126"/>
                    </a:lnTo>
                    <a:lnTo>
                      <a:pt x="57" y="135"/>
                    </a:lnTo>
                    <a:lnTo>
                      <a:pt x="53" y="137"/>
                    </a:lnTo>
                    <a:lnTo>
                      <a:pt x="53" y="139"/>
                    </a:lnTo>
                    <a:lnTo>
                      <a:pt x="53" y="142"/>
                    </a:lnTo>
                    <a:lnTo>
                      <a:pt x="55" y="146"/>
                    </a:lnTo>
                    <a:lnTo>
                      <a:pt x="56" y="146"/>
                    </a:lnTo>
                    <a:lnTo>
                      <a:pt x="62" y="150"/>
                    </a:lnTo>
                    <a:lnTo>
                      <a:pt x="62" y="154"/>
                    </a:lnTo>
                    <a:lnTo>
                      <a:pt x="63" y="154"/>
                    </a:lnTo>
                    <a:lnTo>
                      <a:pt x="65" y="155"/>
                    </a:lnTo>
                    <a:lnTo>
                      <a:pt x="64" y="156"/>
                    </a:lnTo>
                    <a:lnTo>
                      <a:pt x="60" y="158"/>
                    </a:lnTo>
                    <a:lnTo>
                      <a:pt x="63" y="162"/>
                    </a:lnTo>
                    <a:lnTo>
                      <a:pt x="64" y="164"/>
                    </a:lnTo>
                    <a:lnTo>
                      <a:pt x="70" y="172"/>
                    </a:lnTo>
                    <a:lnTo>
                      <a:pt x="70" y="176"/>
                    </a:lnTo>
                    <a:lnTo>
                      <a:pt x="71" y="178"/>
                    </a:lnTo>
                    <a:lnTo>
                      <a:pt x="78" y="178"/>
                    </a:lnTo>
                    <a:lnTo>
                      <a:pt x="84" y="185"/>
                    </a:lnTo>
                    <a:lnTo>
                      <a:pt x="89" y="187"/>
                    </a:lnTo>
                    <a:lnTo>
                      <a:pt x="92" y="190"/>
                    </a:lnTo>
                    <a:lnTo>
                      <a:pt x="99" y="187"/>
                    </a:lnTo>
                    <a:lnTo>
                      <a:pt x="101" y="185"/>
                    </a:lnTo>
                    <a:lnTo>
                      <a:pt x="101" y="183"/>
                    </a:lnTo>
                    <a:lnTo>
                      <a:pt x="102" y="180"/>
                    </a:lnTo>
                    <a:lnTo>
                      <a:pt x="104" y="180"/>
                    </a:lnTo>
                    <a:lnTo>
                      <a:pt x="107" y="182"/>
                    </a:lnTo>
                    <a:lnTo>
                      <a:pt x="110" y="171"/>
                    </a:lnTo>
                    <a:lnTo>
                      <a:pt x="112" y="168"/>
                    </a:lnTo>
                    <a:lnTo>
                      <a:pt x="110" y="168"/>
                    </a:lnTo>
                    <a:lnTo>
                      <a:pt x="108" y="168"/>
                    </a:lnTo>
                    <a:lnTo>
                      <a:pt x="107" y="165"/>
                    </a:lnTo>
                    <a:lnTo>
                      <a:pt x="107" y="165"/>
                    </a:lnTo>
                    <a:lnTo>
                      <a:pt x="108" y="167"/>
                    </a:lnTo>
                    <a:lnTo>
                      <a:pt x="110" y="167"/>
                    </a:lnTo>
                    <a:lnTo>
                      <a:pt x="112" y="168"/>
                    </a:lnTo>
                    <a:lnTo>
                      <a:pt x="116" y="163"/>
                    </a:lnTo>
                    <a:lnTo>
                      <a:pt x="130" y="157"/>
                    </a:lnTo>
                    <a:lnTo>
                      <a:pt x="137" y="159"/>
                    </a:lnTo>
                    <a:lnTo>
                      <a:pt x="143" y="157"/>
                    </a:lnTo>
                    <a:lnTo>
                      <a:pt x="145" y="154"/>
                    </a:lnTo>
                    <a:lnTo>
                      <a:pt x="151" y="151"/>
                    </a:lnTo>
                    <a:lnTo>
                      <a:pt x="157" y="142"/>
                    </a:lnTo>
                    <a:lnTo>
                      <a:pt x="166" y="143"/>
                    </a:lnTo>
                    <a:lnTo>
                      <a:pt x="172" y="142"/>
                    </a:lnTo>
                    <a:lnTo>
                      <a:pt x="177" y="142"/>
                    </a:lnTo>
                    <a:lnTo>
                      <a:pt x="182" y="142"/>
                    </a:lnTo>
                    <a:lnTo>
                      <a:pt x="188" y="142"/>
                    </a:lnTo>
                    <a:lnTo>
                      <a:pt x="191" y="144"/>
                    </a:lnTo>
                    <a:lnTo>
                      <a:pt x="195" y="142"/>
                    </a:lnTo>
                    <a:lnTo>
                      <a:pt x="197" y="143"/>
                    </a:lnTo>
                    <a:lnTo>
                      <a:pt x="201" y="143"/>
                    </a:lnTo>
                    <a:lnTo>
                      <a:pt x="204" y="146"/>
                    </a:lnTo>
                    <a:lnTo>
                      <a:pt x="206" y="145"/>
                    </a:lnTo>
                    <a:lnTo>
                      <a:pt x="212" y="142"/>
                    </a:lnTo>
                    <a:lnTo>
                      <a:pt x="223" y="141"/>
                    </a:lnTo>
                    <a:lnTo>
                      <a:pt x="231" y="141"/>
                    </a:lnTo>
                    <a:lnTo>
                      <a:pt x="236" y="145"/>
                    </a:lnTo>
                    <a:lnTo>
                      <a:pt x="237" y="145"/>
                    </a:lnTo>
                    <a:lnTo>
                      <a:pt x="241" y="146"/>
                    </a:lnTo>
                    <a:lnTo>
                      <a:pt x="245" y="145"/>
                    </a:lnTo>
                    <a:lnTo>
                      <a:pt x="249" y="138"/>
                    </a:lnTo>
                    <a:lnTo>
                      <a:pt x="252" y="136"/>
                    </a:lnTo>
                    <a:lnTo>
                      <a:pt x="255" y="136"/>
                    </a:lnTo>
                    <a:lnTo>
                      <a:pt x="261" y="135"/>
                    </a:lnTo>
                    <a:lnTo>
                      <a:pt x="266" y="139"/>
                    </a:lnTo>
                    <a:lnTo>
                      <a:pt x="270" y="143"/>
                    </a:lnTo>
                    <a:lnTo>
                      <a:pt x="275" y="139"/>
                    </a:lnTo>
                    <a:lnTo>
                      <a:pt x="279" y="135"/>
                    </a:lnTo>
                    <a:lnTo>
                      <a:pt x="280" y="132"/>
                    </a:lnTo>
                    <a:lnTo>
                      <a:pt x="285" y="128"/>
                    </a:lnTo>
                    <a:lnTo>
                      <a:pt x="284" y="127"/>
                    </a:lnTo>
                    <a:lnTo>
                      <a:pt x="286" y="123"/>
                    </a:lnTo>
                    <a:lnTo>
                      <a:pt x="286" y="119"/>
                    </a:lnTo>
                    <a:lnTo>
                      <a:pt x="290" y="109"/>
                    </a:lnTo>
                    <a:lnTo>
                      <a:pt x="297" y="98"/>
                    </a:lnTo>
                    <a:lnTo>
                      <a:pt x="299" y="97"/>
                    </a:lnTo>
                    <a:lnTo>
                      <a:pt x="294" y="92"/>
                    </a:lnTo>
                    <a:lnTo>
                      <a:pt x="291" y="91"/>
                    </a:lnTo>
                    <a:lnTo>
                      <a:pt x="288" y="92"/>
                    </a:lnTo>
                    <a:lnTo>
                      <a:pt x="283" y="83"/>
                    </a:lnTo>
                    <a:lnTo>
                      <a:pt x="279" y="75"/>
                    </a:lnTo>
                    <a:lnTo>
                      <a:pt x="280" y="61"/>
                    </a:lnTo>
                    <a:lnTo>
                      <a:pt x="280" y="61"/>
                    </a:lnTo>
                    <a:lnTo>
                      <a:pt x="277" y="61"/>
                    </a:lnTo>
                    <a:lnTo>
                      <a:pt x="272" y="59"/>
                    </a:lnTo>
                    <a:lnTo>
                      <a:pt x="269" y="58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1" name="Freeform 159">
                <a:extLst>
                  <a:ext uri="{FF2B5EF4-FFF2-40B4-BE49-F238E27FC236}">
                    <a16:creationId xmlns:a16="http://schemas.microsoft.com/office/drawing/2014/main" id="{D8D9E8DF-6FBE-EB3B-7094-C4B77D39FF6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241301" y="2467500"/>
                <a:ext cx="121935" cy="74192"/>
              </a:xfrm>
              <a:custGeom>
                <a:avLst/>
                <a:gdLst/>
                <a:ahLst/>
                <a:cxnLst>
                  <a:cxn ang="0">
                    <a:pos x="27" y="17"/>
                  </a:cxn>
                  <a:cxn ang="0">
                    <a:pos x="25" y="20"/>
                  </a:cxn>
                  <a:cxn ang="0">
                    <a:pos x="22" y="19"/>
                  </a:cxn>
                  <a:cxn ang="0">
                    <a:pos x="18" y="15"/>
                  </a:cxn>
                  <a:cxn ang="0">
                    <a:pos x="16" y="15"/>
                  </a:cxn>
                  <a:cxn ang="0">
                    <a:pos x="11" y="11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3" y="8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8" y="3"/>
                  </a:cxn>
                  <a:cxn ang="0">
                    <a:pos x="10" y="2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2" y="6"/>
                  </a:cxn>
                  <a:cxn ang="0">
                    <a:pos x="25" y="6"/>
                  </a:cxn>
                  <a:cxn ang="0">
                    <a:pos x="24" y="9"/>
                  </a:cxn>
                  <a:cxn ang="0">
                    <a:pos x="26" y="11"/>
                  </a:cxn>
                  <a:cxn ang="0">
                    <a:pos x="28" y="12"/>
                  </a:cxn>
                  <a:cxn ang="0">
                    <a:pos x="26" y="15"/>
                  </a:cxn>
                  <a:cxn ang="0">
                    <a:pos x="27" y="17"/>
                  </a:cxn>
                </a:cxnLst>
                <a:rect l="0" t="0" r="r" b="b"/>
                <a:pathLst>
                  <a:path w="28" h="20">
                    <a:moveTo>
                      <a:pt x="27" y="17"/>
                    </a:moveTo>
                    <a:lnTo>
                      <a:pt x="25" y="20"/>
                    </a:lnTo>
                    <a:lnTo>
                      <a:pt x="22" y="19"/>
                    </a:lnTo>
                    <a:lnTo>
                      <a:pt x="18" y="15"/>
                    </a:lnTo>
                    <a:lnTo>
                      <a:pt x="16" y="15"/>
                    </a:lnTo>
                    <a:lnTo>
                      <a:pt x="11" y="11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4" y="3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4" y="9"/>
                    </a:lnTo>
                    <a:lnTo>
                      <a:pt x="26" y="11"/>
                    </a:lnTo>
                    <a:lnTo>
                      <a:pt x="28" y="12"/>
                    </a:lnTo>
                    <a:lnTo>
                      <a:pt x="26" y="15"/>
                    </a:lnTo>
                    <a:lnTo>
                      <a:pt x="27" y="17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796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60">
                <a:extLst>
                  <a:ext uri="{FF2B5EF4-FFF2-40B4-BE49-F238E27FC236}">
                    <a16:creationId xmlns:a16="http://schemas.microsoft.com/office/drawing/2014/main" id="{822F1BE3-F8DE-7B21-2A9D-69EFFFE967C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55050" y="2508163"/>
                <a:ext cx="230486" cy="181913"/>
              </a:xfrm>
              <a:custGeom>
                <a:avLst/>
                <a:gdLst/>
                <a:ahLst/>
                <a:cxnLst>
                  <a:cxn ang="0">
                    <a:pos x="49" y="24"/>
                  </a:cxn>
                  <a:cxn ang="0">
                    <a:pos x="50" y="27"/>
                  </a:cxn>
                  <a:cxn ang="0">
                    <a:pos x="44" y="34"/>
                  </a:cxn>
                  <a:cxn ang="0">
                    <a:pos x="41" y="43"/>
                  </a:cxn>
                  <a:cxn ang="0">
                    <a:pos x="34" y="49"/>
                  </a:cxn>
                  <a:cxn ang="0">
                    <a:pos x="30" y="45"/>
                  </a:cxn>
                  <a:cxn ang="0">
                    <a:pos x="30" y="43"/>
                  </a:cxn>
                  <a:cxn ang="0">
                    <a:pos x="25" y="44"/>
                  </a:cxn>
                  <a:cxn ang="0">
                    <a:pos x="23" y="42"/>
                  </a:cxn>
                  <a:cxn ang="0">
                    <a:pos x="21" y="43"/>
                  </a:cxn>
                  <a:cxn ang="0">
                    <a:pos x="19" y="39"/>
                  </a:cxn>
                  <a:cxn ang="0">
                    <a:pos x="18" y="35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1" y="32"/>
                  </a:cxn>
                  <a:cxn ang="0">
                    <a:pos x="8" y="37"/>
                  </a:cxn>
                  <a:cxn ang="0">
                    <a:pos x="7" y="37"/>
                  </a:cxn>
                  <a:cxn ang="0">
                    <a:pos x="5" y="35"/>
                  </a:cxn>
                  <a:cxn ang="0">
                    <a:pos x="5" y="34"/>
                  </a:cxn>
                  <a:cxn ang="0">
                    <a:pos x="3" y="32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8" y="20"/>
                  </a:cxn>
                  <a:cxn ang="0">
                    <a:pos x="11" y="18"/>
                  </a:cxn>
                  <a:cxn ang="0">
                    <a:pos x="13" y="14"/>
                  </a:cxn>
                  <a:cxn ang="0">
                    <a:pos x="16" y="13"/>
                  </a:cxn>
                  <a:cxn ang="0">
                    <a:pos x="21" y="8"/>
                  </a:cxn>
                  <a:cxn ang="0">
                    <a:pos x="23" y="8"/>
                  </a:cxn>
                  <a:cxn ang="0">
                    <a:pos x="28" y="4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1"/>
                  </a:cxn>
                  <a:cxn ang="0">
                    <a:pos x="37" y="4"/>
                  </a:cxn>
                  <a:cxn ang="0">
                    <a:pos x="35" y="6"/>
                  </a:cxn>
                  <a:cxn ang="0">
                    <a:pos x="34" y="6"/>
                  </a:cxn>
                  <a:cxn ang="0">
                    <a:pos x="36" y="7"/>
                  </a:cxn>
                  <a:cxn ang="0">
                    <a:pos x="39" y="6"/>
                  </a:cxn>
                  <a:cxn ang="0">
                    <a:pos x="40" y="6"/>
                  </a:cxn>
                  <a:cxn ang="0">
                    <a:pos x="37" y="9"/>
                  </a:cxn>
                  <a:cxn ang="0">
                    <a:pos x="36" y="9"/>
                  </a:cxn>
                  <a:cxn ang="0">
                    <a:pos x="38" y="14"/>
                  </a:cxn>
                  <a:cxn ang="0">
                    <a:pos x="44" y="16"/>
                  </a:cxn>
                  <a:cxn ang="0">
                    <a:pos x="48" y="14"/>
                  </a:cxn>
                  <a:cxn ang="0">
                    <a:pos x="53" y="16"/>
                  </a:cxn>
                  <a:cxn ang="0">
                    <a:pos x="53" y="18"/>
                  </a:cxn>
                  <a:cxn ang="0">
                    <a:pos x="52" y="22"/>
                  </a:cxn>
                  <a:cxn ang="0">
                    <a:pos x="49" y="24"/>
                  </a:cxn>
                </a:cxnLst>
                <a:rect l="0" t="0" r="r" b="b"/>
                <a:pathLst>
                  <a:path w="53" h="49">
                    <a:moveTo>
                      <a:pt x="49" y="24"/>
                    </a:moveTo>
                    <a:lnTo>
                      <a:pt x="50" y="27"/>
                    </a:lnTo>
                    <a:lnTo>
                      <a:pt x="44" y="34"/>
                    </a:lnTo>
                    <a:lnTo>
                      <a:pt x="41" y="43"/>
                    </a:lnTo>
                    <a:lnTo>
                      <a:pt x="34" y="49"/>
                    </a:lnTo>
                    <a:lnTo>
                      <a:pt x="30" y="45"/>
                    </a:lnTo>
                    <a:lnTo>
                      <a:pt x="30" y="43"/>
                    </a:lnTo>
                    <a:lnTo>
                      <a:pt x="25" y="44"/>
                    </a:lnTo>
                    <a:lnTo>
                      <a:pt x="23" y="42"/>
                    </a:lnTo>
                    <a:lnTo>
                      <a:pt x="21" y="43"/>
                    </a:lnTo>
                    <a:lnTo>
                      <a:pt x="19" y="39"/>
                    </a:lnTo>
                    <a:lnTo>
                      <a:pt x="18" y="35"/>
                    </a:lnTo>
                    <a:lnTo>
                      <a:pt x="19" y="32"/>
                    </a:lnTo>
                    <a:lnTo>
                      <a:pt x="14" y="29"/>
                    </a:lnTo>
                    <a:lnTo>
                      <a:pt x="11" y="32"/>
                    </a:lnTo>
                    <a:lnTo>
                      <a:pt x="8" y="37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3" y="32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8" y="20"/>
                    </a:lnTo>
                    <a:lnTo>
                      <a:pt x="11" y="18"/>
                    </a:lnTo>
                    <a:lnTo>
                      <a:pt x="13" y="14"/>
                    </a:lnTo>
                    <a:lnTo>
                      <a:pt x="16" y="13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8" y="4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1"/>
                    </a:lnTo>
                    <a:lnTo>
                      <a:pt x="37" y="4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6" y="7"/>
                    </a:lnTo>
                    <a:lnTo>
                      <a:pt x="39" y="6"/>
                    </a:lnTo>
                    <a:lnTo>
                      <a:pt x="40" y="6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8" y="14"/>
                    </a:lnTo>
                    <a:lnTo>
                      <a:pt x="44" y="16"/>
                    </a:lnTo>
                    <a:lnTo>
                      <a:pt x="48" y="14"/>
                    </a:lnTo>
                    <a:lnTo>
                      <a:pt x="53" y="16"/>
                    </a:lnTo>
                    <a:lnTo>
                      <a:pt x="53" y="18"/>
                    </a:lnTo>
                    <a:lnTo>
                      <a:pt x="52" y="22"/>
                    </a:lnTo>
                    <a:lnTo>
                      <a:pt x="49" y="24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83" name="Freeform 161">
                <a:extLst>
                  <a:ext uri="{FF2B5EF4-FFF2-40B4-BE49-F238E27FC236}">
                    <a16:creationId xmlns:a16="http://schemas.microsoft.com/office/drawing/2014/main" id="{30676D7C-2845-498A-F342-F48426FED7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26049" y="2746432"/>
                <a:ext cx="86247" cy="69911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4" y="12"/>
                  </a:cxn>
                  <a:cxn ang="0">
                    <a:pos x="11" y="14"/>
                  </a:cxn>
                  <a:cxn ang="0">
                    <a:pos x="10" y="14"/>
                  </a:cxn>
                  <a:cxn ang="0">
                    <a:pos x="9" y="19"/>
                  </a:cxn>
                  <a:cxn ang="0">
                    <a:pos x="1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3" y="12"/>
                  </a:cxn>
                  <a:cxn ang="0">
                    <a:pos x="3" y="11"/>
                  </a:cxn>
                  <a:cxn ang="0">
                    <a:pos x="3" y="6"/>
                  </a:cxn>
                  <a:cxn ang="0">
                    <a:pos x="14" y="0"/>
                  </a:cxn>
                  <a:cxn ang="0">
                    <a:pos x="17" y="1"/>
                  </a:cxn>
                  <a:cxn ang="0">
                    <a:pos x="18" y="3"/>
                  </a:cxn>
                  <a:cxn ang="0">
                    <a:pos x="20" y="4"/>
                  </a:cxn>
                  <a:cxn ang="0">
                    <a:pos x="17" y="7"/>
                  </a:cxn>
                  <a:cxn ang="0">
                    <a:pos x="17" y="9"/>
                  </a:cxn>
                </a:cxnLst>
                <a:rect l="0" t="0" r="r" b="b"/>
                <a:pathLst>
                  <a:path w="20" h="19">
                    <a:moveTo>
                      <a:pt x="17" y="9"/>
                    </a:moveTo>
                    <a:lnTo>
                      <a:pt x="14" y="12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6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18" y="3"/>
                    </a:lnTo>
                    <a:lnTo>
                      <a:pt x="20" y="4"/>
                    </a:lnTo>
                    <a:lnTo>
                      <a:pt x="17" y="7"/>
                    </a:lnTo>
                    <a:lnTo>
                      <a:pt x="17" y="9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796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62">
                <a:extLst>
                  <a:ext uri="{FF2B5EF4-FFF2-40B4-BE49-F238E27FC236}">
                    <a16:creationId xmlns:a16="http://schemas.microsoft.com/office/drawing/2014/main" id="{31F35A28-2CB3-F270-55C1-4641551CA8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60250" y="2839887"/>
                <a:ext cx="43124" cy="28535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1" y="8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4" y="3"/>
                  </a:cxn>
                  <a:cxn ang="0">
                    <a:pos x="6" y="5"/>
                  </a:cxn>
                  <a:cxn ang="0">
                    <a:pos x="10" y="6"/>
                  </a:cxn>
                  <a:cxn ang="0">
                    <a:pos x="8" y="8"/>
                  </a:cxn>
                  <a:cxn ang="0">
                    <a:pos x="2" y="7"/>
                  </a:cxn>
                </a:cxnLst>
                <a:rect l="0" t="0" r="r" b="b"/>
                <a:pathLst>
                  <a:path w="10" h="8">
                    <a:moveTo>
                      <a:pt x="2" y="7"/>
                    </a:moveTo>
                    <a:lnTo>
                      <a:pt x="1" y="8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6" y="5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2" y="7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796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63">
                <a:extLst>
                  <a:ext uri="{FF2B5EF4-FFF2-40B4-BE49-F238E27FC236}">
                    <a16:creationId xmlns:a16="http://schemas.microsoft.com/office/drawing/2014/main" id="{ABE42C78-79A9-B6F9-C81E-5EEC7F3C22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6984" y="1594315"/>
                <a:ext cx="536811" cy="189048"/>
              </a:xfrm>
              <a:custGeom>
                <a:avLst/>
                <a:gdLst/>
                <a:ahLst/>
                <a:cxnLst>
                  <a:cxn ang="0">
                    <a:pos x="5" y="42"/>
                  </a:cxn>
                  <a:cxn ang="0">
                    <a:pos x="8" y="44"/>
                  </a:cxn>
                  <a:cxn ang="0">
                    <a:pos x="11" y="45"/>
                  </a:cxn>
                  <a:cxn ang="0">
                    <a:pos x="14" y="51"/>
                  </a:cxn>
                  <a:cxn ang="0">
                    <a:pos x="20" y="49"/>
                  </a:cxn>
                  <a:cxn ang="0">
                    <a:pos x="32" y="49"/>
                  </a:cxn>
                  <a:cxn ang="0">
                    <a:pos x="30" y="45"/>
                  </a:cxn>
                  <a:cxn ang="0">
                    <a:pos x="36" y="42"/>
                  </a:cxn>
                  <a:cxn ang="0">
                    <a:pos x="44" y="42"/>
                  </a:cxn>
                  <a:cxn ang="0">
                    <a:pos x="48" y="42"/>
                  </a:cxn>
                  <a:cxn ang="0">
                    <a:pos x="50" y="39"/>
                  </a:cxn>
                  <a:cxn ang="0">
                    <a:pos x="53" y="40"/>
                  </a:cxn>
                  <a:cxn ang="0">
                    <a:pos x="59" y="48"/>
                  </a:cxn>
                  <a:cxn ang="0">
                    <a:pos x="66" y="42"/>
                  </a:cxn>
                  <a:cxn ang="0">
                    <a:pos x="72" y="44"/>
                  </a:cxn>
                  <a:cxn ang="0">
                    <a:pos x="77" y="42"/>
                  </a:cxn>
                  <a:cxn ang="0">
                    <a:pos x="83" y="39"/>
                  </a:cxn>
                  <a:cxn ang="0">
                    <a:pos x="87" y="40"/>
                  </a:cxn>
                  <a:cxn ang="0">
                    <a:pos x="96" y="34"/>
                  </a:cxn>
                  <a:cxn ang="0">
                    <a:pos x="100" y="34"/>
                  </a:cxn>
                  <a:cxn ang="0">
                    <a:pos x="105" y="31"/>
                  </a:cxn>
                  <a:cxn ang="0">
                    <a:pos x="112" y="34"/>
                  </a:cxn>
                  <a:cxn ang="0">
                    <a:pos x="119" y="28"/>
                  </a:cxn>
                  <a:cxn ang="0">
                    <a:pos x="122" y="27"/>
                  </a:cxn>
                  <a:cxn ang="0">
                    <a:pos x="124" y="20"/>
                  </a:cxn>
                  <a:cxn ang="0">
                    <a:pos x="104" y="14"/>
                  </a:cxn>
                  <a:cxn ang="0">
                    <a:pos x="96" y="13"/>
                  </a:cxn>
                  <a:cxn ang="0">
                    <a:pos x="87" y="9"/>
                  </a:cxn>
                  <a:cxn ang="0">
                    <a:pos x="82" y="10"/>
                  </a:cxn>
                  <a:cxn ang="0">
                    <a:pos x="81" y="8"/>
                  </a:cxn>
                  <a:cxn ang="0">
                    <a:pos x="66" y="5"/>
                  </a:cxn>
                  <a:cxn ang="0">
                    <a:pos x="64" y="0"/>
                  </a:cxn>
                  <a:cxn ang="0">
                    <a:pos x="58" y="5"/>
                  </a:cxn>
                  <a:cxn ang="0">
                    <a:pos x="51" y="7"/>
                  </a:cxn>
                  <a:cxn ang="0">
                    <a:pos x="39" y="6"/>
                  </a:cxn>
                  <a:cxn ang="0">
                    <a:pos x="32" y="6"/>
                  </a:cxn>
                  <a:cxn ang="0">
                    <a:pos x="10" y="4"/>
                  </a:cxn>
                  <a:cxn ang="0">
                    <a:pos x="4" y="11"/>
                  </a:cxn>
                  <a:cxn ang="0">
                    <a:pos x="0" y="16"/>
                  </a:cxn>
                  <a:cxn ang="0">
                    <a:pos x="8" y="30"/>
                  </a:cxn>
                  <a:cxn ang="0">
                    <a:pos x="9" y="34"/>
                  </a:cxn>
                  <a:cxn ang="0">
                    <a:pos x="14" y="31"/>
                  </a:cxn>
                  <a:cxn ang="0">
                    <a:pos x="11" y="37"/>
                  </a:cxn>
                </a:cxnLst>
                <a:rect l="0" t="0" r="r" b="b"/>
                <a:pathLst>
                  <a:path w="124" h="51">
                    <a:moveTo>
                      <a:pt x="9" y="37"/>
                    </a:moveTo>
                    <a:lnTo>
                      <a:pt x="5" y="42"/>
                    </a:lnTo>
                    <a:lnTo>
                      <a:pt x="6" y="43"/>
                    </a:lnTo>
                    <a:lnTo>
                      <a:pt x="8" y="44"/>
                    </a:lnTo>
                    <a:lnTo>
                      <a:pt x="9" y="42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4" y="51"/>
                    </a:lnTo>
                    <a:lnTo>
                      <a:pt x="17" y="51"/>
                    </a:lnTo>
                    <a:lnTo>
                      <a:pt x="20" y="49"/>
                    </a:lnTo>
                    <a:lnTo>
                      <a:pt x="28" y="50"/>
                    </a:lnTo>
                    <a:lnTo>
                      <a:pt x="32" y="49"/>
                    </a:lnTo>
                    <a:lnTo>
                      <a:pt x="33" y="48"/>
                    </a:lnTo>
                    <a:lnTo>
                      <a:pt x="30" y="45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43"/>
                    </a:lnTo>
                    <a:lnTo>
                      <a:pt x="44" y="42"/>
                    </a:lnTo>
                    <a:lnTo>
                      <a:pt x="47" y="43"/>
                    </a:lnTo>
                    <a:lnTo>
                      <a:pt x="48" y="42"/>
                    </a:lnTo>
                    <a:lnTo>
                      <a:pt x="49" y="39"/>
                    </a:lnTo>
                    <a:lnTo>
                      <a:pt x="50" y="39"/>
                    </a:lnTo>
                    <a:lnTo>
                      <a:pt x="52" y="41"/>
                    </a:lnTo>
                    <a:lnTo>
                      <a:pt x="53" y="40"/>
                    </a:lnTo>
                    <a:lnTo>
                      <a:pt x="55" y="45"/>
                    </a:lnTo>
                    <a:lnTo>
                      <a:pt x="59" y="48"/>
                    </a:lnTo>
                    <a:lnTo>
                      <a:pt x="63" y="47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2" y="44"/>
                    </a:lnTo>
                    <a:lnTo>
                      <a:pt x="75" y="45"/>
                    </a:lnTo>
                    <a:lnTo>
                      <a:pt x="77" y="42"/>
                    </a:lnTo>
                    <a:lnTo>
                      <a:pt x="80" y="42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7" y="40"/>
                    </a:lnTo>
                    <a:lnTo>
                      <a:pt x="95" y="39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4" y="31"/>
                    </a:lnTo>
                    <a:lnTo>
                      <a:pt x="105" y="31"/>
                    </a:lnTo>
                    <a:lnTo>
                      <a:pt x="107" y="34"/>
                    </a:lnTo>
                    <a:lnTo>
                      <a:pt x="112" y="34"/>
                    </a:lnTo>
                    <a:lnTo>
                      <a:pt x="113" y="29"/>
                    </a:lnTo>
                    <a:lnTo>
                      <a:pt x="119" y="28"/>
                    </a:lnTo>
                    <a:lnTo>
                      <a:pt x="121" y="29"/>
                    </a:lnTo>
                    <a:lnTo>
                      <a:pt x="122" y="27"/>
                    </a:lnTo>
                    <a:lnTo>
                      <a:pt x="122" y="22"/>
                    </a:lnTo>
                    <a:lnTo>
                      <a:pt x="124" y="20"/>
                    </a:lnTo>
                    <a:lnTo>
                      <a:pt x="116" y="18"/>
                    </a:lnTo>
                    <a:lnTo>
                      <a:pt x="104" y="14"/>
                    </a:lnTo>
                    <a:lnTo>
                      <a:pt x="98" y="14"/>
                    </a:lnTo>
                    <a:lnTo>
                      <a:pt x="96" y="13"/>
                    </a:lnTo>
                    <a:lnTo>
                      <a:pt x="92" y="13"/>
                    </a:lnTo>
                    <a:lnTo>
                      <a:pt x="87" y="9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9"/>
                    </a:lnTo>
                    <a:lnTo>
                      <a:pt x="81" y="8"/>
                    </a:lnTo>
                    <a:lnTo>
                      <a:pt x="69" y="8"/>
                    </a:lnTo>
                    <a:lnTo>
                      <a:pt x="66" y="5"/>
                    </a:lnTo>
                    <a:lnTo>
                      <a:pt x="65" y="2"/>
                    </a:lnTo>
                    <a:lnTo>
                      <a:pt x="64" y="0"/>
                    </a:lnTo>
                    <a:lnTo>
                      <a:pt x="59" y="2"/>
                    </a:lnTo>
                    <a:lnTo>
                      <a:pt x="58" y="5"/>
                    </a:lnTo>
                    <a:lnTo>
                      <a:pt x="54" y="5"/>
                    </a:lnTo>
                    <a:lnTo>
                      <a:pt x="51" y="7"/>
                    </a:lnTo>
                    <a:lnTo>
                      <a:pt x="44" y="4"/>
                    </a:lnTo>
                    <a:lnTo>
                      <a:pt x="39" y="6"/>
                    </a:lnTo>
                    <a:lnTo>
                      <a:pt x="34" y="5"/>
                    </a:lnTo>
                    <a:lnTo>
                      <a:pt x="32" y="6"/>
                    </a:lnTo>
                    <a:lnTo>
                      <a:pt x="27" y="5"/>
                    </a:lnTo>
                    <a:lnTo>
                      <a:pt x="10" y="4"/>
                    </a:lnTo>
                    <a:lnTo>
                      <a:pt x="5" y="8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8" y="30"/>
                    </a:lnTo>
                    <a:lnTo>
                      <a:pt x="8" y="32"/>
                    </a:lnTo>
                    <a:lnTo>
                      <a:pt x="9" y="34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4"/>
                    </a:lnTo>
                    <a:lnTo>
                      <a:pt x="11" y="37"/>
                    </a:lnTo>
                    <a:lnTo>
                      <a:pt x="9" y="37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6" name="Freeform 164">
                <a:extLst>
                  <a:ext uri="{FF2B5EF4-FFF2-40B4-BE49-F238E27FC236}">
                    <a16:creationId xmlns:a16="http://schemas.microsoft.com/office/drawing/2014/main" id="{86D029F3-3BBD-8EFA-41CF-9C0382EECE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50190" y="1642112"/>
                <a:ext cx="342757" cy="190474"/>
              </a:xfrm>
              <a:custGeom>
                <a:avLst/>
                <a:gdLst/>
                <a:ahLst/>
                <a:cxnLst>
                  <a:cxn ang="0">
                    <a:pos x="5" y="21"/>
                  </a:cxn>
                  <a:cxn ang="0">
                    <a:pos x="12" y="15"/>
                  </a:cxn>
                  <a:cxn ang="0">
                    <a:pos x="15" y="14"/>
                  </a:cxn>
                  <a:cxn ang="0">
                    <a:pos x="17" y="7"/>
                  </a:cxn>
                  <a:cxn ang="0">
                    <a:pos x="20" y="6"/>
                  </a:cxn>
                  <a:cxn ang="0">
                    <a:pos x="25" y="7"/>
                  </a:cxn>
                  <a:cxn ang="0">
                    <a:pos x="37" y="4"/>
                  </a:cxn>
                  <a:cxn ang="0">
                    <a:pos x="47" y="2"/>
                  </a:cxn>
                  <a:cxn ang="0">
                    <a:pos x="47" y="4"/>
                  </a:cxn>
                  <a:cxn ang="0">
                    <a:pos x="54" y="4"/>
                  </a:cxn>
                  <a:cxn ang="0">
                    <a:pos x="65" y="4"/>
                  </a:cxn>
                  <a:cxn ang="0">
                    <a:pos x="65" y="7"/>
                  </a:cxn>
                  <a:cxn ang="0">
                    <a:pos x="76" y="7"/>
                  </a:cxn>
                  <a:cxn ang="0">
                    <a:pos x="78" y="14"/>
                  </a:cxn>
                  <a:cxn ang="0">
                    <a:pos x="74" y="15"/>
                  </a:cxn>
                  <a:cxn ang="0">
                    <a:pos x="66" y="19"/>
                  </a:cxn>
                  <a:cxn ang="0">
                    <a:pos x="63" y="26"/>
                  </a:cxn>
                  <a:cxn ang="0">
                    <a:pos x="54" y="25"/>
                  </a:cxn>
                  <a:cxn ang="0">
                    <a:pos x="48" y="29"/>
                  </a:cxn>
                  <a:cxn ang="0">
                    <a:pos x="41" y="35"/>
                  </a:cxn>
                  <a:cxn ang="0">
                    <a:pos x="41" y="40"/>
                  </a:cxn>
                  <a:cxn ang="0">
                    <a:pos x="47" y="40"/>
                  </a:cxn>
                  <a:cxn ang="0">
                    <a:pos x="45" y="45"/>
                  </a:cxn>
                  <a:cxn ang="0">
                    <a:pos x="48" y="44"/>
                  </a:cxn>
                  <a:cxn ang="0">
                    <a:pos x="48" y="48"/>
                  </a:cxn>
                  <a:cxn ang="0">
                    <a:pos x="42" y="51"/>
                  </a:cxn>
                  <a:cxn ang="0">
                    <a:pos x="32" y="48"/>
                  </a:cxn>
                  <a:cxn ang="0">
                    <a:pos x="33" y="45"/>
                  </a:cxn>
                  <a:cxn ang="0">
                    <a:pos x="28" y="38"/>
                  </a:cxn>
                  <a:cxn ang="0">
                    <a:pos x="20" y="31"/>
                  </a:cxn>
                  <a:cxn ang="0">
                    <a:pos x="4" y="32"/>
                  </a:cxn>
                  <a:cxn ang="0">
                    <a:pos x="1" y="26"/>
                  </a:cxn>
                </a:cxnLst>
                <a:rect l="0" t="0" r="r" b="b"/>
                <a:pathLst>
                  <a:path w="79" h="51">
                    <a:moveTo>
                      <a:pt x="0" y="21"/>
                    </a:moveTo>
                    <a:lnTo>
                      <a:pt x="5" y="21"/>
                    </a:lnTo>
                    <a:lnTo>
                      <a:pt x="6" y="16"/>
                    </a:lnTo>
                    <a:lnTo>
                      <a:pt x="12" y="15"/>
                    </a:lnTo>
                    <a:lnTo>
                      <a:pt x="14" y="16"/>
                    </a:lnTo>
                    <a:lnTo>
                      <a:pt x="15" y="14"/>
                    </a:lnTo>
                    <a:lnTo>
                      <a:pt x="15" y="9"/>
                    </a:lnTo>
                    <a:lnTo>
                      <a:pt x="17" y="7"/>
                    </a:lnTo>
                    <a:lnTo>
                      <a:pt x="20" y="7"/>
                    </a:lnTo>
                    <a:lnTo>
                      <a:pt x="20" y="6"/>
                    </a:lnTo>
                    <a:lnTo>
                      <a:pt x="23" y="9"/>
                    </a:lnTo>
                    <a:lnTo>
                      <a:pt x="25" y="7"/>
                    </a:lnTo>
                    <a:lnTo>
                      <a:pt x="32" y="7"/>
                    </a:lnTo>
                    <a:lnTo>
                      <a:pt x="37" y="4"/>
                    </a:lnTo>
                    <a:lnTo>
                      <a:pt x="43" y="4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47" y="4"/>
                    </a:lnTo>
                    <a:lnTo>
                      <a:pt x="49" y="6"/>
                    </a:lnTo>
                    <a:lnTo>
                      <a:pt x="54" y="4"/>
                    </a:lnTo>
                    <a:lnTo>
                      <a:pt x="59" y="0"/>
                    </a:lnTo>
                    <a:lnTo>
                      <a:pt x="65" y="4"/>
                    </a:lnTo>
                    <a:lnTo>
                      <a:pt x="65" y="5"/>
                    </a:lnTo>
                    <a:lnTo>
                      <a:pt x="65" y="7"/>
                    </a:lnTo>
                    <a:lnTo>
                      <a:pt x="69" y="6"/>
                    </a:lnTo>
                    <a:lnTo>
                      <a:pt x="76" y="7"/>
                    </a:lnTo>
                    <a:lnTo>
                      <a:pt x="79" y="11"/>
                    </a:lnTo>
                    <a:lnTo>
                      <a:pt x="78" y="14"/>
                    </a:lnTo>
                    <a:lnTo>
                      <a:pt x="76" y="14"/>
                    </a:lnTo>
                    <a:lnTo>
                      <a:pt x="74" y="15"/>
                    </a:lnTo>
                    <a:lnTo>
                      <a:pt x="71" y="15"/>
                    </a:lnTo>
                    <a:lnTo>
                      <a:pt x="66" y="19"/>
                    </a:lnTo>
                    <a:lnTo>
                      <a:pt x="67" y="25"/>
                    </a:lnTo>
                    <a:lnTo>
                      <a:pt x="63" y="26"/>
                    </a:lnTo>
                    <a:lnTo>
                      <a:pt x="57" y="22"/>
                    </a:lnTo>
                    <a:lnTo>
                      <a:pt x="54" y="25"/>
                    </a:lnTo>
                    <a:lnTo>
                      <a:pt x="51" y="29"/>
                    </a:lnTo>
                    <a:lnTo>
                      <a:pt x="48" y="29"/>
                    </a:lnTo>
                    <a:lnTo>
                      <a:pt x="47" y="30"/>
                    </a:lnTo>
                    <a:lnTo>
                      <a:pt x="41" y="35"/>
                    </a:lnTo>
                    <a:lnTo>
                      <a:pt x="40" y="38"/>
                    </a:lnTo>
                    <a:lnTo>
                      <a:pt x="41" y="40"/>
                    </a:lnTo>
                    <a:lnTo>
                      <a:pt x="46" y="38"/>
                    </a:lnTo>
                    <a:lnTo>
                      <a:pt x="47" y="40"/>
                    </a:lnTo>
                    <a:lnTo>
                      <a:pt x="44" y="43"/>
                    </a:lnTo>
                    <a:lnTo>
                      <a:pt x="45" y="45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9" y="46"/>
                    </a:lnTo>
                    <a:lnTo>
                      <a:pt x="48" y="48"/>
                    </a:lnTo>
                    <a:lnTo>
                      <a:pt x="45" y="48"/>
                    </a:lnTo>
                    <a:lnTo>
                      <a:pt x="42" y="51"/>
                    </a:lnTo>
                    <a:lnTo>
                      <a:pt x="35" y="51"/>
                    </a:lnTo>
                    <a:lnTo>
                      <a:pt x="32" y="48"/>
                    </a:lnTo>
                    <a:lnTo>
                      <a:pt x="33" y="46"/>
                    </a:lnTo>
                    <a:lnTo>
                      <a:pt x="33" y="45"/>
                    </a:lnTo>
                    <a:lnTo>
                      <a:pt x="30" y="45"/>
                    </a:lnTo>
                    <a:lnTo>
                      <a:pt x="28" y="38"/>
                    </a:lnTo>
                    <a:lnTo>
                      <a:pt x="26" y="37"/>
                    </a:lnTo>
                    <a:lnTo>
                      <a:pt x="20" y="31"/>
                    </a:lnTo>
                    <a:lnTo>
                      <a:pt x="7" y="32"/>
                    </a:lnTo>
                    <a:lnTo>
                      <a:pt x="4" y="32"/>
                    </a:lnTo>
                    <a:lnTo>
                      <a:pt x="4" y="31"/>
                    </a:lnTo>
                    <a:lnTo>
                      <a:pt x="1" y="26"/>
                    </a:lnTo>
                    <a:lnTo>
                      <a:pt x="0" y="21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t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100" b="1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65">
                <a:extLst>
                  <a:ext uri="{FF2B5EF4-FFF2-40B4-BE49-F238E27FC236}">
                    <a16:creationId xmlns:a16="http://schemas.microsoft.com/office/drawing/2014/main" id="{E957752C-7913-4C31-F278-287DCC5A9BF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23805" y="1690623"/>
                <a:ext cx="346476" cy="353127"/>
              </a:xfrm>
              <a:custGeom>
                <a:avLst/>
                <a:gdLst/>
                <a:ahLst/>
                <a:cxnLst>
                  <a:cxn ang="0">
                    <a:pos x="40" y="2"/>
                  </a:cxn>
                  <a:cxn ang="0">
                    <a:pos x="44" y="3"/>
                  </a:cxn>
                  <a:cxn ang="0">
                    <a:pos x="50" y="4"/>
                  </a:cxn>
                  <a:cxn ang="0">
                    <a:pos x="50" y="13"/>
                  </a:cxn>
                  <a:cxn ang="0">
                    <a:pos x="48" y="16"/>
                  </a:cxn>
                  <a:cxn ang="0">
                    <a:pos x="53" y="17"/>
                  </a:cxn>
                  <a:cxn ang="0">
                    <a:pos x="55" y="13"/>
                  </a:cxn>
                  <a:cxn ang="0">
                    <a:pos x="55" y="16"/>
                  </a:cxn>
                  <a:cxn ang="0">
                    <a:pos x="69" y="22"/>
                  </a:cxn>
                  <a:cxn ang="0">
                    <a:pos x="80" y="24"/>
                  </a:cxn>
                  <a:cxn ang="0">
                    <a:pos x="76" y="36"/>
                  </a:cxn>
                  <a:cxn ang="0">
                    <a:pos x="70" y="42"/>
                  </a:cxn>
                  <a:cxn ang="0">
                    <a:pos x="67" y="45"/>
                  </a:cxn>
                  <a:cxn ang="0">
                    <a:pos x="59" y="52"/>
                  </a:cxn>
                  <a:cxn ang="0">
                    <a:pos x="57" y="54"/>
                  </a:cxn>
                  <a:cxn ang="0">
                    <a:pos x="54" y="63"/>
                  </a:cxn>
                  <a:cxn ang="0">
                    <a:pos x="51" y="72"/>
                  </a:cxn>
                  <a:cxn ang="0">
                    <a:pos x="53" y="77"/>
                  </a:cxn>
                  <a:cxn ang="0">
                    <a:pos x="55" y="83"/>
                  </a:cxn>
                  <a:cxn ang="0">
                    <a:pos x="56" y="88"/>
                  </a:cxn>
                  <a:cxn ang="0">
                    <a:pos x="43" y="94"/>
                  </a:cxn>
                  <a:cxn ang="0">
                    <a:pos x="36" y="93"/>
                  </a:cxn>
                  <a:cxn ang="0">
                    <a:pos x="30" y="91"/>
                  </a:cxn>
                  <a:cxn ang="0">
                    <a:pos x="30" y="82"/>
                  </a:cxn>
                  <a:cxn ang="0">
                    <a:pos x="34" y="81"/>
                  </a:cxn>
                  <a:cxn ang="0">
                    <a:pos x="39" y="77"/>
                  </a:cxn>
                  <a:cxn ang="0">
                    <a:pos x="34" y="74"/>
                  </a:cxn>
                  <a:cxn ang="0">
                    <a:pos x="30" y="72"/>
                  </a:cxn>
                  <a:cxn ang="0">
                    <a:pos x="20" y="63"/>
                  </a:cxn>
                  <a:cxn ang="0">
                    <a:pos x="14" y="61"/>
                  </a:cxn>
                  <a:cxn ang="0">
                    <a:pos x="9" y="58"/>
                  </a:cxn>
                  <a:cxn ang="0">
                    <a:pos x="3" y="55"/>
                  </a:cxn>
                  <a:cxn ang="0">
                    <a:pos x="4" y="49"/>
                  </a:cxn>
                  <a:cxn ang="0">
                    <a:pos x="0" y="48"/>
                  </a:cxn>
                  <a:cxn ang="0">
                    <a:pos x="6" y="46"/>
                  </a:cxn>
                  <a:cxn ang="0">
                    <a:pos x="8" y="40"/>
                  </a:cxn>
                  <a:cxn ang="0">
                    <a:pos x="11" y="27"/>
                  </a:cxn>
                  <a:cxn ang="0">
                    <a:pos x="16" y="24"/>
                  </a:cxn>
                  <a:cxn ang="0">
                    <a:pos x="21" y="21"/>
                  </a:cxn>
                  <a:cxn ang="0">
                    <a:pos x="27" y="13"/>
                  </a:cxn>
                  <a:cxn ang="0">
                    <a:pos x="32" y="5"/>
                  </a:cxn>
                </a:cxnLst>
                <a:rect l="0" t="0" r="r" b="b"/>
                <a:pathLst>
                  <a:path w="80" h="95">
                    <a:moveTo>
                      <a:pt x="36" y="0"/>
                    </a:moveTo>
                    <a:lnTo>
                      <a:pt x="40" y="2"/>
                    </a:lnTo>
                    <a:lnTo>
                      <a:pt x="43" y="4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0" y="13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2" y="19"/>
                    </a:lnTo>
                    <a:lnTo>
                      <a:pt x="53" y="17"/>
                    </a:lnTo>
                    <a:lnTo>
                      <a:pt x="54" y="13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5" y="16"/>
                    </a:lnTo>
                    <a:lnTo>
                      <a:pt x="61" y="18"/>
                    </a:lnTo>
                    <a:lnTo>
                      <a:pt x="69" y="22"/>
                    </a:lnTo>
                    <a:lnTo>
                      <a:pt x="70" y="23"/>
                    </a:lnTo>
                    <a:lnTo>
                      <a:pt x="80" y="24"/>
                    </a:lnTo>
                    <a:lnTo>
                      <a:pt x="77" y="28"/>
                    </a:lnTo>
                    <a:lnTo>
                      <a:pt x="76" y="36"/>
                    </a:lnTo>
                    <a:lnTo>
                      <a:pt x="75" y="38"/>
                    </a:lnTo>
                    <a:lnTo>
                      <a:pt x="70" y="42"/>
                    </a:lnTo>
                    <a:lnTo>
                      <a:pt x="69" y="42"/>
                    </a:lnTo>
                    <a:lnTo>
                      <a:pt x="67" y="45"/>
                    </a:lnTo>
                    <a:lnTo>
                      <a:pt x="63" y="45"/>
                    </a:lnTo>
                    <a:lnTo>
                      <a:pt x="59" y="52"/>
                    </a:lnTo>
                    <a:lnTo>
                      <a:pt x="58" y="52"/>
                    </a:lnTo>
                    <a:lnTo>
                      <a:pt x="57" y="54"/>
                    </a:lnTo>
                    <a:lnTo>
                      <a:pt x="57" y="58"/>
                    </a:lnTo>
                    <a:lnTo>
                      <a:pt x="54" y="63"/>
                    </a:lnTo>
                    <a:lnTo>
                      <a:pt x="55" y="65"/>
                    </a:lnTo>
                    <a:lnTo>
                      <a:pt x="51" y="72"/>
                    </a:lnTo>
                    <a:lnTo>
                      <a:pt x="51" y="74"/>
                    </a:lnTo>
                    <a:lnTo>
                      <a:pt x="53" y="77"/>
                    </a:lnTo>
                    <a:lnTo>
                      <a:pt x="53" y="80"/>
                    </a:lnTo>
                    <a:lnTo>
                      <a:pt x="55" y="83"/>
                    </a:lnTo>
                    <a:lnTo>
                      <a:pt x="58" y="85"/>
                    </a:lnTo>
                    <a:lnTo>
                      <a:pt x="56" y="88"/>
                    </a:lnTo>
                    <a:lnTo>
                      <a:pt x="51" y="95"/>
                    </a:lnTo>
                    <a:lnTo>
                      <a:pt x="43" y="94"/>
                    </a:lnTo>
                    <a:lnTo>
                      <a:pt x="39" y="91"/>
                    </a:lnTo>
                    <a:lnTo>
                      <a:pt x="36" y="93"/>
                    </a:lnTo>
                    <a:lnTo>
                      <a:pt x="32" y="90"/>
                    </a:lnTo>
                    <a:lnTo>
                      <a:pt x="30" y="91"/>
                    </a:lnTo>
                    <a:lnTo>
                      <a:pt x="29" y="85"/>
                    </a:lnTo>
                    <a:lnTo>
                      <a:pt x="30" y="82"/>
                    </a:lnTo>
                    <a:lnTo>
                      <a:pt x="33" y="80"/>
                    </a:lnTo>
                    <a:lnTo>
                      <a:pt x="34" y="81"/>
                    </a:lnTo>
                    <a:lnTo>
                      <a:pt x="38" y="79"/>
                    </a:lnTo>
                    <a:lnTo>
                      <a:pt x="39" y="77"/>
                    </a:lnTo>
                    <a:lnTo>
                      <a:pt x="37" y="74"/>
                    </a:lnTo>
                    <a:lnTo>
                      <a:pt x="34" y="74"/>
                    </a:lnTo>
                    <a:lnTo>
                      <a:pt x="30" y="73"/>
                    </a:lnTo>
                    <a:lnTo>
                      <a:pt x="30" y="72"/>
                    </a:lnTo>
                    <a:lnTo>
                      <a:pt x="23" y="64"/>
                    </a:lnTo>
                    <a:lnTo>
                      <a:pt x="20" y="63"/>
                    </a:lnTo>
                    <a:lnTo>
                      <a:pt x="17" y="60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9" y="58"/>
                    </a:lnTo>
                    <a:lnTo>
                      <a:pt x="8" y="59"/>
                    </a:lnTo>
                    <a:lnTo>
                      <a:pt x="3" y="55"/>
                    </a:lnTo>
                    <a:lnTo>
                      <a:pt x="6" y="51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48"/>
                    </a:lnTo>
                    <a:lnTo>
                      <a:pt x="5" y="45"/>
                    </a:lnTo>
                    <a:lnTo>
                      <a:pt x="6" y="46"/>
                    </a:lnTo>
                    <a:lnTo>
                      <a:pt x="9" y="44"/>
                    </a:lnTo>
                    <a:lnTo>
                      <a:pt x="8" y="40"/>
                    </a:lnTo>
                    <a:lnTo>
                      <a:pt x="11" y="38"/>
                    </a:lnTo>
                    <a:lnTo>
                      <a:pt x="11" y="27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1" y="21"/>
                    </a:lnTo>
                    <a:lnTo>
                      <a:pt x="25" y="15"/>
                    </a:lnTo>
                    <a:lnTo>
                      <a:pt x="27" y="13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36" y="0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88" name="Freeform 166">
                <a:extLst>
                  <a:ext uri="{FF2B5EF4-FFF2-40B4-BE49-F238E27FC236}">
                    <a16:creationId xmlns:a16="http://schemas.microsoft.com/office/drawing/2014/main" id="{6CEFDB13-64A6-DBC8-405B-8CB2558A7B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34954" y="1655668"/>
                <a:ext cx="356140" cy="24469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8" y="12"/>
                  </a:cxn>
                  <a:cxn ang="0">
                    <a:pos x="11" y="11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25" y="2"/>
                  </a:cxn>
                  <a:cxn ang="0">
                    <a:pos x="31" y="0"/>
                  </a:cxn>
                  <a:cxn ang="0">
                    <a:pos x="39" y="4"/>
                  </a:cxn>
                  <a:cxn ang="0">
                    <a:pos x="46" y="9"/>
                  </a:cxn>
                  <a:cxn ang="0">
                    <a:pos x="54" y="11"/>
                  </a:cxn>
                  <a:cxn ang="0">
                    <a:pos x="61" y="11"/>
                  </a:cxn>
                  <a:cxn ang="0">
                    <a:pos x="69" y="9"/>
                  </a:cxn>
                  <a:cxn ang="0">
                    <a:pos x="76" y="8"/>
                  </a:cxn>
                  <a:cxn ang="0">
                    <a:pos x="78" y="11"/>
                  </a:cxn>
                  <a:cxn ang="0">
                    <a:pos x="69" y="17"/>
                  </a:cxn>
                  <a:cxn ang="0">
                    <a:pos x="67" y="25"/>
                  </a:cxn>
                  <a:cxn ang="0">
                    <a:pos x="62" y="32"/>
                  </a:cxn>
                  <a:cxn ang="0">
                    <a:pos x="56" y="35"/>
                  </a:cxn>
                  <a:cxn ang="0">
                    <a:pos x="53" y="49"/>
                  </a:cxn>
                  <a:cxn ang="0">
                    <a:pos x="52" y="55"/>
                  </a:cxn>
                  <a:cxn ang="0">
                    <a:pos x="47" y="55"/>
                  </a:cxn>
                  <a:cxn ang="0">
                    <a:pos x="44" y="60"/>
                  </a:cxn>
                  <a:cxn ang="0">
                    <a:pos x="48" y="61"/>
                  </a:cxn>
                  <a:cxn ang="0">
                    <a:pos x="43" y="65"/>
                  </a:cxn>
                  <a:cxn ang="0">
                    <a:pos x="37" y="65"/>
                  </a:cxn>
                  <a:cxn ang="0">
                    <a:pos x="33" y="59"/>
                  </a:cxn>
                  <a:cxn ang="0">
                    <a:pos x="28" y="61"/>
                  </a:cxn>
                  <a:cxn ang="0">
                    <a:pos x="27" y="58"/>
                  </a:cxn>
                  <a:cxn ang="0">
                    <a:pos x="23" y="52"/>
                  </a:cxn>
                  <a:cxn ang="0">
                    <a:pos x="16" y="48"/>
                  </a:cxn>
                  <a:cxn ang="0">
                    <a:pos x="13" y="45"/>
                  </a:cxn>
                  <a:cxn ang="0">
                    <a:pos x="14" y="40"/>
                  </a:cxn>
                  <a:cxn ang="0">
                    <a:pos x="9" y="41"/>
                  </a:cxn>
                  <a:cxn ang="0">
                    <a:pos x="6" y="39"/>
                  </a:cxn>
                  <a:cxn ang="0">
                    <a:pos x="17" y="39"/>
                  </a:cxn>
                  <a:cxn ang="0">
                    <a:pos x="19" y="36"/>
                  </a:cxn>
                  <a:cxn ang="0">
                    <a:pos x="16" y="31"/>
                  </a:cxn>
                  <a:cxn ang="0">
                    <a:pos x="13" y="25"/>
                  </a:cxn>
                  <a:cxn ang="0">
                    <a:pos x="13" y="21"/>
                  </a:cxn>
                  <a:cxn ang="0">
                    <a:pos x="11" y="21"/>
                  </a:cxn>
                  <a:cxn ang="0">
                    <a:pos x="3" y="21"/>
                  </a:cxn>
                </a:cxnLst>
                <a:rect l="0" t="0" r="r" b="b"/>
                <a:pathLst>
                  <a:path w="78" h="66">
                    <a:moveTo>
                      <a:pt x="0" y="22"/>
                    </a:moveTo>
                    <a:lnTo>
                      <a:pt x="0" y="16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3" y="8"/>
                    </a:lnTo>
                    <a:lnTo>
                      <a:pt x="16" y="8"/>
                    </a:lnTo>
                    <a:lnTo>
                      <a:pt x="18" y="9"/>
                    </a:lnTo>
                    <a:lnTo>
                      <a:pt x="19" y="9"/>
                    </a:lnTo>
                    <a:lnTo>
                      <a:pt x="20" y="5"/>
                    </a:lnTo>
                    <a:lnTo>
                      <a:pt x="25" y="2"/>
                    </a:lnTo>
                    <a:lnTo>
                      <a:pt x="31" y="1"/>
                    </a:lnTo>
                    <a:lnTo>
                      <a:pt x="31" y="0"/>
                    </a:lnTo>
                    <a:lnTo>
                      <a:pt x="35" y="4"/>
                    </a:lnTo>
                    <a:lnTo>
                      <a:pt x="39" y="4"/>
                    </a:lnTo>
                    <a:lnTo>
                      <a:pt x="46" y="8"/>
                    </a:lnTo>
                    <a:lnTo>
                      <a:pt x="46" y="9"/>
                    </a:lnTo>
                    <a:lnTo>
                      <a:pt x="48" y="10"/>
                    </a:lnTo>
                    <a:lnTo>
                      <a:pt x="54" y="11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6" y="9"/>
                    </a:lnTo>
                    <a:lnTo>
                      <a:pt x="69" y="9"/>
                    </a:lnTo>
                    <a:lnTo>
                      <a:pt x="74" y="6"/>
                    </a:lnTo>
                    <a:lnTo>
                      <a:pt x="76" y="8"/>
                    </a:lnTo>
                    <a:lnTo>
                      <a:pt x="76" y="9"/>
                    </a:lnTo>
                    <a:lnTo>
                      <a:pt x="78" y="11"/>
                    </a:lnTo>
                    <a:lnTo>
                      <a:pt x="75" y="16"/>
                    </a:lnTo>
                    <a:lnTo>
                      <a:pt x="69" y="17"/>
                    </a:lnTo>
                    <a:lnTo>
                      <a:pt x="69" y="23"/>
                    </a:lnTo>
                    <a:lnTo>
                      <a:pt x="67" y="25"/>
                    </a:lnTo>
                    <a:lnTo>
                      <a:pt x="64" y="31"/>
                    </a:lnTo>
                    <a:lnTo>
                      <a:pt x="62" y="32"/>
                    </a:lnTo>
                    <a:lnTo>
                      <a:pt x="59" y="35"/>
                    </a:lnTo>
                    <a:lnTo>
                      <a:pt x="56" y="35"/>
                    </a:lnTo>
                    <a:lnTo>
                      <a:pt x="53" y="38"/>
                    </a:lnTo>
                    <a:lnTo>
                      <a:pt x="53" y="49"/>
                    </a:lnTo>
                    <a:lnTo>
                      <a:pt x="51" y="50"/>
                    </a:lnTo>
                    <a:lnTo>
                      <a:pt x="52" y="55"/>
                    </a:lnTo>
                    <a:lnTo>
                      <a:pt x="49" y="56"/>
                    </a:lnTo>
                    <a:lnTo>
                      <a:pt x="47" y="55"/>
                    </a:lnTo>
                    <a:lnTo>
                      <a:pt x="43" y="58"/>
                    </a:lnTo>
                    <a:lnTo>
                      <a:pt x="44" y="60"/>
                    </a:lnTo>
                    <a:lnTo>
                      <a:pt x="47" y="60"/>
                    </a:lnTo>
                    <a:lnTo>
                      <a:pt x="48" y="61"/>
                    </a:lnTo>
                    <a:lnTo>
                      <a:pt x="45" y="66"/>
                    </a:lnTo>
                    <a:lnTo>
                      <a:pt x="43" y="65"/>
                    </a:lnTo>
                    <a:lnTo>
                      <a:pt x="39" y="66"/>
                    </a:lnTo>
                    <a:lnTo>
                      <a:pt x="37" y="65"/>
                    </a:lnTo>
                    <a:lnTo>
                      <a:pt x="34" y="64"/>
                    </a:lnTo>
                    <a:lnTo>
                      <a:pt x="33" y="59"/>
                    </a:lnTo>
                    <a:lnTo>
                      <a:pt x="31" y="58"/>
                    </a:lnTo>
                    <a:lnTo>
                      <a:pt x="28" y="61"/>
                    </a:lnTo>
                    <a:lnTo>
                      <a:pt x="28" y="61"/>
                    </a:lnTo>
                    <a:lnTo>
                      <a:pt x="27" y="58"/>
                    </a:lnTo>
                    <a:lnTo>
                      <a:pt x="25" y="56"/>
                    </a:lnTo>
                    <a:lnTo>
                      <a:pt x="23" y="52"/>
                    </a:lnTo>
                    <a:lnTo>
                      <a:pt x="19" y="52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3" y="45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1" y="42"/>
                    </a:lnTo>
                    <a:lnTo>
                      <a:pt x="9" y="41"/>
                    </a:lnTo>
                    <a:lnTo>
                      <a:pt x="8" y="43"/>
                    </a:lnTo>
                    <a:lnTo>
                      <a:pt x="6" y="39"/>
                    </a:lnTo>
                    <a:lnTo>
                      <a:pt x="10" y="34"/>
                    </a:lnTo>
                    <a:lnTo>
                      <a:pt x="17" y="39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8" y="34"/>
                    </a:lnTo>
                    <a:lnTo>
                      <a:pt x="16" y="31"/>
                    </a:lnTo>
                    <a:lnTo>
                      <a:pt x="12" y="31"/>
                    </a:lnTo>
                    <a:lnTo>
                      <a:pt x="13" y="25"/>
                    </a:lnTo>
                    <a:lnTo>
                      <a:pt x="12" y="24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8" y="18"/>
                    </a:lnTo>
                    <a:lnTo>
                      <a:pt x="3" y="21"/>
                    </a:lnTo>
                    <a:lnTo>
                      <a:pt x="0" y="22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796" b="0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67">
                <a:extLst>
                  <a:ext uri="{FF2B5EF4-FFF2-40B4-BE49-F238E27FC236}">
                    <a16:creationId xmlns:a16="http://schemas.microsoft.com/office/drawing/2014/main" id="{4CC1DE50-7576-65F6-62E1-D8C09484892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89596" y="2240642"/>
                <a:ext cx="316733" cy="323163"/>
              </a:xfrm>
              <a:custGeom>
                <a:avLst/>
                <a:gdLst/>
                <a:ahLst/>
                <a:cxnLst>
                  <a:cxn ang="0">
                    <a:pos x="21" y="36"/>
                  </a:cxn>
                  <a:cxn ang="0">
                    <a:pos x="16" y="38"/>
                  </a:cxn>
                  <a:cxn ang="0">
                    <a:pos x="13" y="48"/>
                  </a:cxn>
                  <a:cxn ang="0">
                    <a:pos x="8" y="51"/>
                  </a:cxn>
                  <a:cxn ang="0">
                    <a:pos x="6" y="57"/>
                  </a:cxn>
                  <a:cxn ang="0">
                    <a:pos x="0" y="65"/>
                  </a:cxn>
                  <a:cxn ang="0">
                    <a:pos x="6" y="63"/>
                  </a:cxn>
                  <a:cxn ang="0">
                    <a:pos x="13" y="64"/>
                  </a:cxn>
                  <a:cxn ang="0">
                    <a:pos x="16" y="62"/>
                  </a:cxn>
                  <a:cxn ang="0">
                    <a:pos x="22" y="63"/>
                  </a:cxn>
                  <a:cxn ang="0">
                    <a:pos x="28" y="66"/>
                  </a:cxn>
                  <a:cxn ang="0">
                    <a:pos x="36" y="69"/>
                  </a:cxn>
                  <a:cxn ang="0">
                    <a:pos x="41" y="71"/>
                  </a:cxn>
                  <a:cxn ang="0">
                    <a:pos x="46" y="73"/>
                  </a:cxn>
                  <a:cxn ang="0">
                    <a:pos x="37" y="83"/>
                  </a:cxn>
                  <a:cxn ang="0">
                    <a:pos x="36" y="86"/>
                  </a:cxn>
                  <a:cxn ang="0">
                    <a:pos x="40" y="85"/>
                  </a:cxn>
                  <a:cxn ang="0">
                    <a:pos x="46" y="81"/>
                  </a:cxn>
                  <a:cxn ang="0">
                    <a:pos x="51" y="77"/>
                  </a:cxn>
                  <a:cxn ang="0">
                    <a:pos x="59" y="75"/>
                  </a:cxn>
                  <a:cxn ang="0">
                    <a:pos x="64" y="75"/>
                  </a:cxn>
                  <a:cxn ang="0">
                    <a:pos x="73" y="75"/>
                  </a:cxn>
                  <a:cxn ang="0">
                    <a:pos x="72" y="70"/>
                  </a:cxn>
                  <a:cxn ang="0">
                    <a:pos x="72" y="66"/>
                  </a:cxn>
                  <a:cxn ang="0">
                    <a:pos x="71" y="61"/>
                  </a:cxn>
                  <a:cxn ang="0">
                    <a:pos x="67" y="62"/>
                  </a:cxn>
                  <a:cxn ang="0">
                    <a:pos x="69" y="56"/>
                  </a:cxn>
                  <a:cxn ang="0">
                    <a:pos x="65" y="48"/>
                  </a:cxn>
                  <a:cxn ang="0">
                    <a:pos x="64" y="42"/>
                  </a:cxn>
                  <a:cxn ang="0">
                    <a:pos x="62" y="39"/>
                  </a:cxn>
                  <a:cxn ang="0">
                    <a:pos x="61" y="34"/>
                  </a:cxn>
                  <a:cxn ang="0">
                    <a:pos x="57" y="32"/>
                  </a:cxn>
                  <a:cxn ang="0">
                    <a:pos x="53" y="31"/>
                  </a:cxn>
                  <a:cxn ang="0">
                    <a:pos x="52" y="24"/>
                  </a:cxn>
                  <a:cxn ang="0">
                    <a:pos x="54" y="16"/>
                  </a:cxn>
                  <a:cxn ang="0">
                    <a:pos x="55" y="4"/>
                  </a:cxn>
                  <a:cxn ang="0">
                    <a:pos x="50" y="0"/>
                  </a:cxn>
                  <a:cxn ang="0">
                    <a:pos x="36" y="13"/>
                  </a:cxn>
                  <a:cxn ang="0">
                    <a:pos x="29" y="26"/>
                  </a:cxn>
                  <a:cxn ang="0">
                    <a:pos x="20" y="31"/>
                  </a:cxn>
                </a:cxnLst>
                <a:rect l="0" t="0" r="r" b="b"/>
                <a:pathLst>
                  <a:path w="73" h="87">
                    <a:moveTo>
                      <a:pt x="20" y="31"/>
                    </a:moveTo>
                    <a:lnTo>
                      <a:pt x="21" y="36"/>
                    </a:lnTo>
                    <a:lnTo>
                      <a:pt x="20" y="38"/>
                    </a:lnTo>
                    <a:lnTo>
                      <a:pt x="16" y="38"/>
                    </a:lnTo>
                    <a:lnTo>
                      <a:pt x="13" y="42"/>
                    </a:lnTo>
                    <a:lnTo>
                      <a:pt x="13" y="48"/>
                    </a:lnTo>
                    <a:lnTo>
                      <a:pt x="10" y="51"/>
                    </a:lnTo>
                    <a:lnTo>
                      <a:pt x="8" y="51"/>
                    </a:lnTo>
                    <a:lnTo>
                      <a:pt x="6" y="53"/>
                    </a:lnTo>
                    <a:lnTo>
                      <a:pt x="6" y="57"/>
                    </a:lnTo>
                    <a:lnTo>
                      <a:pt x="0" y="60"/>
                    </a:lnTo>
                    <a:lnTo>
                      <a:pt x="0" y="65"/>
                    </a:lnTo>
                    <a:lnTo>
                      <a:pt x="2" y="65"/>
                    </a:lnTo>
                    <a:lnTo>
                      <a:pt x="6" y="63"/>
                    </a:lnTo>
                    <a:lnTo>
                      <a:pt x="11" y="59"/>
                    </a:lnTo>
                    <a:lnTo>
                      <a:pt x="13" y="64"/>
                    </a:lnTo>
                    <a:lnTo>
                      <a:pt x="14" y="64"/>
                    </a:lnTo>
                    <a:lnTo>
                      <a:pt x="16" y="62"/>
                    </a:lnTo>
                    <a:lnTo>
                      <a:pt x="20" y="59"/>
                    </a:lnTo>
                    <a:lnTo>
                      <a:pt x="22" y="63"/>
                    </a:lnTo>
                    <a:lnTo>
                      <a:pt x="25" y="62"/>
                    </a:lnTo>
                    <a:lnTo>
                      <a:pt x="28" y="66"/>
                    </a:lnTo>
                    <a:lnTo>
                      <a:pt x="35" y="67"/>
                    </a:lnTo>
                    <a:lnTo>
                      <a:pt x="36" y="69"/>
                    </a:lnTo>
                    <a:lnTo>
                      <a:pt x="39" y="68"/>
                    </a:lnTo>
                    <a:lnTo>
                      <a:pt x="41" y="71"/>
                    </a:lnTo>
                    <a:lnTo>
                      <a:pt x="44" y="70"/>
                    </a:lnTo>
                    <a:lnTo>
                      <a:pt x="46" y="73"/>
                    </a:lnTo>
                    <a:lnTo>
                      <a:pt x="41" y="81"/>
                    </a:lnTo>
                    <a:lnTo>
                      <a:pt x="37" y="83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9" y="87"/>
                    </a:lnTo>
                    <a:lnTo>
                      <a:pt x="40" y="85"/>
                    </a:lnTo>
                    <a:lnTo>
                      <a:pt x="44" y="83"/>
                    </a:lnTo>
                    <a:lnTo>
                      <a:pt x="46" y="81"/>
                    </a:lnTo>
                    <a:lnTo>
                      <a:pt x="48" y="80"/>
                    </a:lnTo>
                    <a:lnTo>
                      <a:pt x="51" y="77"/>
                    </a:lnTo>
                    <a:lnTo>
                      <a:pt x="56" y="77"/>
                    </a:lnTo>
                    <a:lnTo>
                      <a:pt x="59" y="75"/>
                    </a:lnTo>
                    <a:lnTo>
                      <a:pt x="62" y="76"/>
                    </a:lnTo>
                    <a:lnTo>
                      <a:pt x="64" y="75"/>
                    </a:lnTo>
                    <a:lnTo>
                      <a:pt x="69" y="76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2" y="70"/>
                    </a:lnTo>
                    <a:lnTo>
                      <a:pt x="73" y="68"/>
                    </a:lnTo>
                    <a:lnTo>
                      <a:pt x="72" y="66"/>
                    </a:lnTo>
                    <a:lnTo>
                      <a:pt x="73" y="64"/>
                    </a:lnTo>
                    <a:lnTo>
                      <a:pt x="71" y="61"/>
                    </a:lnTo>
                    <a:lnTo>
                      <a:pt x="68" y="63"/>
                    </a:lnTo>
                    <a:lnTo>
                      <a:pt x="67" y="62"/>
                    </a:lnTo>
                    <a:lnTo>
                      <a:pt x="67" y="59"/>
                    </a:lnTo>
                    <a:lnTo>
                      <a:pt x="69" y="56"/>
                    </a:lnTo>
                    <a:lnTo>
                      <a:pt x="69" y="50"/>
                    </a:lnTo>
                    <a:lnTo>
                      <a:pt x="65" y="48"/>
                    </a:lnTo>
                    <a:lnTo>
                      <a:pt x="67" y="46"/>
                    </a:lnTo>
                    <a:lnTo>
                      <a:pt x="64" y="42"/>
                    </a:lnTo>
                    <a:lnTo>
                      <a:pt x="61" y="42"/>
                    </a:lnTo>
                    <a:lnTo>
                      <a:pt x="62" y="39"/>
                    </a:lnTo>
                    <a:lnTo>
                      <a:pt x="60" y="39"/>
                    </a:lnTo>
                    <a:lnTo>
                      <a:pt x="61" y="34"/>
                    </a:lnTo>
                    <a:lnTo>
                      <a:pt x="59" y="35"/>
                    </a:lnTo>
                    <a:lnTo>
                      <a:pt x="57" y="32"/>
                    </a:lnTo>
                    <a:lnTo>
                      <a:pt x="54" y="32"/>
                    </a:lnTo>
                    <a:lnTo>
                      <a:pt x="53" y="31"/>
                    </a:lnTo>
                    <a:lnTo>
                      <a:pt x="54" y="27"/>
                    </a:lnTo>
                    <a:lnTo>
                      <a:pt x="52" y="24"/>
                    </a:lnTo>
                    <a:lnTo>
                      <a:pt x="54" y="19"/>
                    </a:lnTo>
                    <a:lnTo>
                      <a:pt x="54" y="16"/>
                    </a:lnTo>
                    <a:lnTo>
                      <a:pt x="56" y="10"/>
                    </a:lnTo>
                    <a:lnTo>
                      <a:pt x="55" y="4"/>
                    </a:lnTo>
                    <a:lnTo>
                      <a:pt x="53" y="4"/>
                    </a:lnTo>
                    <a:lnTo>
                      <a:pt x="50" y="0"/>
                    </a:lnTo>
                    <a:lnTo>
                      <a:pt x="47" y="1"/>
                    </a:lnTo>
                    <a:lnTo>
                      <a:pt x="36" y="13"/>
                    </a:lnTo>
                    <a:lnTo>
                      <a:pt x="34" y="14"/>
                    </a:lnTo>
                    <a:lnTo>
                      <a:pt x="29" y="26"/>
                    </a:lnTo>
                    <a:lnTo>
                      <a:pt x="25" y="26"/>
                    </a:lnTo>
                    <a:lnTo>
                      <a:pt x="20" y="31"/>
                    </a:lnTo>
                  </a:path>
                </a:pathLst>
              </a:custGeom>
              <a:solidFill>
                <a:schemeClr val="accent6"/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6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0" name="Freeform 170">
                <a:extLst>
                  <a:ext uri="{FF2B5EF4-FFF2-40B4-BE49-F238E27FC236}">
                    <a16:creationId xmlns:a16="http://schemas.microsoft.com/office/drawing/2014/main" id="{3B098015-D2F7-0CE0-4120-E570F51CAF7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88486" y="1858982"/>
                <a:ext cx="299633" cy="189047"/>
              </a:xfrm>
              <a:custGeom>
                <a:avLst/>
                <a:gdLst/>
                <a:ahLst/>
                <a:cxnLst>
                  <a:cxn ang="0">
                    <a:pos x="10" y="39"/>
                  </a:cxn>
                  <a:cxn ang="0">
                    <a:pos x="2" y="32"/>
                  </a:cxn>
                  <a:cxn ang="0">
                    <a:pos x="2" y="22"/>
                  </a:cxn>
                  <a:cxn ang="0">
                    <a:pos x="2" y="16"/>
                  </a:cxn>
                  <a:cxn ang="0">
                    <a:pos x="5" y="16"/>
                  </a:cxn>
                  <a:cxn ang="0">
                    <a:pos x="3" y="12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16" y="5"/>
                  </a:cxn>
                  <a:cxn ang="0">
                    <a:pos x="20" y="3"/>
                  </a:cxn>
                  <a:cxn ang="0">
                    <a:pos x="25" y="9"/>
                  </a:cxn>
                  <a:cxn ang="0">
                    <a:pos x="30" y="9"/>
                  </a:cxn>
                  <a:cxn ang="0">
                    <a:pos x="38" y="13"/>
                  </a:cxn>
                  <a:cxn ang="0">
                    <a:pos x="43" y="14"/>
                  </a:cxn>
                  <a:cxn ang="0">
                    <a:pos x="47" y="14"/>
                  </a:cxn>
                  <a:cxn ang="0">
                    <a:pos x="53" y="18"/>
                  </a:cxn>
                  <a:cxn ang="0">
                    <a:pos x="60" y="27"/>
                  </a:cxn>
                  <a:cxn ang="0">
                    <a:pos x="67" y="28"/>
                  </a:cxn>
                  <a:cxn ang="0">
                    <a:pos x="68" y="33"/>
                  </a:cxn>
                  <a:cxn ang="0">
                    <a:pos x="63" y="34"/>
                  </a:cxn>
                  <a:cxn ang="0">
                    <a:pos x="59" y="39"/>
                  </a:cxn>
                  <a:cxn ang="0">
                    <a:pos x="55" y="49"/>
                  </a:cxn>
                  <a:cxn ang="0">
                    <a:pos x="50" y="46"/>
                  </a:cxn>
                  <a:cxn ang="0">
                    <a:pos x="48" y="43"/>
                  </a:cxn>
                  <a:cxn ang="0">
                    <a:pos x="46" y="39"/>
                  </a:cxn>
                  <a:cxn ang="0">
                    <a:pos x="42" y="36"/>
                  </a:cxn>
                  <a:cxn ang="0">
                    <a:pos x="38" y="33"/>
                  </a:cxn>
                  <a:cxn ang="0">
                    <a:pos x="31" y="36"/>
                  </a:cxn>
                  <a:cxn ang="0">
                    <a:pos x="25" y="44"/>
                  </a:cxn>
                  <a:cxn ang="0">
                    <a:pos x="20" y="44"/>
                  </a:cxn>
                  <a:cxn ang="0">
                    <a:pos x="21" y="37"/>
                  </a:cxn>
                  <a:cxn ang="0">
                    <a:pos x="16" y="36"/>
                  </a:cxn>
                  <a:cxn ang="0">
                    <a:pos x="11" y="42"/>
                  </a:cxn>
                </a:cxnLst>
                <a:rect l="0" t="0" r="r" b="b"/>
                <a:pathLst>
                  <a:path w="69" h="50">
                    <a:moveTo>
                      <a:pt x="11" y="42"/>
                    </a:moveTo>
                    <a:lnTo>
                      <a:pt x="10" y="39"/>
                    </a:lnTo>
                    <a:lnTo>
                      <a:pt x="6" y="38"/>
                    </a:lnTo>
                    <a:lnTo>
                      <a:pt x="2" y="32"/>
                    </a:lnTo>
                    <a:lnTo>
                      <a:pt x="3" y="23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2" y="16"/>
                    </a:lnTo>
                    <a:lnTo>
                      <a:pt x="3" y="15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3" y="12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4" y="2"/>
                    </a:lnTo>
                    <a:lnTo>
                      <a:pt x="15" y="4"/>
                    </a:lnTo>
                    <a:lnTo>
                      <a:pt x="16" y="5"/>
                    </a:lnTo>
                    <a:lnTo>
                      <a:pt x="18" y="2"/>
                    </a:lnTo>
                    <a:lnTo>
                      <a:pt x="20" y="3"/>
                    </a:lnTo>
                    <a:lnTo>
                      <a:pt x="22" y="8"/>
                    </a:lnTo>
                    <a:lnTo>
                      <a:pt x="25" y="9"/>
                    </a:lnTo>
                    <a:lnTo>
                      <a:pt x="26" y="10"/>
                    </a:lnTo>
                    <a:lnTo>
                      <a:pt x="30" y="9"/>
                    </a:lnTo>
                    <a:lnTo>
                      <a:pt x="33" y="9"/>
                    </a:lnTo>
                    <a:lnTo>
                      <a:pt x="38" y="13"/>
                    </a:lnTo>
                    <a:lnTo>
                      <a:pt x="39" y="12"/>
                    </a:lnTo>
                    <a:lnTo>
                      <a:pt x="43" y="14"/>
                    </a:lnTo>
                    <a:lnTo>
                      <a:pt x="44" y="15"/>
                    </a:lnTo>
                    <a:lnTo>
                      <a:pt x="47" y="14"/>
                    </a:lnTo>
                    <a:lnTo>
                      <a:pt x="49" y="17"/>
                    </a:lnTo>
                    <a:lnTo>
                      <a:pt x="53" y="18"/>
                    </a:lnTo>
                    <a:lnTo>
                      <a:pt x="60" y="25"/>
                    </a:lnTo>
                    <a:lnTo>
                      <a:pt x="60" y="27"/>
                    </a:lnTo>
                    <a:lnTo>
                      <a:pt x="64" y="28"/>
                    </a:lnTo>
                    <a:lnTo>
                      <a:pt x="67" y="28"/>
                    </a:lnTo>
                    <a:lnTo>
                      <a:pt x="69" y="31"/>
                    </a:lnTo>
                    <a:lnTo>
                      <a:pt x="68" y="33"/>
                    </a:lnTo>
                    <a:lnTo>
                      <a:pt x="64" y="35"/>
                    </a:lnTo>
                    <a:lnTo>
                      <a:pt x="63" y="34"/>
                    </a:lnTo>
                    <a:lnTo>
                      <a:pt x="60" y="36"/>
                    </a:lnTo>
                    <a:lnTo>
                      <a:pt x="59" y="39"/>
                    </a:lnTo>
                    <a:lnTo>
                      <a:pt x="61" y="45"/>
                    </a:lnTo>
                    <a:lnTo>
                      <a:pt x="55" y="49"/>
                    </a:lnTo>
                    <a:lnTo>
                      <a:pt x="55" y="50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8" y="43"/>
                    </a:lnTo>
                    <a:lnTo>
                      <a:pt x="48" y="42"/>
                    </a:lnTo>
                    <a:lnTo>
                      <a:pt x="46" y="39"/>
                    </a:lnTo>
                    <a:lnTo>
                      <a:pt x="47" y="36"/>
                    </a:lnTo>
                    <a:lnTo>
                      <a:pt x="42" y="36"/>
                    </a:lnTo>
                    <a:lnTo>
                      <a:pt x="41" y="37"/>
                    </a:lnTo>
                    <a:lnTo>
                      <a:pt x="38" y="33"/>
                    </a:lnTo>
                    <a:lnTo>
                      <a:pt x="33" y="35"/>
                    </a:lnTo>
                    <a:lnTo>
                      <a:pt x="31" y="36"/>
                    </a:lnTo>
                    <a:lnTo>
                      <a:pt x="30" y="36"/>
                    </a:lnTo>
                    <a:lnTo>
                      <a:pt x="25" y="44"/>
                    </a:lnTo>
                    <a:lnTo>
                      <a:pt x="22" y="44"/>
                    </a:lnTo>
                    <a:lnTo>
                      <a:pt x="20" y="44"/>
                    </a:lnTo>
                    <a:lnTo>
                      <a:pt x="18" y="42"/>
                    </a:lnTo>
                    <a:lnTo>
                      <a:pt x="21" y="37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14" y="42"/>
                    </a:lnTo>
                    <a:lnTo>
                      <a:pt x="11" y="42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200" b="1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Open Sans" panose="020B0606030504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71">
                <a:extLst>
                  <a:ext uri="{FF2B5EF4-FFF2-40B4-BE49-F238E27FC236}">
                    <a16:creationId xmlns:a16="http://schemas.microsoft.com/office/drawing/2014/main" id="{B9B4AB4E-FD04-6CAA-89B9-15CDA356198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0703" y="1704890"/>
                <a:ext cx="1075855" cy="806125"/>
              </a:xfrm>
              <a:custGeom>
                <a:avLst/>
                <a:gdLst/>
                <a:ahLst/>
                <a:cxnLst>
                  <a:cxn ang="0">
                    <a:pos x="899" y="149"/>
                  </a:cxn>
                  <a:cxn ang="0">
                    <a:pos x="887" y="117"/>
                  </a:cxn>
                  <a:cxn ang="0">
                    <a:pos x="887" y="64"/>
                  </a:cxn>
                  <a:cxn ang="0">
                    <a:pos x="980" y="43"/>
                  </a:cxn>
                  <a:cxn ang="0">
                    <a:pos x="1074" y="32"/>
                  </a:cxn>
                  <a:cxn ang="0">
                    <a:pos x="1109" y="101"/>
                  </a:cxn>
                  <a:cxn ang="0">
                    <a:pos x="1039" y="123"/>
                  </a:cxn>
                  <a:cxn ang="0">
                    <a:pos x="1085" y="133"/>
                  </a:cxn>
                  <a:cxn ang="0">
                    <a:pos x="1132" y="197"/>
                  </a:cxn>
                  <a:cxn ang="0">
                    <a:pos x="1091" y="234"/>
                  </a:cxn>
                  <a:cxn ang="0">
                    <a:pos x="1103" y="304"/>
                  </a:cxn>
                  <a:cxn ang="0">
                    <a:pos x="1091" y="341"/>
                  </a:cxn>
                  <a:cxn ang="0">
                    <a:pos x="1132" y="453"/>
                  </a:cxn>
                  <a:cxn ang="0">
                    <a:pos x="1196" y="416"/>
                  </a:cxn>
                  <a:cxn ang="0">
                    <a:pos x="1249" y="410"/>
                  </a:cxn>
                  <a:cxn ang="0">
                    <a:pos x="1319" y="410"/>
                  </a:cxn>
                  <a:cxn ang="0">
                    <a:pos x="1354" y="463"/>
                  </a:cxn>
                  <a:cxn ang="0">
                    <a:pos x="1435" y="506"/>
                  </a:cxn>
                  <a:cxn ang="0">
                    <a:pos x="1406" y="597"/>
                  </a:cxn>
                  <a:cxn ang="0">
                    <a:pos x="1406" y="661"/>
                  </a:cxn>
                  <a:cxn ang="0">
                    <a:pos x="1348" y="709"/>
                  </a:cxn>
                  <a:cxn ang="0">
                    <a:pos x="1330" y="783"/>
                  </a:cxn>
                  <a:cxn ang="0">
                    <a:pos x="1249" y="767"/>
                  </a:cxn>
                  <a:cxn ang="0">
                    <a:pos x="1190" y="714"/>
                  </a:cxn>
                  <a:cxn ang="0">
                    <a:pos x="1138" y="693"/>
                  </a:cxn>
                  <a:cxn ang="0">
                    <a:pos x="1009" y="730"/>
                  </a:cxn>
                  <a:cxn ang="0">
                    <a:pos x="945" y="767"/>
                  </a:cxn>
                  <a:cxn ang="0">
                    <a:pos x="788" y="927"/>
                  </a:cxn>
                  <a:cxn ang="0">
                    <a:pos x="741" y="980"/>
                  </a:cxn>
                  <a:cxn ang="0">
                    <a:pos x="700" y="1065"/>
                  </a:cxn>
                  <a:cxn ang="0">
                    <a:pos x="630" y="1081"/>
                  </a:cxn>
                  <a:cxn ang="0">
                    <a:pos x="543" y="1135"/>
                  </a:cxn>
                  <a:cxn ang="0">
                    <a:pos x="449" y="1135"/>
                  </a:cxn>
                  <a:cxn ang="0">
                    <a:pos x="397" y="1097"/>
                  </a:cxn>
                  <a:cxn ang="0">
                    <a:pos x="321" y="1065"/>
                  </a:cxn>
                  <a:cxn ang="0">
                    <a:pos x="268" y="1060"/>
                  </a:cxn>
                  <a:cxn ang="0">
                    <a:pos x="198" y="980"/>
                  </a:cxn>
                  <a:cxn ang="0">
                    <a:pos x="99" y="1055"/>
                  </a:cxn>
                  <a:cxn ang="0">
                    <a:pos x="23" y="1039"/>
                  </a:cxn>
                  <a:cxn ang="0">
                    <a:pos x="29" y="938"/>
                  </a:cxn>
                  <a:cxn ang="0">
                    <a:pos x="12" y="788"/>
                  </a:cxn>
                  <a:cxn ang="0">
                    <a:pos x="93" y="709"/>
                  </a:cxn>
                  <a:cxn ang="0">
                    <a:pos x="193" y="661"/>
                  </a:cxn>
                  <a:cxn ang="0">
                    <a:pos x="163" y="543"/>
                  </a:cxn>
                  <a:cxn ang="0">
                    <a:pos x="128" y="469"/>
                  </a:cxn>
                  <a:cxn ang="0">
                    <a:pos x="58" y="442"/>
                  </a:cxn>
                  <a:cxn ang="0">
                    <a:pos x="0" y="394"/>
                  </a:cxn>
                  <a:cxn ang="0">
                    <a:pos x="99" y="352"/>
                  </a:cxn>
                  <a:cxn ang="0">
                    <a:pos x="64" y="261"/>
                  </a:cxn>
                  <a:cxn ang="0">
                    <a:pos x="12" y="213"/>
                  </a:cxn>
                  <a:cxn ang="0">
                    <a:pos x="64" y="133"/>
                  </a:cxn>
                  <a:cxn ang="0">
                    <a:pos x="111" y="96"/>
                  </a:cxn>
                  <a:cxn ang="0">
                    <a:pos x="193" y="69"/>
                  </a:cxn>
                  <a:cxn ang="0">
                    <a:pos x="274" y="59"/>
                  </a:cxn>
                  <a:cxn ang="0">
                    <a:pos x="315" y="75"/>
                  </a:cxn>
                  <a:cxn ang="0">
                    <a:pos x="408" y="69"/>
                  </a:cxn>
                  <a:cxn ang="0">
                    <a:pos x="484" y="43"/>
                  </a:cxn>
                  <a:cxn ang="0">
                    <a:pos x="578" y="16"/>
                  </a:cxn>
                  <a:cxn ang="0">
                    <a:pos x="642" y="69"/>
                  </a:cxn>
                  <a:cxn ang="0">
                    <a:pos x="764" y="101"/>
                  </a:cxn>
                  <a:cxn ang="0">
                    <a:pos x="799" y="160"/>
                  </a:cxn>
                </a:cxnLst>
                <a:rect l="0" t="0" r="r" b="b"/>
                <a:pathLst>
                  <a:path w="1447" h="1140">
                    <a:moveTo>
                      <a:pt x="817" y="176"/>
                    </a:moveTo>
                    <a:lnTo>
                      <a:pt x="858" y="176"/>
                    </a:lnTo>
                    <a:lnTo>
                      <a:pt x="881" y="165"/>
                    </a:lnTo>
                    <a:lnTo>
                      <a:pt x="893" y="165"/>
                    </a:lnTo>
                    <a:lnTo>
                      <a:pt x="899" y="149"/>
                    </a:lnTo>
                    <a:lnTo>
                      <a:pt x="893" y="139"/>
                    </a:lnTo>
                    <a:lnTo>
                      <a:pt x="881" y="139"/>
                    </a:lnTo>
                    <a:lnTo>
                      <a:pt x="875" y="144"/>
                    </a:lnTo>
                    <a:lnTo>
                      <a:pt x="869" y="133"/>
                    </a:lnTo>
                    <a:lnTo>
                      <a:pt x="887" y="117"/>
                    </a:lnTo>
                    <a:lnTo>
                      <a:pt x="881" y="107"/>
                    </a:lnTo>
                    <a:lnTo>
                      <a:pt x="852" y="123"/>
                    </a:lnTo>
                    <a:lnTo>
                      <a:pt x="846" y="107"/>
                    </a:lnTo>
                    <a:lnTo>
                      <a:pt x="852" y="91"/>
                    </a:lnTo>
                    <a:lnTo>
                      <a:pt x="887" y="64"/>
                    </a:lnTo>
                    <a:lnTo>
                      <a:pt x="893" y="59"/>
                    </a:lnTo>
                    <a:lnTo>
                      <a:pt x="910" y="59"/>
                    </a:lnTo>
                    <a:lnTo>
                      <a:pt x="934" y="37"/>
                    </a:lnTo>
                    <a:lnTo>
                      <a:pt x="945" y="21"/>
                    </a:lnTo>
                    <a:lnTo>
                      <a:pt x="980" y="43"/>
                    </a:lnTo>
                    <a:lnTo>
                      <a:pt x="1004" y="37"/>
                    </a:lnTo>
                    <a:lnTo>
                      <a:pt x="1021" y="32"/>
                    </a:lnTo>
                    <a:lnTo>
                      <a:pt x="1044" y="16"/>
                    </a:lnTo>
                    <a:lnTo>
                      <a:pt x="1062" y="32"/>
                    </a:lnTo>
                    <a:lnTo>
                      <a:pt x="1074" y="32"/>
                    </a:lnTo>
                    <a:lnTo>
                      <a:pt x="1074" y="43"/>
                    </a:lnTo>
                    <a:lnTo>
                      <a:pt x="1074" y="53"/>
                    </a:lnTo>
                    <a:lnTo>
                      <a:pt x="1074" y="80"/>
                    </a:lnTo>
                    <a:lnTo>
                      <a:pt x="1091" y="85"/>
                    </a:lnTo>
                    <a:lnTo>
                      <a:pt x="1109" y="101"/>
                    </a:lnTo>
                    <a:lnTo>
                      <a:pt x="1114" y="112"/>
                    </a:lnTo>
                    <a:lnTo>
                      <a:pt x="1114" y="117"/>
                    </a:lnTo>
                    <a:lnTo>
                      <a:pt x="1103" y="123"/>
                    </a:lnTo>
                    <a:lnTo>
                      <a:pt x="1062" y="101"/>
                    </a:lnTo>
                    <a:lnTo>
                      <a:pt x="1039" y="123"/>
                    </a:lnTo>
                    <a:lnTo>
                      <a:pt x="1050" y="149"/>
                    </a:lnTo>
                    <a:lnTo>
                      <a:pt x="1056" y="139"/>
                    </a:lnTo>
                    <a:lnTo>
                      <a:pt x="1068" y="144"/>
                    </a:lnTo>
                    <a:lnTo>
                      <a:pt x="1079" y="133"/>
                    </a:lnTo>
                    <a:lnTo>
                      <a:pt x="1085" y="133"/>
                    </a:lnTo>
                    <a:lnTo>
                      <a:pt x="1074" y="160"/>
                    </a:lnTo>
                    <a:lnTo>
                      <a:pt x="1085" y="176"/>
                    </a:lnTo>
                    <a:lnTo>
                      <a:pt x="1091" y="176"/>
                    </a:lnTo>
                    <a:lnTo>
                      <a:pt x="1114" y="192"/>
                    </a:lnTo>
                    <a:lnTo>
                      <a:pt x="1132" y="197"/>
                    </a:lnTo>
                    <a:lnTo>
                      <a:pt x="1149" y="218"/>
                    </a:lnTo>
                    <a:lnTo>
                      <a:pt x="1138" y="218"/>
                    </a:lnTo>
                    <a:lnTo>
                      <a:pt x="1120" y="218"/>
                    </a:lnTo>
                    <a:lnTo>
                      <a:pt x="1097" y="218"/>
                    </a:lnTo>
                    <a:lnTo>
                      <a:pt x="1091" y="234"/>
                    </a:lnTo>
                    <a:lnTo>
                      <a:pt x="1074" y="250"/>
                    </a:lnTo>
                    <a:lnTo>
                      <a:pt x="1097" y="266"/>
                    </a:lnTo>
                    <a:lnTo>
                      <a:pt x="1091" y="282"/>
                    </a:lnTo>
                    <a:lnTo>
                      <a:pt x="1103" y="288"/>
                    </a:lnTo>
                    <a:lnTo>
                      <a:pt x="1103" y="304"/>
                    </a:lnTo>
                    <a:lnTo>
                      <a:pt x="1091" y="298"/>
                    </a:lnTo>
                    <a:lnTo>
                      <a:pt x="1085" y="304"/>
                    </a:lnTo>
                    <a:lnTo>
                      <a:pt x="1091" y="325"/>
                    </a:lnTo>
                    <a:lnTo>
                      <a:pt x="1085" y="336"/>
                    </a:lnTo>
                    <a:lnTo>
                      <a:pt x="1091" y="341"/>
                    </a:lnTo>
                    <a:lnTo>
                      <a:pt x="1085" y="389"/>
                    </a:lnTo>
                    <a:lnTo>
                      <a:pt x="1109" y="421"/>
                    </a:lnTo>
                    <a:lnTo>
                      <a:pt x="1132" y="426"/>
                    </a:lnTo>
                    <a:lnTo>
                      <a:pt x="1138" y="442"/>
                    </a:lnTo>
                    <a:lnTo>
                      <a:pt x="1132" y="453"/>
                    </a:lnTo>
                    <a:lnTo>
                      <a:pt x="1144" y="442"/>
                    </a:lnTo>
                    <a:lnTo>
                      <a:pt x="1155" y="442"/>
                    </a:lnTo>
                    <a:lnTo>
                      <a:pt x="1173" y="410"/>
                    </a:lnTo>
                    <a:lnTo>
                      <a:pt x="1190" y="410"/>
                    </a:lnTo>
                    <a:lnTo>
                      <a:pt x="1196" y="416"/>
                    </a:lnTo>
                    <a:lnTo>
                      <a:pt x="1179" y="442"/>
                    </a:lnTo>
                    <a:lnTo>
                      <a:pt x="1190" y="453"/>
                    </a:lnTo>
                    <a:lnTo>
                      <a:pt x="1202" y="453"/>
                    </a:lnTo>
                    <a:lnTo>
                      <a:pt x="1219" y="453"/>
                    </a:lnTo>
                    <a:lnTo>
                      <a:pt x="1249" y="410"/>
                    </a:lnTo>
                    <a:lnTo>
                      <a:pt x="1254" y="410"/>
                    </a:lnTo>
                    <a:lnTo>
                      <a:pt x="1266" y="405"/>
                    </a:lnTo>
                    <a:lnTo>
                      <a:pt x="1295" y="394"/>
                    </a:lnTo>
                    <a:lnTo>
                      <a:pt x="1319" y="416"/>
                    </a:lnTo>
                    <a:lnTo>
                      <a:pt x="1319" y="410"/>
                    </a:lnTo>
                    <a:lnTo>
                      <a:pt x="1348" y="410"/>
                    </a:lnTo>
                    <a:lnTo>
                      <a:pt x="1342" y="426"/>
                    </a:lnTo>
                    <a:lnTo>
                      <a:pt x="1354" y="442"/>
                    </a:lnTo>
                    <a:lnTo>
                      <a:pt x="1354" y="447"/>
                    </a:lnTo>
                    <a:lnTo>
                      <a:pt x="1354" y="463"/>
                    </a:lnTo>
                    <a:lnTo>
                      <a:pt x="1365" y="463"/>
                    </a:lnTo>
                    <a:lnTo>
                      <a:pt x="1394" y="485"/>
                    </a:lnTo>
                    <a:lnTo>
                      <a:pt x="1394" y="479"/>
                    </a:lnTo>
                    <a:lnTo>
                      <a:pt x="1429" y="458"/>
                    </a:lnTo>
                    <a:lnTo>
                      <a:pt x="1435" y="506"/>
                    </a:lnTo>
                    <a:lnTo>
                      <a:pt x="1435" y="522"/>
                    </a:lnTo>
                    <a:lnTo>
                      <a:pt x="1429" y="527"/>
                    </a:lnTo>
                    <a:lnTo>
                      <a:pt x="1447" y="543"/>
                    </a:lnTo>
                    <a:lnTo>
                      <a:pt x="1447" y="570"/>
                    </a:lnTo>
                    <a:lnTo>
                      <a:pt x="1406" y="597"/>
                    </a:lnTo>
                    <a:lnTo>
                      <a:pt x="1389" y="602"/>
                    </a:lnTo>
                    <a:lnTo>
                      <a:pt x="1389" y="607"/>
                    </a:lnTo>
                    <a:lnTo>
                      <a:pt x="1394" y="618"/>
                    </a:lnTo>
                    <a:lnTo>
                      <a:pt x="1394" y="639"/>
                    </a:lnTo>
                    <a:lnTo>
                      <a:pt x="1406" y="661"/>
                    </a:lnTo>
                    <a:lnTo>
                      <a:pt x="1383" y="677"/>
                    </a:lnTo>
                    <a:lnTo>
                      <a:pt x="1377" y="655"/>
                    </a:lnTo>
                    <a:lnTo>
                      <a:pt x="1359" y="661"/>
                    </a:lnTo>
                    <a:lnTo>
                      <a:pt x="1348" y="698"/>
                    </a:lnTo>
                    <a:lnTo>
                      <a:pt x="1348" y="709"/>
                    </a:lnTo>
                    <a:lnTo>
                      <a:pt x="1354" y="746"/>
                    </a:lnTo>
                    <a:lnTo>
                      <a:pt x="1377" y="762"/>
                    </a:lnTo>
                    <a:lnTo>
                      <a:pt x="1365" y="783"/>
                    </a:lnTo>
                    <a:lnTo>
                      <a:pt x="1348" y="772"/>
                    </a:lnTo>
                    <a:lnTo>
                      <a:pt x="1330" y="783"/>
                    </a:lnTo>
                    <a:lnTo>
                      <a:pt x="1324" y="778"/>
                    </a:lnTo>
                    <a:lnTo>
                      <a:pt x="1307" y="794"/>
                    </a:lnTo>
                    <a:lnTo>
                      <a:pt x="1284" y="783"/>
                    </a:lnTo>
                    <a:lnTo>
                      <a:pt x="1266" y="794"/>
                    </a:lnTo>
                    <a:lnTo>
                      <a:pt x="1249" y="767"/>
                    </a:lnTo>
                    <a:lnTo>
                      <a:pt x="1225" y="762"/>
                    </a:lnTo>
                    <a:lnTo>
                      <a:pt x="1231" y="751"/>
                    </a:lnTo>
                    <a:lnTo>
                      <a:pt x="1219" y="746"/>
                    </a:lnTo>
                    <a:lnTo>
                      <a:pt x="1219" y="730"/>
                    </a:lnTo>
                    <a:lnTo>
                      <a:pt x="1190" y="714"/>
                    </a:lnTo>
                    <a:lnTo>
                      <a:pt x="1167" y="719"/>
                    </a:lnTo>
                    <a:lnTo>
                      <a:pt x="1155" y="719"/>
                    </a:lnTo>
                    <a:lnTo>
                      <a:pt x="1149" y="703"/>
                    </a:lnTo>
                    <a:lnTo>
                      <a:pt x="1149" y="693"/>
                    </a:lnTo>
                    <a:lnTo>
                      <a:pt x="1138" y="693"/>
                    </a:lnTo>
                    <a:lnTo>
                      <a:pt x="1109" y="719"/>
                    </a:lnTo>
                    <a:lnTo>
                      <a:pt x="1044" y="709"/>
                    </a:lnTo>
                    <a:lnTo>
                      <a:pt x="1044" y="709"/>
                    </a:lnTo>
                    <a:lnTo>
                      <a:pt x="1027" y="719"/>
                    </a:lnTo>
                    <a:lnTo>
                      <a:pt x="1009" y="730"/>
                    </a:lnTo>
                    <a:lnTo>
                      <a:pt x="1004" y="724"/>
                    </a:lnTo>
                    <a:lnTo>
                      <a:pt x="998" y="724"/>
                    </a:lnTo>
                    <a:lnTo>
                      <a:pt x="998" y="735"/>
                    </a:lnTo>
                    <a:lnTo>
                      <a:pt x="957" y="762"/>
                    </a:lnTo>
                    <a:lnTo>
                      <a:pt x="945" y="767"/>
                    </a:lnTo>
                    <a:lnTo>
                      <a:pt x="881" y="831"/>
                    </a:lnTo>
                    <a:lnTo>
                      <a:pt x="864" y="836"/>
                    </a:lnTo>
                    <a:lnTo>
                      <a:pt x="834" y="900"/>
                    </a:lnTo>
                    <a:lnTo>
                      <a:pt x="811" y="895"/>
                    </a:lnTo>
                    <a:lnTo>
                      <a:pt x="788" y="927"/>
                    </a:lnTo>
                    <a:lnTo>
                      <a:pt x="782" y="927"/>
                    </a:lnTo>
                    <a:lnTo>
                      <a:pt x="788" y="948"/>
                    </a:lnTo>
                    <a:lnTo>
                      <a:pt x="782" y="964"/>
                    </a:lnTo>
                    <a:lnTo>
                      <a:pt x="759" y="964"/>
                    </a:lnTo>
                    <a:lnTo>
                      <a:pt x="741" y="980"/>
                    </a:lnTo>
                    <a:lnTo>
                      <a:pt x="741" y="1017"/>
                    </a:lnTo>
                    <a:lnTo>
                      <a:pt x="724" y="1033"/>
                    </a:lnTo>
                    <a:lnTo>
                      <a:pt x="712" y="1033"/>
                    </a:lnTo>
                    <a:lnTo>
                      <a:pt x="700" y="1044"/>
                    </a:lnTo>
                    <a:lnTo>
                      <a:pt x="700" y="1065"/>
                    </a:lnTo>
                    <a:lnTo>
                      <a:pt x="671" y="1081"/>
                    </a:lnTo>
                    <a:lnTo>
                      <a:pt x="665" y="1108"/>
                    </a:lnTo>
                    <a:lnTo>
                      <a:pt x="642" y="1113"/>
                    </a:lnTo>
                    <a:lnTo>
                      <a:pt x="630" y="1092"/>
                    </a:lnTo>
                    <a:lnTo>
                      <a:pt x="630" y="1081"/>
                    </a:lnTo>
                    <a:lnTo>
                      <a:pt x="601" y="1081"/>
                    </a:lnTo>
                    <a:lnTo>
                      <a:pt x="589" y="1097"/>
                    </a:lnTo>
                    <a:lnTo>
                      <a:pt x="566" y="1113"/>
                    </a:lnTo>
                    <a:lnTo>
                      <a:pt x="566" y="1119"/>
                    </a:lnTo>
                    <a:lnTo>
                      <a:pt x="543" y="1135"/>
                    </a:lnTo>
                    <a:lnTo>
                      <a:pt x="531" y="1119"/>
                    </a:lnTo>
                    <a:lnTo>
                      <a:pt x="502" y="1140"/>
                    </a:lnTo>
                    <a:lnTo>
                      <a:pt x="484" y="1140"/>
                    </a:lnTo>
                    <a:lnTo>
                      <a:pt x="473" y="1135"/>
                    </a:lnTo>
                    <a:lnTo>
                      <a:pt x="449" y="1135"/>
                    </a:lnTo>
                    <a:lnTo>
                      <a:pt x="438" y="1129"/>
                    </a:lnTo>
                    <a:lnTo>
                      <a:pt x="432" y="1097"/>
                    </a:lnTo>
                    <a:lnTo>
                      <a:pt x="438" y="1081"/>
                    </a:lnTo>
                    <a:lnTo>
                      <a:pt x="432" y="1081"/>
                    </a:lnTo>
                    <a:lnTo>
                      <a:pt x="397" y="1097"/>
                    </a:lnTo>
                    <a:lnTo>
                      <a:pt x="368" y="1097"/>
                    </a:lnTo>
                    <a:lnTo>
                      <a:pt x="362" y="1076"/>
                    </a:lnTo>
                    <a:lnTo>
                      <a:pt x="333" y="1065"/>
                    </a:lnTo>
                    <a:lnTo>
                      <a:pt x="333" y="1065"/>
                    </a:lnTo>
                    <a:lnTo>
                      <a:pt x="321" y="1065"/>
                    </a:lnTo>
                    <a:lnTo>
                      <a:pt x="321" y="1039"/>
                    </a:lnTo>
                    <a:lnTo>
                      <a:pt x="315" y="1033"/>
                    </a:lnTo>
                    <a:lnTo>
                      <a:pt x="303" y="1039"/>
                    </a:lnTo>
                    <a:lnTo>
                      <a:pt x="286" y="1065"/>
                    </a:lnTo>
                    <a:lnTo>
                      <a:pt x="268" y="1060"/>
                    </a:lnTo>
                    <a:lnTo>
                      <a:pt x="251" y="1044"/>
                    </a:lnTo>
                    <a:lnTo>
                      <a:pt x="239" y="1033"/>
                    </a:lnTo>
                    <a:lnTo>
                      <a:pt x="239" y="1023"/>
                    </a:lnTo>
                    <a:lnTo>
                      <a:pt x="204" y="980"/>
                    </a:lnTo>
                    <a:lnTo>
                      <a:pt x="198" y="980"/>
                    </a:lnTo>
                    <a:lnTo>
                      <a:pt x="169" y="996"/>
                    </a:lnTo>
                    <a:lnTo>
                      <a:pt x="158" y="1012"/>
                    </a:lnTo>
                    <a:lnTo>
                      <a:pt x="152" y="1017"/>
                    </a:lnTo>
                    <a:lnTo>
                      <a:pt x="105" y="1039"/>
                    </a:lnTo>
                    <a:lnTo>
                      <a:pt x="99" y="1055"/>
                    </a:lnTo>
                    <a:lnTo>
                      <a:pt x="64" y="1076"/>
                    </a:lnTo>
                    <a:lnTo>
                      <a:pt x="58" y="1065"/>
                    </a:lnTo>
                    <a:lnTo>
                      <a:pt x="47" y="1065"/>
                    </a:lnTo>
                    <a:lnTo>
                      <a:pt x="18" y="1065"/>
                    </a:lnTo>
                    <a:lnTo>
                      <a:pt x="23" y="1039"/>
                    </a:lnTo>
                    <a:lnTo>
                      <a:pt x="29" y="1012"/>
                    </a:lnTo>
                    <a:lnTo>
                      <a:pt x="23" y="1007"/>
                    </a:lnTo>
                    <a:lnTo>
                      <a:pt x="23" y="986"/>
                    </a:lnTo>
                    <a:lnTo>
                      <a:pt x="35" y="964"/>
                    </a:lnTo>
                    <a:lnTo>
                      <a:pt x="29" y="938"/>
                    </a:lnTo>
                    <a:lnTo>
                      <a:pt x="41" y="922"/>
                    </a:lnTo>
                    <a:lnTo>
                      <a:pt x="35" y="890"/>
                    </a:lnTo>
                    <a:lnTo>
                      <a:pt x="47" y="842"/>
                    </a:lnTo>
                    <a:lnTo>
                      <a:pt x="29" y="831"/>
                    </a:lnTo>
                    <a:lnTo>
                      <a:pt x="12" y="788"/>
                    </a:lnTo>
                    <a:lnTo>
                      <a:pt x="12" y="783"/>
                    </a:lnTo>
                    <a:lnTo>
                      <a:pt x="41" y="783"/>
                    </a:lnTo>
                    <a:lnTo>
                      <a:pt x="53" y="767"/>
                    </a:lnTo>
                    <a:lnTo>
                      <a:pt x="58" y="746"/>
                    </a:lnTo>
                    <a:lnTo>
                      <a:pt x="93" y="709"/>
                    </a:lnTo>
                    <a:lnTo>
                      <a:pt x="105" y="703"/>
                    </a:lnTo>
                    <a:lnTo>
                      <a:pt x="140" y="687"/>
                    </a:lnTo>
                    <a:lnTo>
                      <a:pt x="169" y="671"/>
                    </a:lnTo>
                    <a:lnTo>
                      <a:pt x="169" y="661"/>
                    </a:lnTo>
                    <a:lnTo>
                      <a:pt x="193" y="661"/>
                    </a:lnTo>
                    <a:lnTo>
                      <a:pt x="210" y="607"/>
                    </a:lnTo>
                    <a:lnTo>
                      <a:pt x="228" y="591"/>
                    </a:lnTo>
                    <a:lnTo>
                      <a:pt x="228" y="591"/>
                    </a:lnTo>
                    <a:lnTo>
                      <a:pt x="181" y="549"/>
                    </a:lnTo>
                    <a:lnTo>
                      <a:pt x="163" y="543"/>
                    </a:lnTo>
                    <a:lnTo>
                      <a:pt x="128" y="549"/>
                    </a:lnTo>
                    <a:lnTo>
                      <a:pt x="128" y="538"/>
                    </a:lnTo>
                    <a:lnTo>
                      <a:pt x="134" y="485"/>
                    </a:lnTo>
                    <a:lnTo>
                      <a:pt x="140" y="485"/>
                    </a:lnTo>
                    <a:lnTo>
                      <a:pt x="128" y="469"/>
                    </a:lnTo>
                    <a:lnTo>
                      <a:pt x="128" y="458"/>
                    </a:lnTo>
                    <a:lnTo>
                      <a:pt x="117" y="453"/>
                    </a:lnTo>
                    <a:lnTo>
                      <a:pt x="82" y="447"/>
                    </a:lnTo>
                    <a:lnTo>
                      <a:pt x="70" y="437"/>
                    </a:lnTo>
                    <a:lnTo>
                      <a:pt x="58" y="442"/>
                    </a:lnTo>
                    <a:lnTo>
                      <a:pt x="47" y="447"/>
                    </a:lnTo>
                    <a:lnTo>
                      <a:pt x="12" y="437"/>
                    </a:lnTo>
                    <a:lnTo>
                      <a:pt x="23" y="410"/>
                    </a:lnTo>
                    <a:lnTo>
                      <a:pt x="18" y="400"/>
                    </a:lnTo>
                    <a:lnTo>
                      <a:pt x="0" y="394"/>
                    </a:lnTo>
                    <a:lnTo>
                      <a:pt x="41" y="357"/>
                    </a:lnTo>
                    <a:lnTo>
                      <a:pt x="47" y="352"/>
                    </a:lnTo>
                    <a:lnTo>
                      <a:pt x="70" y="352"/>
                    </a:lnTo>
                    <a:lnTo>
                      <a:pt x="76" y="336"/>
                    </a:lnTo>
                    <a:lnTo>
                      <a:pt x="99" y="352"/>
                    </a:lnTo>
                    <a:lnTo>
                      <a:pt x="76" y="336"/>
                    </a:lnTo>
                    <a:lnTo>
                      <a:pt x="88" y="298"/>
                    </a:lnTo>
                    <a:lnTo>
                      <a:pt x="76" y="288"/>
                    </a:lnTo>
                    <a:lnTo>
                      <a:pt x="64" y="282"/>
                    </a:lnTo>
                    <a:lnTo>
                      <a:pt x="64" y="261"/>
                    </a:lnTo>
                    <a:lnTo>
                      <a:pt x="41" y="234"/>
                    </a:lnTo>
                    <a:lnTo>
                      <a:pt x="18" y="245"/>
                    </a:lnTo>
                    <a:lnTo>
                      <a:pt x="0" y="234"/>
                    </a:lnTo>
                    <a:lnTo>
                      <a:pt x="6" y="234"/>
                    </a:lnTo>
                    <a:lnTo>
                      <a:pt x="12" y="213"/>
                    </a:lnTo>
                    <a:lnTo>
                      <a:pt x="18" y="202"/>
                    </a:lnTo>
                    <a:lnTo>
                      <a:pt x="6" y="192"/>
                    </a:lnTo>
                    <a:lnTo>
                      <a:pt x="18" y="181"/>
                    </a:lnTo>
                    <a:lnTo>
                      <a:pt x="18" y="170"/>
                    </a:lnTo>
                    <a:lnTo>
                      <a:pt x="64" y="133"/>
                    </a:lnTo>
                    <a:lnTo>
                      <a:pt x="64" y="117"/>
                    </a:lnTo>
                    <a:lnTo>
                      <a:pt x="64" y="107"/>
                    </a:lnTo>
                    <a:lnTo>
                      <a:pt x="70" y="107"/>
                    </a:lnTo>
                    <a:lnTo>
                      <a:pt x="88" y="107"/>
                    </a:lnTo>
                    <a:lnTo>
                      <a:pt x="111" y="96"/>
                    </a:lnTo>
                    <a:lnTo>
                      <a:pt x="158" y="101"/>
                    </a:lnTo>
                    <a:lnTo>
                      <a:pt x="181" y="96"/>
                    </a:lnTo>
                    <a:lnTo>
                      <a:pt x="181" y="91"/>
                    </a:lnTo>
                    <a:lnTo>
                      <a:pt x="163" y="75"/>
                    </a:lnTo>
                    <a:lnTo>
                      <a:pt x="193" y="69"/>
                    </a:lnTo>
                    <a:lnTo>
                      <a:pt x="198" y="59"/>
                    </a:lnTo>
                    <a:lnTo>
                      <a:pt x="239" y="64"/>
                    </a:lnTo>
                    <a:lnTo>
                      <a:pt x="251" y="59"/>
                    </a:lnTo>
                    <a:lnTo>
                      <a:pt x="263" y="64"/>
                    </a:lnTo>
                    <a:lnTo>
                      <a:pt x="274" y="59"/>
                    </a:lnTo>
                    <a:lnTo>
                      <a:pt x="274" y="43"/>
                    </a:lnTo>
                    <a:lnTo>
                      <a:pt x="280" y="43"/>
                    </a:lnTo>
                    <a:lnTo>
                      <a:pt x="292" y="53"/>
                    </a:lnTo>
                    <a:lnTo>
                      <a:pt x="303" y="48"/>
                    </a:lnTo>
                    <a:lnTo>
                      <a:pt x="315" y="75"/>
                    </a:lnTo>
                    <a:lnTo>
                      <a:pt x="338" y="91"/>
                    </a:lnTo>
                    <a:lnTo>
                      <a:pt x="356" y="85"/>
                    </a:lnTo>
                    <a:lnTo>
                      <a:pt x="373" y="59"/>
                    </a:lnTo>
                    <a:lnTo>
                      <a:pt x="391" y="59"/>
                    </a:lnTo>
                    <a:lnTo>
                      <a:pt x="408" y="69"/>
                    </a:lnTo>
                    <a:lnTo>
                      <a:pt x="432" y="75"/>
                    </a:lnTo>
                    <a:lnTo>
                      <a:pt x="443" y="59"/>
                    </a:lnTo>
                    <a:lnTo>
                      <a:pt x="461" y="59"/>
                    </a:lnTo>
                    <a:lnTo>
                      <a:pt x="473" y="43"/>
                    </a:lnTo>
                    <a:lnTo>
                      <a:pt x="484" y="43"/>
                    </a:lnTo>
                    <a:lnTo>
                      <a:pt x="496" y="48"/>
                    </a:lnTo>
                    <a:lnTo>
                      <a:pt x="548" y="43"/>
                    </a:lnTo>
                    <a:lnTo>
                      <a:pt x="548" y="16"/>
                    </a:lnTo>
                    <a:lnTo>
                      <a:pt x="566" y="16"/>
                    </a:lnTo>
                    <a:lnTo>
                      <a:pt x="578" y="16"/>
                    </a:lnTo>
                    <a:lnTo>
                      <a:pt x="595" y="0"/>
                    </a:lnTo>
                    <a:lnTo>
                      <a:pt x="607" y="0"/>
                    </a:lnTo>
                    <a:lnTo>
                      <a:pt x="613" y="16"/>
                    </a:lnTo>
                    <a:lnTo>
                      <a:pt x="618" y="43"/>
                    </a:lnTo>
                    <a:lnTo>
                      <a:pt x="642" y="69"/>
                    </a:lnTo>
                    <a:lnTo>
                      <a:pt x="642" y="75"/>
                    </a:lnTo>
                    <a:lnTo>
                      <a:pt x="642" y="75"/>
                    </a:lnTo>
                    <a:lnTo>
                      <a:pt x="653" y="75"/>
                    </a:lnTo>
                    <a:lnTo>
                      <a:pt x="729" y="69"/>
                    </a:lnTo>
                    <a:lnTo>
                      <a:pt x="764" y="101"/>
                    </a:lnTo>
                    <a:lnTo>
                      <a:pt x="776" y="107"/>
                    </a:lnTo>
                    <a:lnTo>
                      <a:pt x="788" y="144"/>
                    </a:lnTo>
                    <a:lnTo>
                      <a:pt x="805" y="144"/>
                    </a:lnTo>
                    <a:lnTo>
                      <a:pt x="805" y="149"/>
                    </a:lnTo>
                    <a:lnTo>
                      <a:pt x="799" y="160"/>
                    </a:lnTo>
                    <a:lnTo>
                      <a:pt x="817" y="176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92" name="Freeform 157">
                <a:extLst>
                  <a:ext uri="{FF2B5EF4-FFF2-40B4-BE49-F238E27FC236}">
                    <a16:creationId xmlns:a16="http://schemas.microsoft.com/office/drawing/2014/main" id="{013B0F5B-6EF4-8C70-4853-52C0CED245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58006" y="2848445"/>
                <a:ext cx="356140" cy="368107"/>
              </a:xfrm>
              <a:custGeom>
                <a:avLst/>
                <a:gdLst/>
                <a:ahLst/>
                <a:cxnLst>
                  <a:cxn ang="0">
                    <a:pos x="7" y="59"/>
                  </a:cxn>
                  <a:cxn ang="0">
                    <a:pos x="0" y="50"/>
                  </a:cxn>
                  <a:cxn ang="0">
                    <a:pos x="6" y="42"/>
                  </a:cxn>
                  <a:cxn ang="0">
                    <a:pos x="8" y="39"/>
                  </a:cxn>
                  <a:cxn ang="0">
                    <a:pos x="13" y="34"/>
                  </a:cxn>
                  <a:cxn ang="0">
                    <a:pos x="14" y="32"/>
                  </a:cxn>
                  <a:cxn ang="0">
                    <a:pos x="18" y="34"/>
                  </a:cxn>
                  <a:cxn ang="0">
                    <a:pos x="25" y="30"/>
                  </a:cxn>
                  <a:cxn ang="0">
                    <a:pos x="32" y="26"/>
                  </a:cxn>
                  <a:cxn ang="0">
                    <a:pos x="33" y="29"/>
                  </a:cxn>
                  <a:cxn ang="0">
                    <a:pos x="35" y="31"/>
                  </a:cxn>
                  <a:cxn ang="0">
                    <a:pos x="38" y="31"/>
                  </a:cxn>
                  <a:cxn ang="0">
                    <a:pos x="41" y="27"/>
                  </a:cxn>
                  <a:cxn ang="0">
                    <a:pos x="44" y="24"/>
                  </a:cxn>
                  <a:cxn ang="0">
                    <a:pos x="43" y="20"/>
                  </a:cxn>
                  <a:cxn ang="0">
                    <a:pos x="42" y="17"/>
                  </a:cxn>
                  <a:cxn ang="0">
                    <a:pos x="45" y="9"/>
                  </a:cxn>
                  <a:cxn ang="0">
                    <a:pos x="46" y="6"/>
                  </a:cxn>
                  <a:cxn ang="0">
                    <a:pos x="47" y="4"/>
                  </a:cxn>
                  <a:cxn ang="0">
                    <a:pos x="50" y="6"/>
                  </a:cxn>
                  <a:cxn ang="0">
                    <a:pos x="55" y="0"/>
                  </a:cxn>
                  <a:cxn ang="0">
                    <a:pos x="60" y="1"/>
                  </a:cxn>
                  <a:cxn ang="0">
                    <a:pos x="61" y="6"/>
                  </a:cxn>
                  <a:cxn ang="0">
                    <a:pos x="65" y="7"/>
                  </a:cxn>
                  <a:cxn ang="0">
                    <a:pos x="67" y="14"/>
                  </a:cxn>
                  <a:cxn ang="0">
                    <a:pos x="63" y="24"/>
                  </a:cxn>
                  <a:cxn ang="0">
                    <a:pos x="63" y="29"/>
                  </a:cxn>
                  <a:cxn ang="0">
                    <a:pos x="65" y="29"/>
                  </a:cxn>
                  <a:cxn ang="0">
                    <a:pos x="68" y="31"/>
                  </a:cxn>
                  <a:cxn ang="0">
                    <a:pos x="69" y="37"/>
                  </a:cxn>
                  <a:cxn ang="0">
                    <a:pos x="66" y="44"/>
                  </a:cxn>
                  <a:cxn ang="0">
                    <a:pos x="66" y="48"/>
                  </a:cxn>
                  <a:cxn ang="0">
                    <a:pos x="70" y="52"/>
                  </a:cxn>
                  <a:cxn ang="0">
                    <a:pos x="72" y="56"/>
                  </a:cxn>
                  <a:cxn ang="0">
                    <a:pos x="75" y="61"/>
                  </a:cxn>
                  <a:cxn ang="0">
                    <a:pos x="80" y="63"/>
                  </a:cxn>
                  <a:cxn ang="0">
                    <a:pos x="80" y="67"/>
                  </a:cxn>
                  <a:cxn ang="0">
                    <a:pos x="78" y="68"/>
                  </a:cxn>
                  <a:cxn ang="0">
                    <a:pos x="75" y="73"/>
                  </a:cxn>
                  <a:cxn ang="0">
                    <a:pos x="78" y="77"/>
                  </a:cxn>
                  <a:cxn ang="0">
                    <a:pos x="82" y="81"/>
                  </a:cxn>
                  <a:cxn ang="0">
                    <a:pos x="80" y="83"/>
                  </a:cxn>
                  <a:cxn ang="0">
                    <a:pos x="71" y="85"/>
                  </a:cxn>
                  <a:cxn ang="0">
                    <a:pos x="68" y="84"/>
                  </a:cxn>
                  <a:cxn ang="0">
                    <a:pos x="64" y="84"/>
                  </a:cxn>
                  <a:cxn ang="0">
                    <a:pos x="62" y="86"/>
                  </a:cxn>
                  <a:cxn ang="0">
                    <a:pos x="60" y="86"/>
                  </a:cxn>
                  <a:cxn ang="0">
                    <a:pos x="57" y="84"/>
                  </a:cxn>
                  <a:cxn ang="0">
                    <a:pos x="50" y="86"/>
                  </a:cxn>
                  <a:cxn ang="0">
                    <a:pos x="44" y="91"/>
                  </a:cxn>
                  <a:cxn ang="0">
                    <a:pos x="43" y="94"/>
                  </a:cxn>
                  <a:cxn ang="0">
                    <a:pos x="37" y="98"/>
                  </a:cxn>
                  <a:cxn ang="0">
                    <a:pos x="33" y="92"/>
                  </a:cxn>
                  <a:cxn ang="0">
                    <a:pos x="29" y="92"/>
                  </a:cxn>
                  <a:cxn ang="0">
                    <a:pos x="26" y="92"/>
                  </a:cxn>
                  <a:cxn ang="0">
                    <a:pos x="22" y="84"/>
                  </a:cxn>
                  <a:cxn ang="0">
                    <a:pos x="17" y="76"/>
                  </a:cxn>
                  <a:cxn ang="0">
                    <a:pos x="19" y="62"/>
                  </a:cxn>
                  <a:cxn ang="0">
                    <a:pos x="18" y="62"/>
                  </a:cxn>
                  <a:cxn ang="0">
                    <a:pos x="16" y="62"/>
                  </a:cxn>
                  <a:cxn ang="0">
                    <a:pos x="10" y="60"/>
                  </a:cxn>
                  <a:cxn ang="0">
                    <a:pos x="7" y="59"/>
                  </a:cxn>
                </a:cxnLst>
                <a:rect l="0" t="0" r="r" b="b"/>
                <a:pathLst>
                  <a:path w="82" h="98">
                    <a:moveTo>
                      <a:pt x="7" y="59"/>
                    </a:moveTo>
                    <a:lnTo>
                      <a:pt x="0" y="50"/>
                    </a:lnTo>
                    <a:lnTo>
                      <a:pt x="6" y="42"/>
                    </a:lnTo>
                    <a:lnTo>
                      <a:pt x="8" y="39"/>
                    </a:lnTo>
                    <a:lnTo>
                      <a:pt x="13" y="34"/>
                    </a:lnTo>
                    <a:lnTo>
                      <a:pt x="14" y="32"/>
                    </a:lnTo>
                    <a:lnTo>
                      <a:pt x="18" y="34"/>
                    </a:lnTo>
                    <a:lnTo>
                      <a:pt x="25" y="30"/>
                    </a:lnTo>
                    <a:lnTo>
                      <a:pt x="32" y="26"/>
                    </a:lnTo>
                    <a:lnTo>
                      <a:pt x="33" y="29"/>
                    </a:lnTo>
                    <a:lnTo>
                      <a:pt x="35" y="31"/>
                    </a:lnTo>
                    <a:lnTo>
                      <a:pt x="38" y="31"/>
                    </a:lnTo>
                    <a:lnTo>
                      <a:pt x="41" y="27"/>
                    </a:lnTo>
                    <a:lnTo>
                      <a:pt x="44" y="24"/>
                    </a:lnTo>
                    <a:lnTo>
                      <a:pt x="43" y="20"/>
                    </a:lnTo>
                    <a:lnTo>
                      <a:pt x="42" y="17"/>
                    </a:lnTo>
                    <a:lnTo>
                      <a:pt x="45" y="9"/>
                    </a:lnTo>
                    <a:lnTo>
                      <a:pt x="46" y="6"/>
                    </a:lnTo>
                    <a:lnTo>
                      <a:pt x="47" y="4"/>
                    </a:lnTo>
                    <a:lnTo>
                      <a:pt x="50" y="6"/>
                    </a:lnTo>
                    <a:lnTo>
                      <a:pt x="55" y="0"/>
                    </a:lnTo>
                    <a:lnTo>
                      <a:pt x="60" y="1"/>
                    </a:lnTo>
                    <a:lnTo>
                      <a:pt x="61" y="6"/>
                    </a:lnTo>
                    <a:lnTo>
                      <a:pt x="65" y="7"/>
                    </a:lnTo>
                    <a:lnTo>
                      <a:pt x="67" y="14"/>
                    </a:lnTo>
                    <a:lnTo>
                      <a:pt x="63" y="24"/>
                    </a:lnTo>
                    <a:lnTo>
                      <a:pt x="63" y="29"/>
                    </a:lnTo>
                    <a:lnTo>
                      <a:pt x="65" y="29"/>
                    </a:lnTo>
                    <a:lnTo>
                      <a:pt x="68" y="31"/>
                    </a:lnTo>
                    <a:lnTo>
                      <a:pt x="69" y="37"/>
                    </a:lnTo>
                    <a:lnTo>
                      <a:pt x="66" y="44"/>
                    </a:lnTo>
                    <a:lnTo>
                      <a:pt x="66" y="48"/>
                    </a:lnTo>
                    <a:lnTo>
                      <a:pt x="70" y="52"/>
                    </a:lnTo>
                    <a:lnTo>
                      <a:pt x="72" y="56"/>
                    </a:lnTo>
                    <a:lnTo>
                      <a:pt x="75" y="61"/>
                    </a:lnTo>
                    <a:lnTo>
                      <a:pt x="80" y="63"/>
                    </a:lnTo>
                    <a:lnTo>
                      <a:pt x="80" y="67"/>
                    </a:lnTo>
                    <a:lnTo>
                      <a:pt x="78" y="68"/>
                    </a:lnTo>
                    <a:lnTo>
                      <a:pt x="75" y="73"/>
                    </a:lnTo>
                    <a:lnTo>
                      <a:pt x="78" y="77"/>
                    </a:lnTo>
                    <a:lnTo>
                      <a:pt x="82" y="81"/>
                    </a:lnTo>
                    <a:lnTo>
                      <a:pt x="80" y="83"/>
                    </a:lnTo>
                    <a:lnTo>
                      <a:pt x="71" y="85"/>
                    </a:lnTo>
                    <a:lnTo>
                      <a:pt x="68" y="84"/>
                    </a:lnTo>
                    <a:lnTo>
                      <a:pt x="64" y="84"/>
                    </a:lnTo>
                    <a:lnTo>
                      <a:pt x="62" y="86"/>
                    </a:lnTo>
                    <a:lnTo>
                      <a:pt x="60" y="86"/>
                    </a:lnTo>
                    <a:lnTo>
                      <a:pt x="57" y="84"/>
                    </a:lnTo>
                    <a:lnTo>
                      <a:pt x="50" y="86"/>
                    </a:lnTo>
                    <a:lnTo>
                      <a:pt x="44" y="91"/>
                    </a:lnTo>
                    <a:lnTo>
                      <a:pt x="43" y="94"/>
                    </a:lnTo>
                    <a:lnTo>
                      <a:pt x="37" y="98"/>
                    </a:lnTo>
                    <a:lnTo>
                      <a:pt x="33" y="92"/>
                    </a:lnTo>
                    <a:lnTo>
                      <a:pt x="29" y="92"/>
                    </a:lnTo>
                    <a:lnTo>
                      <a:pt x="26" y="92"/>
                    </a:lnTo>
                    <a:lnTo>
                      <a:pt x="22" y="84"/>
                    </a:lnTo>
                    <a:lnTo>
                      <a:pt x="17" y="76"/>
                    </a:lnTo>
                    <a:lnTo>
                      <a:pt x="19" y="62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0" y="60"/>
                    </a:lnTo>
                    <a:lnTo>
                      <a:pt x="7" y="59"/>
                    </a:ln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350" cap="flat" cmpd="sng">
                <a:solidFill>
                  <a:sysClr val="window" lastClr="FFFF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marL="0" marR="0" lvl="0" indent="0" algn="ctr" defTabSz="89168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796" b="1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grpSp>
            <p:nvGrpSpPr>
              <p:cNvPr id="93" name="Group 191">
                <a:extLst>
                  <a:ext uri="{FF2B5EF4-FFF2-40B4-BE49-F238E27FC236}">
                    <a16:creationId xmlns:a16="http://schemas.microsoft.com/office/drawing/2014/main" id="{854553ED-B98A-2ACA-B0D2-657A2ED94469}"/>
                  </a:ext>
                </a:extLst>
              </p:cNvPr>
              <p:cNvGrpSpPr>
                <a:grpSpLocks/>
              </p:cNvGrpSpPr>
              <p:nvPr/>
            </p:nvGrpSpPr>
            <p:grpSpPr bwMode="gray">
              <a:xfrm>
                <a:off x="2342462" y="3343006"/>
                <a:ext cx="1052492" cy="436247"/>
                <a:chOff x="4308" y="2907"/>
                <a:chExt cx="1310" cy="576"/>
              </a:xfrm>
              <a:solidFill>
                <a:srgbClr val="62B5E5"/>
              </a:solidFill>
            </p:grpSpPr>
            <p:sp>
              <p:nvSpPr>
                <p:cNvPr id="94" name="Freeform 181">
                  <a:extLst>
                    <a:ext uri="{FF2B5EF4-FFF2-40B4-BE49-F238E27FC236}">
                      <a16:creationId xmlns:a16="http://schemas.microsoft.com/office/drawing/2014/main" id="{F092C289-D6A9-50EF-3103-291F4986792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45" y="3233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1" y="1"/>
                    </a:cxn>
                    <a:cxn ang="0">
                      <a:pos x="1" y="1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2" y="5"/>
                    </a:cxn>
                    <a:cxn ang="0">
                      <a:pos x="3" y="4"/>
                    </a:cxn>
                    <a:cxn ang="0">
                      <a:pos x="3" y="4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5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Freeform 182">
                  <a:extLst>
                    <a:ext uri="{FF2B5EF4-FFF2-40B4-BE49-F238E27FC236}">
                      <a16:creationId xmlns:a16="http://schemas.microsoft.com/office/drawing/2014/main" id="{E5AB9ABA-A1E8-DE27-0C7C-3D3426F2E6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74" y="2907"/>
                  <a:ext cx="144" cy="135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77" y="6"/>
                    </a:cxn>
                    <a:cxn ang="0">
                      <a:pos x="75" y="10"/>
                    </a:cxn>
                    <a:cxn ang="0">
                      <a:pos x="72" y="13"/>
                    </a:cxn>
                    <a:cxn ang="0">
                      <a:pos x="68" y="16"/>
                    </a:cxn>
                    <a:cxn ang="0">
                      <a:pos x="62" y="20"/>
                    </a:cxn>
                    <a:cxn ang="0">
                      <a:pos x="56" y="24"/>
                    </a:cxn>
                    <a:cxn ang="0">
                      <a:pos x="44" y="25"/>
                    </a:cxn>
                    <a:cxn ang="0">
                      <a:pos x="34" y="28"/>
                    </a:cxn>
                    <a:cxn ang="0">
                      <a:pos x="30" y="32"/>
                    </a:cxn>
                    <a:cxn ang="0">
                      <a:pos x="25" y="34"/>
                    </a:cxn>
                    <a:cxn ang="0">
                      <a:pos x="18" y="38"/>
                    </a:cxn>
                    <a:cxn ang="0">
                      <a:pos x="11" y="49"/>
                    </a:cxn>
                    <a:cxn ang="0">
                      <a:pos x="13" y="54"/>
                    </a:cxn>
                    <a:cxn ang="0">
                      <a:pos x="14" y="57"/>
                    </a:cxn>
                    <a:cxn ang="0">
                      <a:pos x="11" y="64"/>
                    </a:cxn>
                    <a:cxn ang="0">
                      <a:pos x="3" y="67"/>
                    </a:cxn>
                    <a:cxn ang="0">
                      <a:pos x="0" y="74"/>
                    </a:cxn>
                    <a:cxn ang="0">
                      <a:pos x="4" y="79"/>
                    </a:cxn>
                    <a:cxn ang="0">
                      <a:pos x="22" y="79"/>
                    </a:cxn>
                    <a:cxn ang="0">
                      <a:pos x="31" y="76"/>
                    </a:cxn>
                    <a:cxn ang="0">
                      <a:pos x="35" y="71"/>
                    </a:cxn>
                    <a:cxn ang="0">
                      <a:pos x="39" y="66"/>
                    </a:cxn>
                    <a:cxn ang="0">
                      <a:pos x="45" y="64"/>
                    </a:cxn>
                    <a:cxn ang="0">
                      <a:pos x="55" y="66"/>
                    </a:cxn>
                    <a:cxn ang="0">
                      <a:pos x="61" y="61"/>
                    </a:cxn>
                    <a:cxn ang="0">
                      <a:pos x="67" y="61"/>
                    </a:cxn>
                    <a:cxn ang="0">
                      <a:pos x="74" y="56"/>
                    </a:cxn>
                    <a:cxn ang="0">
                      <a:pos x="77" y="53"/>
                    </a:cxn>
                    <a:cxn ang="0">
                      <a:pos x="79" y="46"/>
                    </a:cxn>
                    <a:cxn ang="0">
                      <a:pos x="82" y="40"/>
                    </a:cxn>
                    <a:cxn ang="0">
                      <a:pos x="83" y="35"/>
                    </a:cxn>
                    <a:cxn ang="0">
                      <a:pos x="81" y="32"/>
                    </a:cxn>
                    <a:cxn ang="0">
                      <a:pos x="80" y="25"/>
                    </a:cxn>
                    <a:cxn ang="0">
                      <a:pos x="81" y="21"/>
                    </a:cxn>
                    <a:cxn ang="0">
                      <a:pos x="85" y="16"/>
                    </a:cxn>
                    <a:cxn ang="0">
                      <a:pos x="88" y="13"/>
                    </a:cxn>
                    <a:cxn ang="0">
                      <a:pos x="87" y="5"/>
                    </a:cxn>
                    <a:cxn ang="0">
                      <a:pos x="83" y="1"/>
                    </a:cxn>
                  </a:cxnLst>
                  <a:rect l="0" t="0" r="r" b="b"/>
                  <a:pathLst>
                    <a:path w="88" h="82">
                      <a:moveTo>
                        <a:pt x="83" y="1"/>
                      </a:moveTo>
                      <a:lnTo>
                        <a:pt x="80" y="0"/>
                      </a:lnTo>
                      <a:lnTo>
                        <a:pt x="78" y="3"/>
                      </a:lnTo>
                      <a:lnTo>
                        <a:pt x="77" y="6"/>
                      </a:lnTo>
                      <a:lnTo>
                        <a:pt x="75" y="8"/>
                      </a:lnTo>
                      <a:lnTo>
                        <a:pt x="75" y="10"/>
                      </a:lnTo>
                      <a:lnTo>
                        <a:pt x="74" y="11"/>
                      </a:lnTo>
                      <a:lnTo>
                        <a:pt x="72" y="13"/>
                      </a:lnTo>
                      <a:lnTo>
                        <a:pt x="70" y="15"/>
                      </a:lnTo>
                      <a:lnTo>
                        <a:pt x="68" y="16"/>
                      </a:lnTo>
                      <a:lnTo>
                        <a:pt x="64" y="18"/>
                      </a:lnTo>
                      <a:lnTo>
                        <a:pt x="62" y="20"/>
                      </a:lnTo>
                      <a:lnTo>
                        <a:pt x="60" y="22"/>
                      </a:lnTo>
                      <a:lnTo>
                        <a:pt x="56" y="24"/>
                      </a:lnTo>
                      <a:lnTo>
                        <a:pt x="53" y="25"/>
                      </a:lnTo>
                      <a:lnTo>
                        <a:pt x="44" y="25"/>
                      </a:lnTo>
                      <a:lnTo>
                        <a:pt x="39" y="25"/>
                      </a:lnTo>
                      <a:lnTo>
                        <a:pt x="34" y="28"/>
                      </a:lnTo>
                      <a:lnTo>
                        <a:pt x="32" y="30"/>
                      </a:lnTo>
                      <a:lnTo>
                        <a:pt x="30" y="32"/>
                      </a:lnTo>
                      <a:lnTo>
                        <a:pt x="28" y="34"/>
                      </a:lnTo>
                      <a:lnTo>
                        <a:pt x="25" y="34"/>
                      </a:lnTo>
                      <a:lnTo>
                        <a:pt x="22" y="35"/>
                      </a:lnTo>
                      <a:lnTo>
                        <a:pt x="18" y="38"/>
                      </a:lnTo>
                      <a:lnTo>
                        <a:pt x="10" y="45"/>
                      </a:lnTo>
                      <a:lnTo>
                        <a:pt x="11" y="49"/>
                      </a:lnTo>
                      <a:lnTo>
                        <a:pt x="12" y="51"/>
                      </a:lnTo>
                      <a:lnTo>
                        <a:pt x="13" y="54"/>
                      </a:lnTo>
                      <a:lnTo>
                        <a:pt x="14" y="56"/>
                      </a:lnTo>
                      <a:lnTo>
                        <a:pt x="14" y="57"/>
                      </a:lnTo>
                      <a:lnTo>
                        <a:pt x="13" y="61"/>
                      </a:lnTo>
                      <a:lnTo>
                        <a:pt x="11" y="64"/>
                      </a:lnTo>
                      <a:lnTo>
                        <a:pt x="11" y="65"/>
                      </a:lnTo>
                      <a:lnTo>
                        <a:pt x="3" y="67"/>
                      </a:lnTo>
                      <a:lnTo>
                        <a:pt x="2" y="69"/>
                      </a:lnTo>
                      <a:lnTo>
                        <a:pt x="0" y="74"/>
                      </a:lnTo>
                      <a:lnTo>
                        <a:pt x="1" y="78"/>
                      </a:lnTo>
                      <a:lnTo>
                        <a:pt x="4" y="79"/>
                      </a:lnTo>
                      <a:lnTo>
                        <a:pt x="13" y="82"/>
                      </a:lnTo>
                      <a:lnTo>
                        <a:pt x="22" y="79"/>
                      </a:lnTo>
                      <a:lnTo>
                        <a:pt x="27" y="76"/>
                      </a:lnTo>
                      <a:lnTo>
                        <a:pt x="31" y="76"/>
                      </a:lnTo>
                      <a:lnTo>
                        <a:pt x="34" y="74"/>
                      </a:lnTo>
                      <a:lnTo>
                        <a:pt x="35" y="71"/>
                      </a:lnTo>
                      <a:lnTo>
                        <a:pt x="37" y="70"/>
                      </a:lnTo>
                      <a:lnTo>
                        <a:pt x="39" y="66"/>
                      </a:lnTo>
                      <a:lnTo>
                        <a:pt x="44" y="66"/>
                      </a:lnTo>
                      <a:lnTo>
                        <a:pt x="45" y="64"/>
                      </a:lnTo>
                      <a:lnTo>
                        <a:pt x="53" y="66"/>
                      </a:lnTo>
                      <a:lnTo>
                        <a:pt x="55" y="66"/>
                      </a:lnTo>
                      <a:lnTo>
                        <a:pt x="61" y="62"/>
                      </a:lnTo>
                      <a:lnTo>
                        <a:pt x="61" y="61"/>
                      </a:lnTo>
                      <a:lnTo>
                        <a:pt x="67" y="60"/>
                      </a:lnTo>
                      <a:lnTo>
                        <a:pt x="67" y="61"/>
                      </a:lnTo>
                      <a:lnTo>
                        <a:pt x="69" y="59"/>
                      </a:lnTo>
                      <a:lnTo>
                        <a:pt x="74" y="56"/>
                      </a:lnTo>
                      <a:lnTo>
                        <a:pt x="76" y="54"/>
                      </a:lnTo>
                      <a:lnTo>
                        <a:pt x="77" y="53"/>
                      </a:lnTo>
                      <a:lnTo>
                        <a:pt x="77" y="50"/>
                      </a:lnTo>
                      <a:lnTo>
                        <a:pt x="79" y="46"/>
                      </a:lnTo>
                      <a:lnTo>
                        <a:pt x="81" y="44"/>
                      </a:lnTo>
                      <a:lnTo>
                        <a:pt x="82" y="40"/>
                      </a:lnTo>
                      <a:lnTo>
                        <a:pt x="84" y="37"/>
                      </a:lnTo>
                      <a:lnTo>
                        <a:pt x="83" y="35"/>
                      </a:lnTo>
                      <a:lnTo>
                        <a:pt x="82" y="34"/>
                      </a:lnTo>
                      <a:lnTo>
                        <a:pt x="81" y="32"/>
                      </a:lnTo>
                      <a:lnTo>
                        <a:pt x="79" y="29"/>
                      </a:lnTo>
                      <a:lnTo>
                        <a:pt x="80" y="25"/>
                      </a:lnTo>
                      <a:lnTo>
                        <a:pt x="81" y="24"/>
                      </a:lnTo>
                      <a:lnTo>
                        <a:pt x="81" y="21"/>
                      </a:lnTo>
                      <a:lnTo>
                        <a:pt x="84" y="19"/>
                      </a:lnTo>
                      <a:lnTo>
                        <a:pt x="85" y="16"/>
                      </a:lnTo>
                      <a:lnTo>
                        <a:pt x="86" y="16"/>
                      </a:lnTo>
                      <a:lnTo>
                        <a:pt x="88" y="13"/>
                      </a:lnTo>
                      <a:lnTo>
                        <a:pt x="88" y="9"/>
                      </a:lnTo>
                      <a:lnTo>
                        <a:pt x="87" y="5"/>
                      </a:lnTo>
                      <a:lnTo>
                        <a:pt x="87" y="3"/>
                      </a:lnTo>
                      <a:lnTo>
                        <a:pt x="83" y="1"/>
                      </a:lnTo>
                      <a:lnTo>
                        <a:pt x="83" y="1"/>
                      </a:ln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6" name="Freeform 183">
                  <a:extLst>
                    <a:ext uri="{FF2B5EF4-FFF2-40B4-BE49-F238E27FC236}">
                      <a16:creationId xmlns:a16="http://schemas.microsoft.com/office/drawing/2014/main" id="{F7BC3937-644D-2083-8A6B-FBD6C22947F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10" y="3081"/>
                  <a:ext cx="208" cy="256"/>
                </a:xfrm>
                <a:custGeom>
                  <a:avLst/>
                  <a:gdLst/>
                  <a:ahLst/>
                  <a:cxnLst>
                    <a:cxn ang="0">
                      <a:pos x="111" y="0"/>
                    </a:cxn>
                    <a:cxn ang="0">
                      <a:pos x="105" y="1"/>
                    </a:cxn>
                    <a:cxn ang="0">
                      <a:pos x="88" y="4"/>
                    </a:cxn>
                    <a:cxn ang="0">
                      <a:pos x="84" y="13"/>
                    </a:cxn>
                    <a:cxn ang="0">
                      <a:pos x="80" y="20"/>
                    </a:cxn>
                    <a:cxn ang="0">
                      <a:pos x="83" y="36"/>
                    </a:cxn>
                    <a:cxn ang="0">
                      <a:pos x="79" y="47"/>
                    </a:cxn>
                    <a:cxn ang="0">
                      <a:pos x="71" y="60"/>
                    </a:cxn>
                    <a:cxn ang="0">
                      <a:pos x="70" y="71"/>
                    </a:cxn>
                    <a:cxn ang="0">
                      <a:pos x="57" y="81"/>
                    </a:cxn>
                    <a:cxn ang="0">
                      <a:pos x="45" y="90"/>
                    </a:cxn>
                    <a:cxn ang="0">
                      <a:pos x="49" y="105"/>
                    </a:cxn>
                    <a:cxn ang="0">
                      <a:pos x="43" y="116"/>
                    </a:cxn>
                    <a:cxn ang="0">
                      <a:pos x="37" y="126"/>
                    </a:cxn>
                    <a:cxn ang="0">
                      <a:pos x="27" y="135"/>
                    </a:cxn>
                    <a:cxn ang="0">
                      <a:pos x="16" y="138"/>
                    </a:cxn>
                    <a:cxn ang="0">
                      <a:pos x="5" y="139"/>
                    </a:cxn>
                    <a:cxn ang="0">
                      <a:pos x="2" y="146"/>
                    </a:cxn>
                    <a:cxn ang="0">
                      <a:pos x="17" y="151"/>
                    </a:cxn>
                    <a:cxn ang="0">
                      <a:pos x="24" y="149"/>
                    </a:cxn>
                    <a:cxn ang="0">
                      <a:pos x="30" y="156"/>
                    </a:cxn>
                    <a:cxn ang="0">
                      <a:pos x="45" y="153"/>
                    </a:cxn>
                    <a:cxn ang="0">
                      <a:pos x="51" y="145"/>
                    </a:cxn>
                    <a:cxn ang="0">
                      <a:pos x="57" y="135"/>
                    </a:cxn>
                    <a:cxn ang="0">
                      <a:pos x="63" y="126"/>
                    </a:cxn>
                    <a:cxn ang="0">
                      <a:pos x="68" y="119"/>
                    </a:cxn>
                    <a:cxn ang="0">
                      <a:pos x="80" y="117"/>
                    </a:cxn>
                    <a:cxn ang="0">
                      <a:pos x="91" y="114"/>
                    </a:cxn>
                    <a:cxn ang="0">
                      <a:pos x="102" y="108"/>
                    </a:cxn>
                    <a:cxn ang="0">
                      <a:pos x="105" y="99"/>
                    </a:cxn>
                    <a:cxn ang="0">
                      <a:pos x="104" y="92"/>
                    </a:cxn>
                    <a:cxn ang="0">
                      <a:pos x="107" y="88"/>
                    </a:cxn>
                    <a:cxn ang="0">
                      <a:pos x="106" y="79"/>
                    </a:cxn>
                    <a:cxn ang="0">
                      <a:pos x="115" y="76"/>
                    </a:cxn>
                    <a:cxn ang="0">
                      <a:pos x="123" y="71"/>
                    </a:cxn>
                    <a:cxn ang="0">
                      <a:pos x="124" y="63"/>
                    </a:cxn>
                    <a:cxn ang="0">
                      <a:pos x="122" y="57"/>
                    </a:cxn>
                    <a:cxn ang="0">
                      <a:pos x="119" y="52"/>
                    </a:cxn>
                    <a:cxn ang="0">
                      <a:pos x="123" y="48"/>
                    </a:cxn>
                    <a:cxn ang="0">
                      <a:pos x="127" y="41"/>
                    </a:cxn>
                    <a:cxn ang="0">
                      <a:pos x="125" y="38"/>
                    </a:cxn>
                    <a:cxn ang="0">
                      <a:pos x="121" y="30"/>
                    </a:cxn>
                    <a:cxn ang="0">
                      <a:pos x="119" y="25"/>
                    </a:cxn>
                    <a:cxn ang="0">
                      <a:pos x="124" y="18"/>
                    </a:cxn>
                    <a:cxn ang="0">
                      <a:pos x="121" y="11"/>
                    </a:cxn>
                    <a:cxn ang="0">
                      <a:pos x="120" y="5"/>
                    </a:cxn>
                    <a:cxn ang="0">
                      <a:pos x="116" y="2"/>
                    </a:cxn>
                  </a:cxnLst>
                  <a:rect l="0" t="0" r="r" b="b"/>
                  <a:pathLst>
                    <a:path w="127" h="156">
                      <a:moveTo>
                        <a:pt x="116" y="2"/>
                      </a:moveTo>
                      <a:lnTo>
                        <a:pt x="111" y="0"/>
                      </a:lnTo>
                      <a:lnTo>
                        <a:pt x="107" y="0"/>
                      </a:lnTo>
                      <a:lnTo>
                        <a:pt x="105" y="1"/>
                      </a:lnTo>
                      <a:lnTo>
                        <a:pt x="96" y="1"/>
                      </a:lnTo>
                      <a:lnTo>
                        <a:pt x="88" y="4"/>
                      </a:lnTo>
                      <a:lnTo>
                        <a:pt x="87" y="9"/>
                      </a:lnTo>
                      <a:lnTo>
                        <a:pt x="84" y="13"/>
                      </a:lnTo>
                      <a:lnTo>
                        <a:pt x="82" y="18"/>
                      </a:lnTo>
                      <a:lnTo>
                        <a:pt x="80" y="20"/>
                      </a:lnTo>
                      <a:lnTo>
                        <a:pt x="80" y="27"/>
                      </a:lnTo>
                      <a:lnTo>
                        <a:pt x="83" y="36"/>
                      </a:lnTo>
                      <a:lnTo>
                        <a:pt x="79" y="40"/>
                      </a:lnTo>
                      <a:lnTo>
                        <a:pt x="79" y="47"/>
                      </a:lnTo>
                      <a:lnTo>
                        <a:pt x="74" y="57"/>
                      </a:lnTo>
                      <a:lnTo>
                        <a:pt x="71" y="60"/>
                      </a:lnTo>
                      <a:lnTo>
                        <a:pt x="67" y="66"/>
                      </a:lnTo>
                      <a:lnTo>
                        <a:pt x="70" y="71"/>
                      </a:lnTo>
                      <a:lnTo>
                        <a:pt x="63" y="77"/>
                      </a:lnTo>
                      <a:lnTo>
                        <a:pt x="57" y="81"/>
                      </a:lnTo>
                      <a:lnTo>
                        <a:pt x="48" y="81"/>
                      </a:lnTo>
                      <a:lnTo>
                        <a:pt x="45" y="90"/>
                      </a:lnTo>
                      <a:lnTo>
                        <a:pt x="47" y="93"/>
                      </a:lnTo>
                      <a:lnTo>
                        <a:pt x="49" y="105"/>
                      </a:lnTo>
                      <a:lnTo>
                        <a:pt x="47" y="111"/>
                      </a:lnTo>
                      <a:lnTo>
                        <a:pt x="43" y="116"/>
                      </a:lnTo>
                      <a:lnTo>
                        <a:pt x="39" y="123"/>
                      </a:lnTo>
                      <a:lnTo>
                        <a:pt x="37" y="126"/>
                      </a:lnTo>
                      <a:lnTo>
                        <a:pt x="33" y="132"/>
                      </a:lnTo>
                      <a:lnTo>
                        <a:pt x="27" y="135"/>
                      </a:lnTo>
                      <a:lnTo>
                        <a:pt x="21" y="139"/>
                      </a:lnTo>
                      <a:lnTo>
                        <a:pt x="16" y="138"/>
                      </a:lnTo>
                      <a:lnTo>
                        <a:pt x="11" y="139"/>
                      </a:lnTo>
                      <a:lnTo>
                        <a:pt x="5" y="139"/>
                      </a:lnTo>
                      <a:lnTo>
                        <a:pt x="0" y="138"/>
                      </a:lnTo>
                      <a:lnTo>
                        <a:pt x="2" y="146"/>
                      </a:lnTo>
                      <a:lnTo>
                        <a:pt x="11" y="149"/>
                      </a:lnTo>
                      <a:lnTo>
                        <a:pt x="17" y="151"/>
                      </a:lnTo>
                      <a:lnTo>
                        <a:pt x="19" y="148"/>
                      </a:lnTo>
                      <a:lnTo>
                        <a:pt x="24" y="149"/>
                      </a:lnTo>
                      <a:lnTo>
                        <a:pt x="27" y="152"/>
                      </a:lnTo>
                      <a:lnTo>
                        <a:pt x="30" y="156"/>
                      </a:lnTo>
                      <a:lnTo>
                        <a:pt x="36" y="155"/>
                      </a:lnTo>
                      <a:lnTo>
                        <a:pt x="45" y="153"/>
                      </a:lnTo>
                      <a:lnTo>
                        <a:pt x="46" y="151"/>
                      </a:lnTo>
                      <a:lnTo>
                        <a:pt x="51" y="145"/>
                      </a:lnTo>
                      <a:lnTo>
                        <a:pt x="51" y="141"/>
                      </a:lnTo>
                      <a:lnTo>
                        <a:pt x="57" y="135"/>
                      </a:lnTo>
                      <a:lnTo>
                        <a:pt x="61" y="131"/>
                      </a:lnTo>
                      <a:lnTo>
                        <a:pt x="63" y="126"/>
                      </a:lnTo>
                      <a:lnTo>
                        <a:pt x="66" y="121"/>
                      </a:lnTo>
                      <a:lnTo>
                        <a:pt x="68" y="119"/>
                      </a:lnTo>
                      <a:lnTo>
                        <a:pt x="74" y="117"/>
                      </a:lnTo>
                      <a:lnTo>
                        <a:pt x="80" y="117"/>
                      </a:lnTo>
                      <a:lnTo>
                        <a:pt x="85" y="114"/>
                      </a:lnTo>
                      <a:lnTo>
                        <a:pt x="91" y="114"/>
                      </a:lnTo>
                      <a:lnTo>
                        <a:pt x="97" y="112"/>
                      </a:lnTo>
                      <a:lnTo>
                        <a:pt x="102" y="108"/>
                      </a:lnTo>
                      <a:lnTo>
                        <a:pt x="102" y="103"/>
                      </a:lnTo>
                      <a:lnTo>
                        <a:pt x="105" y="99"/>
                      </a:lnTo>
                      <a:lnTo>
                        <a:pt x="105" y="95"/>
                      </a:lnTo>
                      <a:lnTo>
                        <a:pt x="104" y="92"/>
                      </a:lnTo>
                      <a:lnTo>
                        <a:pt x="106" y="89"/>
                      </a:lnTo>
                      <a:lnTo>
                        <a:pt x="107" y="88"/>
                      </a:lnTo>
                      <a:lnTo>
                        <a:pt x="106" y="84"/>
                      </a:lnTo>
                      <a:lnTo>
                        <a:pt x="106" y="79"/>
                      </a:lnTo>
                      <a:lnTo>
                        <a:pt x="110" y="78"/>
                      </a:lnTo>
                      <a:lnTo>
                        <a:pt x="115" y="76"/>
                      </a:lnTo>
                      <a:lnTo>
                        <a:pt x="119" y="75"/>
                      </a:lnTo>
                      <a:lnTo>
                        <a:pt x="123" y="71"/>
                      </a:lnTo>
                      <a:lnTo>
                        <a:pt x="124" y="69"/>
                      </a:lnTo>
                      <a:lnTo>
                        <a:pt x="124" y="63"/>
                      </a:lnTo>
                      <a:lnTo>
                        <a:pt x="122" y="61"/>
                      </a:lnTo>
                      <a:lnTo>
                        <a:pt x="122" y="57"/>
                      </a:lnTo>
                      <a:lnTo>
                        <a:pt x="120" y="57"/>
                      </a:lnTo>
                      <a:lnTo>
                        <a:pt x="119" y="52"/>
                      </a:lnTo>
                      <a:lnTo>
                        <a:pt x="122" y="50"/>
                      </a:lnTo>
                      <a:lnTo>
                        <a:pt x="123" y="48"/>
                      </a:lnTo>
                      <a:lnTo>
                        <a:pt x="125" y="45"/>
                      </a:lnTo>
                      <a:lnTo>
                        <a:pt x="127" y="41"/>
                      </a:lnTo>
                      <a:lnTo>
                        <a:pt x="127" y="39"/>
                      </a:lnTo>
                      <a:lnTo>
                        <a:pt x="125" y="38"/>
                      </a:lnTo>
                      <a:lnTo>
                        <a:pt x="123" y="34"/>
                      </a:lnTo>
                      <a:lnTo>
                        <a:pt x="121" y="30"/>
                      </a:lnTo>
                      <a:lnTo>
                        <a:pt x="118" y="30"/>
                      </a:lnTo>
                      <a:lnTo>
                        <a:pt x="119" y="25"/>
                      </a:lnTo>
                      <a:lnTo>
                        <a:pt x="122" y="24"/>
                      </a:lnTo>
                      <a:lnTo>
                        <a:pt x="124" y="18"/>
                      </a:lnTo>
                      <a:lnTo>
                        <a:pt x="123" y="14"/>
                      </a:lnTo>
                      <a:lnTo>
                        <a:pt x="121" y="11"/>
                      </a:lnTo>
                      <a:lnTo>
                        <a:pt x="120" y="5"/>
                      </a:lnTo>
                      <a:lnTo>
                        <a:pt x="120" y="5"/>
                      </a:lnTo>
                      <a:lnTo>
                        <a:pt x="116" y="2"/>
                      </a:lnTo>
                      <a:lnTo>
                        <a:pt x="116" y="2"/>
                      </a:ln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Freeform 184">
                  <a:extLst>
                    <a:ext uri="{FF2B5EF4-FFF2-40B4-BE49-F238E27FC236}">
                      <a16:creationId xmlns:a16="http://schemas.microsoft.com/office/drawing/2014/main" id="{ABC7CD56-EA1F-C682-0845-5236E20D09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948" y="3270"/>
                  <a:ext cx="151" cy="177"/>
                </a:xfrm>
                <a:custGeom>
                  <a:avLst/>
                  <a:gdLst/>
                  <a:ahLst/>
                  <a:cxnLst>
                    <a:cxn ang="0">
                      <a:pos x="33" y="5"/>
                    </a:cxn>
                    <a:cxn ang="0">
                      <a:pos x="21" y="2"/>
                    </a:cxn>
                    <a:cxn ang="0">
                      <a:pos x="15" y="3"/>
                    </a:cxn>
                    <a:cxn ang="0">
                      <a:pos x="11" y="9"/>
                    </a:cxn>
                    <a:cxn ang="0">
                      <a:pos x="18" y="22"/>
                    </a:cxn>
                    <a:cxn ang="0">
                      <a:pos x="14" y="31"/>
                    </a:cxn>
                    <a:cxn ang="0">
                      <a:pos x="6" y="33"/>
                    </a:cxn>
                    <a:cxn ang="0">
                      <a:pos x="1" y="39"/>
                    </a:cxn>
                    <a:cxn ang="0">
                      <a:pos x="0" y="47"/>
                    </a:cxn>
                    <a:cxn ang="0">
                      <a:pos x="3" y="54"/>
                    </a:cxn>
                    <a:cxn ang="0">
                      <a:pos x="5" y="60"/>
                    </a:cxn>
                    <a:cxn ang="0">
                      <a:pos x="7" y="69"/>
                    </a:cxn>
                    <a:cxn ang="0">
                      <a:pos x="6" y="75"/>
                    </a:cxn>
                    <a:cxn ang="0">
                      <a:pos x="9" y="80"/>
                    </a:cxn>
                    <a:cxn ang="0">
                      <a:pos x="15" y="87"/>
                    </a:cxn>
                    <a:cxn ang="0">
                      <a:pos x="21" y="90"/>
                    </a:cxn>
                    <a:cxn ang="0">
                      <a:pos x="26" y="96"/>
                    </a:cxn>
                    <a:cxn ang="0">
                      <a:pos x="30" y="99"/>
                    </a:cxn>
                    <a:cxn ang="0">
                      <a:pos x="35" y="102"/>
                    </a:cxn>
                    <a:cxn ang="0">
                      <a:pos x="43" y="102"/>
                    </a:cxn>
                    <a:cxn ang="0">
                      <a:pos x="53" y="106"/>
                    </a:cxn>
                    <a:cxn ang="0">
                      <a:pos x="60" y="107"/>
                    </a:cxn>
                    <a:cxn ang="0">
                      <a:pos x="61" y="103"/>
                    </a:cxn>
                    <a:cxn ang="0">
                      <a:pos x="63" y="97"/>
                    </a:cxn>
                    <a:cxn ang="0">
                      <a:pos x="65" y="93"/>
                    </a:cxn>
                    <a:cxn ang="0">
                      <a:pos x="68" y="89"/>
                    </a:cxn>
                    <a:cxn ang="0">
                      <a:pos x="71" y="90"/>
                    </a:cxn>
                    <a:cxn ang="0">
                      <a:pos x="78" y="89"/>
                    </a:cxn>
                    <a:cxn ang="0">
                      <a:pos x="83" y="90"/>
                    </a:cxn>
                    <a:cxn ang="0">
                      <a:pos x="84" y="82"/>
                    </a:cxn>
                    <a:cxn ang="0">
                      <a:pos x="88" y="77"/>
                    </a:cxn>
                    <a:cxn ang="0">
                      <a:pos x="86" y="65"/>
                    </a:cxn>
                    <a:cxn ang="0">
                      <a:pos x="89" y="63"/>
                    </a:cxn>
                    <a:cxn ang="0">
                      <a:pos x="91" y="56"/>
                    </a:cxn>
                    <a:cxn ang="0">
                      <a:pos x="90" y="52"/>
                    </a:cxn>
                    <a:cxn ang="0">
                      <a:pos x="89" y="49"/>
                    </a:cxn>
                    <a:cxn ang="0">
                      <a:pos x="92" y="45"/>
                    </a:cxn>
                    <a:cxn ang="0">
                      <a:pos x="90" y="39"/>
                    </a:cxn>
                    <a:cxn ang="0">
                      <a:pos x="86" y="34"/>
                    </a:cxn>
                    <a:cxn ang="0">
                      <a:pos x="82" y="33"/>
                    </a:cxn>
                    <a:cxn ang="0">
                      <a:pos x="79" y="32"/>
                    </a:cxn>
                    <a:cxn ang="0">
                      <a:pos x="80" y="27"/>
                    </a:cxn>
                    <a:cxn ang="0">
                      <a:pos x="82" y="24"/>
                    </a:cxn>
                    <a:cxn ang="0">
                      <a:pos x="83" y="21"/>
                    </a:cxn>
                    <a:cxn ang="0">
                      <a:pos x="81" y="16"/>
                    </a:cxn>
                    <a:cxn ang="0">
                      <a:pos x="80" y="12"/>
                    </a:cxn>
                    <a:cxn ang="0">
                      <a:pos x="78" y="8"/>
                    </a:cxn>
                    <a:cxn ang="0">
                      <a:pos x="75" y="6"/>
                    </a:cxn>
                    <a:cxn ang="0">
                      <a:pos x="71" y="6"/>
                    </a:cxn>
                    <a:cxn ang="0">
                      <a:pos x="68" y="7"/>
                    </a:cxn>
                    <a:cxn ang="0">
                      <a:pos x="65" y="9"/>
                    </a:cxn>
                    <a:cxn ang="0">
                      <a:pos x="60" y="11"/>
                    </a:cxn>
                    <a:cxn ang="0">
                      <a:pos x="57" y="7"/>
                    </a:cxn>
                    <a:cxn ang="0">
                      <a:pos x="55" y="5"/>
                    </a:cxn>
                    <a:cxn ang="0">
                      <a:pos x="47" y="3"/>
                    </a:cxn>
                    <a:cxn ang="0">
                      <a:pos x="45" y="6"/>
                    </a:cxn>
                    <a:cxn ang="0">
                      <a:pos x="42" y="9"/>
                    </a:cxn>
                    <a:cxn ang="0">
                      <a:pos x="39" y="9"/>
                    </a:cxn>
                    <a:cxn ang="0">
                      <a:pos x="36" y="5"/>
                    </a:cxn>
                  </a:cxnLst>
                  <a:rect l="0" t="0" r="r" b="b"/>
                  <a:pathLst>
                    <a:path w="92" h="108">
                      <a:moveTo>
                        <a:pt x="36" y="5"/>
                      </a:moveTo>
                      <a:lnTo>
                        <a:pt x="33" y="5"/>
                      </a:lnTo>
                      <a:lnTo>
                        <a:pt x="25" y="1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5" y="3"/>
                      </a:lnTo>
                      <a:lnTo>
                        <a:pt x="13" y="5"/>
                      </a:lnTo>
                      <a:lnTo>
                        <a:pt x="11" y="9"/>
                      </a:lnTo>
                      <a:lnTo>
                        <a:pt x="11" y="1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4" y="31"/>
                      </a:lnTo>
                      <a:lnTo>
                        <a:pt x="9" y="31"/>
                      </a:lnTo>
                      <a:lnTo>
                        <a:pt x="6" y="33"/>
                      </a:lnTo>
                      <a:lnTo>
                        <a:pt x="4" y="37"/>
                      </a:lnTo>
                      <a:lnTo>
                        <a:pt x="1" y="39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0" y="50"/>
                      </a:lnTo>
                      <a:lnTo>
                        <a:pt x="3" y="54"/>
                      </a:lnTo>
                      <a:lnTo>
                        <a:pt x="4" y="59"/>
                      </a:lnTo>
                      <a:lnTo>
                        <a:pt x="5" y="60"/>
                      </a:lnTo>
                      <a:lnTo>
                        <a:pt x="5" y="66"/>
                      </a:lnTo>
                      <a:lnTo>
                        <a:pt x="7" y="69"/>
                      </a:lnTo>
                      <a:lnTo>
                        <a:pt x="4" y="73"/>
                      </a:lnTo>
                      <a:lnTo>
                        <a:pt x="6" y="75"/>
                      </a:lnTo>
                      <a:lnTo>
                        <a:pt x="7" y="77"/>
                      </a:lnTo>
                      <a:lnTo>
                        <a:pt x="9" y="80"/>
                      </a:lnTo>
                      <a:lnTo>
                        <a:pt x="10" y="81"/>
                      </a:lnTo>
                      <a:lnTo>
                        <a:pt x="15" y="87"/>
                      </a:lnTo>
                      <a:lnTo>
                        <a:pt x="18" y="89"/>
                      </a:lnTo>
                      <a:lnTo>
                        <a:pt x="21" y="90"/>
                      </a:lnTo>
                      <a:lnTo>
                        <a:pt x="24" y="94"/>
                      </a:lnTo>
                      <a:lnTo>
                        <a:pt x="26" y="96"/>
                      </a:lnTo>
                      <a:lnTo>
                        <a:pt x="28" y="97"/>
                      </a:lnTo>
                      <a:lnTo>
                        <a:pt x="30" y="99"/>
                      </a:lnTo>
                      <a:lnTo>
                        <a:pt x="32" y="101"/>
                      </a:lnTo>
                      <a:lnTo>
                        <a:pt x="35" y="102"/>
                      </a:lnTo>
                      <a:lnTo>
                        <a:pt x="39" y="100"/>
                      </a:lnTo>
                      <a:lnTo>
                        <a:pt x="43" y="102"/>
                      </a:lnTo>
                      <a:lnTo>
                        <a:pt x="48" y="102"/>
                      </a:lnTo>
                      <a:lnTo>
                        <a:pt x="53" y="106"/>
                      </a:lnTo>
                      <a:lnTo>
                        <a:pt x="57" y="108"/>
                      </a:lnTo>
                      <a:lnTo>
                        <a:pt x="60" y="107"/>
                      </a:lnTo>
                      <a:lnTo>
                        <a:pt x="60" y="104"/>
                      </a:lnTo>
                      <a:lnTo>
                        <a:pt x="61" y="103"/>
                      </a:lnTo>
                      <a:lnTo>
                        <a:pt x="63" y="98"/>
                      </a:lnTo>
                      <a:lnTo>
                        <a:pt x="63" y="97"/>
                      </a:lnTo>
                      <a:lnTo>
                        <a:pt x="63" y="93"/>
                      </a:lnTo>
                      <a:lnTo>
                        <a:pt x="65" y="93"/>
                      </a:lnTo>
                      <a:lnTo>
                        <a:pt x="67" y="92"/>
                      </a:lnTo>
                      <a:lnTo>
                        <a:pt x="68" y="89"/>
                      </a:lnTo>
                      <a:lnTo>
                        <a:pt x="69" y="89"/>
                      </a:lnTo>
                      <a:lnTo>
                        <a:pt x="71" y="90"/>
                      </a:lnTo>
                      <a:lnTo>
                        <a:pt x="76" y="92"/>
                      </a:lnTo>
                      <a:lnTo>
                        <a:pt x="78" y="89"/>
                      </a:lnTo>
                      <a:lnTo>
                        <a:pt x="80" y="90"/>
                      </a:lnTo>
                      <a:lnTo>
                        <a:pt x="83" y="90"/>
                      </a:lnTo>
                      <a:lnTo>
                        <a:pt x="81" y="84"/>
                      </a:lnTo>
                      <a:lnTo>
                        <a:pt x="84" y="82"/>
                      </a:lnTo>
                      <a:lnTo>
                        <a:pt x="86" y="82"/>
                      </a:lnTo>
                      <a:lnTo>
                        <a:pt x="88" y="77"/>
                      </a:lnTo>
                      <a:lnTo>
                        <a:pt x="86" y="70"/>
                      </a:lnTo>
                      <a:lnTo>
                        <a:pt x="86" y="65"/>
                      </a:lnTo>
                      <a:lnTo>
                        <a:pt x="88" y="65"/>
                      </a:lnTo>
                      <a:lnTo>
                        <a:pt x="89" y="63"/>
                      </a:lnTo>
                      <a:lnTo>
                        <a:pt x="91" y="62"/>
                      </a:lnTo>
                      <a:lnTo>
                        <a:pt x="91" y="56"/>
                      </a:lnTo>
                      <a:lnTo>
                        <a:pt x="88" y="53"/>
                      </a:lnTo>
                      <a:lnTo>
                        <a:pt x="90" y="52"/>
                      </a:lnTo>
                      <a:lnTo>
                        <a:pt x="89" y="50"/>
                      </a:lnTo>
                      <a:lnTo>
                        <a:pt x="89" y="49"/>
                      </a:lnTo>
                      <a:lnTo>
                        <a:pt x="91" y="48"/>
                      </a:lnTo>
                      <a:lnTo>
                        <a:pt x="92" y="45"/>
                      </a:lnTo>
                      <a:lnTo>
                        <a:pt x="91" y="41"/>
                      </a:lnTo>
                      <a:lnTo>
                        <a:pt x="90" y="39"/>
                      </a:lnTo>
                      <a:lnTo>
                        <a:pt x="89" y="36"/>
                      </a:lnTo>
                      <a:lnTo>
                        <a:pt x="86" y="34"/>
                      </a:lnTo>
                      <a:lnTo>
                        <a:pt x="84" y="35"/>
                      </a:lnTo>
                      <a:lnTo>
                        <a:pt x="82" y="33"/>
                      </a:lnTo>
                      <a:lnTo>
                        <a:pt x="80" y="33"/>
                      </a:lnTo>
                      <a:lnTo>
                        <a:pt x="79" y="32"/>
                      </a:lnTo>
                      <a:lnTo>
                        <a:pt x="81" y="29"/>
                      </a:lnTo>
                      <a:lnTo>
                        <a:pt x="80" y="27"/>
                      </a:lnTo>
                      <a:lnTo>
                        <a:pt x="82" y="27"/>
                      </a:lnTo>
                      <a:lnTo>
                        <a:pt x="82" y="24"/>
                      </a:lnTo>
                      <a:lnTo>
                        <a:pt x="84" y="23"/>
                      </a:lnTo>
                      <a:lnTo>
                        <a:pt x="83" y="21"/>
                      </a:lnTo>
                      <a:lnTo>
                        <a:pt x="81" y="20"/>
                      </a:lnTo>
                      <a:lnTo>
                        <a:pt x="81" y="16"/>
                      </a:lnTo>
                      <a:lnTo>
                        <a:pt x="80" y="16"/>
                      </a:lnTo>
                      <a:lnTo>
                        <a:pt x="80" y="12"/>
                      </a:lnTo>
                      <a:lnTo>
                        <a:pt x="78" y="10"/>
                      </a:lnTo>
                      <a:lnTo>
                        <a:pt x="78" y="8"/>
                      </a:lnTo>
                      <a:lnTo>
                        <a:pt x="77" y="8"/>
                      </a:lnTo>
                      <a:lnTo>
                        <a:pt x="75" y="6"/>
                      </a:lnTo>
                      <a:lnTo>
                        <a:pt x="73" y="6"/>
                      </a:lnTo>
                      <a:lnTo>
                        <a:pt x="71" y="6"/>
                      </a:lnTo>
                      <a:lnTo>
                        <a:pt x="71" y="7"/>
                      </a:lnTo>
                      <a:lnTo>
                        <a:pt x="68" y="7"/>
                      </a:lnTo>
                      <a:lnTo>
                        <a:pt x="68" y="9"/>
                      </a:lnTo>
                      <a:lnTo>
                        <a:pt x="65" y="9"/>
                      </a:lnTo>
                      <a:lnTo>
                        <a:pt x="63" y="10"/>
                      </a:lnTo>
                      <a:lnTo>
                        <a:pt x="60" y="11"/>
                      </a:lnTo>
                      <a:lnTo>
                        <a:pt x="59" y="9"/>
                      </a:lnTo>
                      <a:lnTo>
                        <a:pt x="57" y="7"/>
                      </a:lnTo>
                      <a:lnTo>
                        <a:pt x="57" y="5"/>
                      </a:lnTo>
                      <a:lnTo>
                        <a:pt x="55" y="5"/>
                      </a:lnTo>
                      <a:lnTo>
                        <a:pt x="53" y="3"/>
                      </a:lnTo>
                      <a:lnTo>
                        <a:pt x="47" y="3"/>
                      </a:lnTo>
                      <a:lnTo>
                        <a:pt x="45" y="5"/>
                      </a:lnTo>
                      <a:lnTo>
                        <a:pt x="45" y="6"/>
                      </a:lnTo>
                      <a:lnTo>
                        <a:pt x="43" y="7"/>
                      </a:lnTo>
                      <a:lnTo>
                        <a:pt x="42" y="9"/>
                      </a:lnTo>
                      <a:lnTo>
                        <a:pt x="39" y="11"/>
                      </a:lnTo>
                      <a:lnTo>
                        <a:pt x="39" y="9"/>
                      </a:lnTo>
                      <a:lnTo>
                        <a:pt x="39" y="8"/>
                      </a:lnTo>
                      <a:lnTo>
                        <a:pt x="36" y="5"/>
                      </a:lnTo>
                      <a:lnTo>
                        <a:pt x="36" y="5"/>
                      </a:ln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185">
                  <a:extLst>
                    <a:ext uri="{FF2B5EF4-FFF2-40B4-BE49-F238E27FC236}">
                      <a16:creationId xmlns:a16="http://schemas.microsoft.com/office/drawing/2014/main" id="{063CB507-6927-9660-8C81-BDAF7B70D4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4" y="3144"/>
                  <a:ext cx="226" cy="215"/>
                </a:xfrm>
                <a:custGeom>
                  <a:avLst/>
                  <a:gdLst/>
                  <a:ahLst/>
                  <a:cxnLst>
                    <a:cxn ang="0">
                      <a:pos x="128" y="0"/>
                    </a:cxn>
                    <a:cxn ang="0">
                      <a:pos x="121" y="5"/>
                    </a:cxn>
                    <a:cxn ang="0">
                      <a:pos x="114" y="9"/>
                    </a:cxn>
                    <a:cxn ang="0">
                      <a:pos x="113" y="4"/>
                    </a:cxn>
                    <a:cxn ang="0">
                      <a:pos x="108" y="1"/>
                    </a:cxn>
                    <a:cxn ang="0">
                      <a:pos x="103" y="3"/>
                    </a:cxn>
                    <a:cxn ang="0">
                      <a:pos x="99" y="6"/>
                    </a:cxn>
                    <a:cxn ang="0">
                      <a:pos x="92" y="12"/>
                    </a:cxn>
                    <a:cxn ang="0">
                      <a:pos x="90" y="17"/>
                    </a:cxn>
                    <a:cxn ang="0">
                      <a:pos x="88" y="21"/>
                    </a:cxn>
                    <a:cxn ang="0">
                      <a:pos x="83" y="27"/>
                    </a:cxn>
                    <a:cxn ang="0">
                      <a:pos x="74" y="27"/>
                    </a:cxn>
                    <a:cxn ang="0">
                      <a:pos x="71" y="36"/>
                    </a:cxn>
                    <a:cxn ang="0">
                      <a:pos x="67" y="40"/>
                    </a:cxn>
                    <a:cxn ang="0">
                      <a:pos x="60" y="46"/>
                    </a:cxn>
                    <a:cxn ang="0">
                      <a:pos x="48" y="49"/>
                    </a:cxn>
                    <a:cxn ang="0">
                      <a:pos x="41" y="54"/>
                    </a:cxn>
                    <a:cxn ang="0">
                      <a:pos x="31" y="55"/>
                    </a:cxn>
                    <a:cxn ang="0">
                      <a:pos x="26" y="49"/>
                    </a:cxn>
                    <a:cxn ang="0">
                      <a:pos x="24" y="48"/>
                    </a:cxn>
                    <a:cxn ang="0">
                      <a:pos x="17" y="45"/>
                    </a:cxn>
                    <a:cxn ang="0">
                      <a:pos x="8" y="46"/>
                    </a:cxn>
                    <a:cxn ang="0">
                      <a:pos x="3" y="51"/>
                    </a:cxn>
                    <a:cxn ang="0">
                      <a:pos x="0" y="54"/>
                    </a:cxn>
                    <a:cxn ang="0">
                      <a:pos x="1" y="60"/>
                    </a:cxn>
                    <a:cxn ang="0">
                      <a:pos x="6" y="64"/>
                    </a:cxn>
                    <a:cxn ang="0">
                      <a:pos x="10" y="70"/>
                    </a:cxn>
                    <a:cxn ang="0">
                      <a:pos x="14" y="75"/>
                    </a:cxn>
                    <a:cxn ang="0">
                      <a:pos x="20" y="83"/>
                    </a:cxn>
                    <a:cxn ang="0">
                      <a:pos x="22" y="94"/>
                    </a:cxn>
                    <a:cxn ang="0">
                      <a:pos x="26" y="100"/>
                    </a:cxn>
                    <a:cxn ang="0">
                      <a:pos x="29" y="106"/>
                    </a:cxn>
                    <a:cxn ang="0">
                      <a:pos x="32" y="116"/>
                    </a:cxn>
                    <a:cxn ang="0">
                      <a:pos x="34" y="126"/>
                    </a:cxn>
                    <a:cxn ang="0">
                      <a:pos x="39" y="131"/>
                    </a:cxn>
                    <a:cxn ang="0">
                      <a:pos x="46" y="126"/>
                    </a:cxn>
                    <a:cxn ang="0">
                      <a:pos x="58" y="125"/>
                    </a:cxn>
                    <a:cxn ang="0">
                      <a:pos x="63" y="122"/>
                    </a:cxn>
                    <a:cxn ang="0">
                      <a:pos x="69" y="125"/>
                    </a:cxn>
                    <a:cxn ang="0">
                      <a:pos x="74" y="123"/>
                    </a:cxn>
                    <a:cxn ang="0">
                      <a:pos x="78" y="120"/>
                    </a:cxn>
                    <a:cxn ang="0">
                      <a:pos x="75" y="110"/>
                    </a:cxn>
                    <a:cxn ang="0">
                      <a:pos x="80" y="99"/>
                    </a:cxn>
                    <a:cxn ang="0">
                      <a:pos x="87" y="94"/>
                    </a:cxn>
                    <a:cxn ang="0">
                      <a:pos x="88" y="87"/>
                    </a:cxn>
                    <a:cxn ang="0">
                      <a:pos x="91" y="81"/>
                    </a:cxn>
                    <a:cxn ang="0">
                      <a:pos x="90" y="75"/>
                    </a:cxn>
                    <a:cxn ang="0">
                      <a:pos x="89" y="69"/>
                    </a:cxn>
                    <a:cxn ang="0">
                      <a:pos x="93" y="62"/>
                    </a:cxn>
                    <a:cxn ang="0">
                      <a:pos x="99" y="62"/>
                    </a:cxn>
                    <a:cxn ang="0">
                      <a:pos x="97" y="57"/>
                    </a:cxn>
                    <a:cxn ang="0">
                      <a:pos x="96" y="51"/>
                    </a:cxn>
                    <a:cxn ang="0">
                      <a:pos x="99" y="43"/>
                    </a:cxn>
                    <a:cxn ang="0">
                      <a:pos x="105" y="37"/>
                    </a:cxn>
                    <a:cxn ang="0">
                      <a:pos x="110" y="33"/>
                    </a:cxn>
                    <a:cxn ang="0">
                      <a:pos x="116" y="30"/>
                    </a:cxn>
                    <a:cxn ang="0">
                      <a:pos x="121" y="25"/>
                    </a:cxn>
                    <a:cxn ang="0">
                      <a:pos x="127" y="23"/>
                    </a:cxn>
                    <a:cxn ang="0">
                      <a:pos x="136" y="16"/>
                    </a:cxn>
                    <a:cxn ang="0">
                      <a:pos x="138" y="10"/>
                    </a:cxn>
                    <a:cxn ang="0">
                      <a:pos x="135" y="5"/>
                    </a:cxn>
                    <a:cxn ang="0">
                      <a:pos x="136" y="1"/>
                    </a:cxn>
                    <a:cxn ang="0">
                      <a:pos x="133" y="0"/>
                    </a:cxn>
                  </a:cxnLst>
                  <a:rect l="0" t="0" r="r" b="b"/>
                  <a:pathLst>
                    <a:path w="138" h="131">
                      <a:moveTo>
                        <a:pt x="133" y="0"/>
                      </a:moveTo>
                      <a:lnTo>
                        <a:pt x="128" y="0"/>
                      </a:lnTo>
                      <a:lnTo>
                        <a:pt x="125" y="1"/>
                      </a:lnTo>
                      <a:lnTo>
                        <a:pt x="121" y="5"/>
                      </a:lnTo>
                      <a:lnTo>
                        <a:pt x="120" y="9"/>
                      </a:lnTo>
                      <a:lnTo>
                        <a:pt x="114" y="9"/>
                      </a:lnTo>
                      <a:lnTo>
                        <a:pt x="114" y="5"/>
                      </a:lnTo>
                      <a:lnTo>
                        <a:pt x="113" y="4"/>
                      </a:lnTo>
                      <a:lnTo>
                        <a:pt x="111" y="0"/>
                      </a:lnTo>
                      <a:lnTo>
                        <a:pt x="108" y="1"/>
                      </a:lnTo>
                      <a:lnTo>
                        <a:pt x="107" y="3"/>
                      </a:lnTo>
                      <a:lnTo>
                        <a:pt x="103" y="3"/>
                      </a:lnTo>
                      <a:lnTo>
                        <a:pt x="99" y="4"/>
                      </a:lnTo>
                      <a:lnTo>
                        <a:pt x="99" y="6"/>
                      </a:lnTo>
                      <a:lnTo>
                        <a:pt x="95" y="8"/>
                      </a:lnTo>
                      <a:lnTo>
                        <a:pt x="92" y="12"/>
                      </a:lnTo>
                      <a:lnTo>
                        <a:pt x="92" y="16"/>
                      </a:lnTo>
                      <a:lnTo>
                        <a:pt x="90" y="17"/>
                      </a:lnTo>
                      <a:lnTo>
                        <a:pt x="89" y="19"/>
                      </a:lnTo>
                      <a:lnTo>
                        <a:pt x="88" y="21"/>
                      </a:lnTo>
                      <a:lnTo>
                        <a:pt x="85" y="24"/>
                      </a:lnTo>
                      <a:lnTo>
                        <a:pt x="83" y="27"/>
                      </a:lnTo>
                      <a:lnTo>
                        <a:pt x="79" y="27"/>
                      </a:lnTo>
                      <a:lnTo>
                        <a:pt x="74" y="27"/>
                      </a:lnTo>
                      <a:lnTo>
                        <a:pt x="70" y="33"/>
                      </a:lnTo>
                      <a:lnTo>
                        <a:pt x="71" y="36"/>
                      </a:lnTo>
                      <a:lnTo>
                        <a:pt x="69" y="40"/>
                      </a:lnTo>
                      <a:lnTo>
                        <a:pt x="67" y="40"/>
                      </a:lnTo>
                      <a:lnTo>
                        <a:pt x="66" y="44"/>
                      </a:lnTo>
                      <a:lnTo>
                        <a:pt x="60" y="46"/>
                      </a:lnTo>
                      <a:lnTo>
                        <a:pt x="51" y="47"/>
                      </a:lnTo>
                      <a:lnTo>
                        <a:pt x="48" y="49"/>
                      </a:lnTo>
                      <a:lnTo>
                        <a:pt x="46" y="51"/>
                      </a:lnTo>
                      <a:lnTo>
                        <a:pt x="41" y="54"/>
                      </a:lnTo>
                      <a:lnTo>
                        <a:pt x="36" y="53"/>
                      </a:lnTo>
                      <a:lnTo>
                        <a:pt x="31" y="55"/>
                      </a:lnTo>
                      <a:lnTo>
                        <a:pt x="28" y="53"/>
                      </a:lnTo>
                      <a:lnTo>
                        <a:pt x="26" y="49"/>
                      </a:lnTo>
                      <a:lnTo>
                        <a:pt x="23" y="50"/>
                      </a:lnTo>
                      <a:lnTo>
                        <a:pt x="24" y="48"/>
                      </a:lnTo>
                      <a:lnTo>
                        <a:pt x="19" y="47"/>
                      </a:lnTo>
                      <a:lnTo>
                        <a:pt x="17" y="45"/>
                      </a:lnTo>
                      <a:lnTo>
                        <a:pt x="13" y="45"/>
                      </a:lnTo>
                      <a:lnTo>
                        <a:pt x="8" y="46"/>
                      </a:lnTo>
                      <a:lnTo>
                        <a:pt x="6" y="49"/>
                      </a:lnTo>
                      <a:lnTo>
                        <a:pt x="3" y="51"/>
                      </a:lnTo>
                      <a:lnTo>
                        <a:pt x="1" y="52"/>
                      </a:lnTo>
                      <a:lnTo>
                        <a:pt x="0" y="54"/>
                      </a:lnTo>
                      <a:lnTo>
                        <a:pt x="0" y="58"/>
                      </a:lnTo>
                      <a:lnTo>
                        <a:pt x="1" y="60"/>
                      </a:lnTo>
                      <a:lnTo>
                        <a:pt x="3" y="62"/>
                      </a:lnTo>
                      <a:lnTo>
                        <a:pt x="6" y="64"/>
                      </a:lnTo>
                      <a:lnTo>
                        <a:pt x="9" y="66"/>
                      </a:lnTo>
                      <a:lnTo>
                        <a:pt x="10" y="70"/>
                      </a:lnTo>
                      <a:lnTo>
                        <a:pt x="13" y="71"/>
                      </a:lnTo>
                      <a:lnTo>
                        <a:pt x="14" y="75"/>
                      </a:lnTo>
                      <a:lnTo>
                        <a:pt x="18" y="79"/>
                      </a:lnTo>
                      <a:lnTo>
                        <a:pt x="20" y="83"/>
                      </a:lnTo>
                      <a:lnTo>
                        <a:pt x="19" y="88"/>
                      </a:lnTo>
                      <a:lnTo>
                        <a:pt x="22" y="94"/>
                      </a:lnTo>
                      <a:lnTo>
                        <a:pt x="25" y="97"/>
                      </a:lnTo>
                      <a:lnTo>
                        <a:pt x="26" y="100"/>
                      </a:lnTo>
                      <a:lnTo>
                        <a:pt x="27" y="103"/>
                      </a:lnTo>
                      <a:lnTo>
                        <a:pt x="29" y="106"/>
                      </a:lnTo>
                      <a:lnTo>
                        <a:pt x="30" y="112"/>
                      </a:lnTo>
                      <a:lnTo>
                        <a:pt x="32" y="116"/>
                      </a:lnTo>
                      <a:lnTo>
                        <a:pt x="31" y="123"/>
                      </a:lnTo>
                      <a:lnTo>
                        <a:pt x="34" y="126"/>
                      </a:lnTo>
                      <a:lnTo>
                        <a:pt x="36" y="130"/>
                      </a:lnTo>
                      <a:lnTo>
                        <a:pt x="39" y="131"/>
                      </a:lnTo>
                      <a:lnTo>
                        <a:pt x="43" y="128"/>
                      </a:lnTo>
                      <a:lnTo>
                        <a:pt x="46" y="126"/>
                      </a:lnTo>
                      <a:lnTo>
                        <a:pt x="50" y="125"/>
                      </a:lnTo>
                      <a:lnTo>
                        <a:pt x="58" y="125"/>
                      </a:lnTo>
                      <a:lnTo>
                        <a:pt x="62" y="124"/>
                      </a:lnTo>
                      <a:lnTo>
                        <a:pt x="63" y="122"/>
                      </a:lnTo>
                      <a:lnTo>
                        <a:pt x="68" y="122"/>
                      </a:lnTo>
                      <a:lnTo>
                        <a:pt x="69" y="125"/>
                      </a:lnTo>
                      <a:lnTo>
                        <a:pt x="73" y="125"/>
                      </a:lnTo>
                      <a:lnTo>
                        <a:pt x="74" y="123"/>
                      </a:lnTo>
                      <a:lnTo>
                        <a:pt x="76" y="123"/>
                      </a:lnTo>
                      <a:lnTo>
                        <a:pt x="78" y="120"/>
                      </a:lnTo>
                      <a:lnTo>
                        <a:pt x="77" y="114"/>
                      </a:lnTo>
                      <a:lnTo>
                        <a:pt x="75" y="110"/>
                      </a:lnTo>
                      <a:lnTo>
                        <a:pt x="76" y="105"/>
                      </a:lnTo>
                      <a:lnTo>
                        <a:pt x="80" y="99"/>
                      </a:lnTo>
                      <a:lnTo>
                        <a:pt x="83" y="97"/>
                      </a:lnTo>
                      <a:lnTo>
                        <a:pt x="87" y="94"/>
                      </a:lnTo>
                      <a:lnTo>
                        <a:pt x="87" y="91"/>
                      </a:lnTo>
                      <a:lnTo>
                        <a:pt x="88" y="87"/>
                      </a:lnTo>
                      <a:lnTo>
                        <a:pt x="90" y="85"/>
                      </a:lnTo>
                      <a:lnTo>
                        <a:pt x="91" y="81"/>
                      </a:lnTo>
                      <a:lnTo>
                        <a:pt x="92" y="77"/>
                      </a:lnTo>
                      <a:lnTo>
                        <a:pt x="90" y="75"/>
                      </a:lnTo>
                      <a:lnTo>
                        <a:pt x="91" y="71"/>
                      </a:lnTo>
                      <a:lnTo>
                        <a:pt x="89" y="69"/>
                      </a:lnTo>
                      <a:lnTo>
                        <a:pt x="92" y="64"/>
                      </a:lnTo>
                      <a:lnTo>
                        <a:pt x="93" y="62"/>
                      </a:lnTo>
                      <a:lnTo>
                        <a:pt x="96" y="64"/>
                      </a:lnTo>
                      <a:lnTo>
                        <a:pt x="99" y="62"/>
                      </a:lnTo>
                      <a:lnTo>
                        <a:pt x="99" y="58"/>
                      </a:lnTo>
                      <a:lnTo>
                        <a:pt x="97" y="57"/>
                      </a:lnTo>
                      <a:lnTo>
                        <a:pt x="98" y="54"/>
                      </a:lnTo>
                      <a:lnTo>
                        <a:pt x="96" y="51"/>
                      </a:lnTo>
                      <a:lnTo>
                        <a:pt x="97" y="42"/>
                      </a:lnTo>
                      <a:lnTo>
                        <a:pt x="99" y="43"/>
                      </a:lnTo>
                      <a:lnTo>
                        <a:pt x="104" y="42"/>
                      </a:lnTo>
                      <a:lnTo>
                        <a:pt x="105" y="37"/>
                      </a:lnTo>
                      <a:lnTo>
                        <a:pt x="107" y="37"/>
                      </a:lnTo>
                      <a:lnTo>
                        <a:pt x="110" y="33"/>
                      </a:lnTo>
                      <a:lnTo>
                        <a:pt x="114" y="30"/>
                      </a:lnTo>
                      <a:lnTo>
                        <a:pt x="116" y="30"/>
                      </a:lnTo>
                      <a:lnTo>
                        <a:pt x="117" y="27"/>
                      </a:lnTo>
                      <a:lnTo>
                        <a:pt x="121" y="25"/>
                      </a:lnTo>
                      <a:lnTo>
                        <a:pt x="125" y="25"/>
                      </a:lnTo>
                      <a:lnTo>
                        <a:pt x="127" y="23"/>
                      </a:lnTo>
                      <a:lnTo>
                        <a:pt x="132" y="21"/>
                      </a:lnTo>
                      <a:lnTo>
                        <a:pt x="136" y="16"/>
                      </a:lnTo>
                      <a:lnTo>
                        <a:pt x="137" y="13"/>
                      </a:lnTo>
                      <a:lnTo>
                        <a:pt x="138" y="10"/>
                      </a:lnTo>
                      <a:lnTo>
                        <a:pt x="137" y="6"/>
                      </a:lnTo>
                      <a:lnTo>
                        <a:pt x="135" y="5"/>
                      </a:lnTo>
                      <a:lnTo>
                        <a:pt x="136" y="3"/>
                      </a:lnTo>
                      <a:lnTo>
                        <a:pt x="136" y="1"/>
                      </a:lnTo>
                      <a:lnTo>
                        <a:pt x="133" y="0"/>
                      </a:lnTo>
                      <a:lnTo>
                        <a:pt x="133" y="0"/>
                      </a:ln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86">
                  <a:extLst>
                    <a:ext uri="{FF2B5EF4-FFF2-40B4-BE49-F238E27FC236}">
                      <a16:creationId xmlns:a16="http://schemas.microsoft.com/office/drawing/2014/main" id="{96CEF9F6-08E0-148C-1785-D86EE6B66F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0" y="3267"/>
                  <a:ext cx="85" cy="82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4" y="3"/>
                    </a:cxn>
                    <a:cxn ang="0">
                      <a:pos x="23" y="6"/>
                    </a:cxn>
                    <a:cxn ang="0">
                      <a:pos x="21" y="9"/>
                    </a:cxn>
                    <a:cxn ang="0">
                      <a:pos x="19" y="9"/>
                    </a:cxn>
                    <a:cxn ang="0">
                      <a:pos x="13" y="8"/>
                    </a:cxn>
                    <a:cxn ang="0">
                      <a:pos x="7" y="9"/>
                    </a:cxn>
                    <a:cxn ang="0">
                      <a:pos x="4" y="12"/>
                    </a:cxn>
                    <a:cxn ang="0">
                      <a:pos x="5" y="15"/>
                    </a:cxn>
                    <a:cxn ang="0">
                      <a:pos x="3" y="18"/>
                    </a:cxn>
                    <a:cxn ang="0">
                      <a:pos x="3" y="21"/>
                    </a:cxn>
                    <a:cxn ang="0">
                      <a:pos x="1" y="23"/>
                    </a:cxn>
                    <a:cxn ang="0">
                      <a:pos x="0" y="28"/>
                    </a:cxn>
                    <a:cxn ang="0">
                      <a:pos x="1" y="37"/>
                    </a:cxn>
                    <a:cxn ang="0">
                      <a:pos x="4" y="40"/>
                    </a:cxn>
                    <a:cxn ang="0">
                      <a:pos x="6" y="44"/>
                    </a:cxn>
                    <a:cxn ang="0">
                      <a:pos x="10" y="47"/>
                    </a:cxn>
                    <a:cxn ang="0">
                      <a:pos x="14" y="50"/>
                    </a:cxn>
                    <a:cxn ang="0">
                      <a:pos x="18" y="50"/>
                    </a:cxn>
                    <a:cxn ang="0">
                      <a:pos x="23" y="50"/>
                    </a:cxn>
                    <a:cxn ang="0">
                      <a:pos x="30" y="48"/>
                    </a:cxn>
                    <a:cxn ang="0">
                      <a:pos x="35" y="48"/>
                    </a:cxn>
                    <a:cxn ang="0">
                      <a:pos x="39" y="47"/>
                    </a:cxn>
                    <a:cxn ang="0">
                      <a:pos x="42" y="45"/>
                    </a:cxn>
                    <a:cxn ang="0">
                      <a:pos x="47" y="41"/>
                    </a:cxn>
                    <a:cxn ang="0">
                      <a:pos x="48" y="37"/>
                    </a:cxn>
                    <a:cxn ang="0">
                      <a:pos x="51" y="34"/>
                    </a:cxn>
                    <a:cxn ang="0">
                      <a:pos x="52" y="30"/>
                    </a:cxn>
                    <a:cxn ang="0">
                      <a:pos x="51" y="25"/>
                    </a:cxn>
                    <a:cxn ang="0">
                      <a:pos x="49" y="24"/>
                    </a:cxn>
                    <a:cxn ang="0">
                      <a:pos x="48" y="19"/>
                    </a:cxn>
                    <a:cxn ang="0">
                      <a:pos x="44" y="18"/>
                    </a:cxn>
                    <a:cxn ang="0">
                      <a:pos x="41" y="19"/>
                    </a:cxn>
                    <a:cxn ang="0">
                      <a:pos x="38" y="16"/>
                    </a:cxn>
                    <a:cxn ang="0">
                      <a:pos x="41" y="13"/>
                    </a:cxn>
                    <a:cxn ang="0">
                      <a:pos x="39" y="12"/>
                    </a:cxn>
                    <a:cxn ang="0">
                      <a:pos x="38" y="10"/>
                    </a:cxn>
                    <a:cxn ang="0">
                      <a:pos x="38" y="5"/>
                    </a:cxn>
                    <a:cxn ang="0">
                      <a:pos x="35" y="4"/>
                    </a:cxn>
                    <a:cxn ang="0">
                      <a:pos x="32" y="1"/>
                    </a:cxn>
                    <a:cxn ang="0">
                      <a:pos x="30" y="2"/>
                    </a:cxn>
                    <a:cxn ang="0">
                      <a:pos x="28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2" h="50">
                      <a:moveTo>
                        <a:pt x="28" y="0"/>
                      </a:moveTo>
                      <a:lnTo>
                        <a:pt x="24" y="3"/>
                      </a:lnTo>
                      <a:lnTo>
                        <a:pt x="23" y="6"/>
                      </a:lnTo>
                      <a:lnTo>
                        <a:pt x="21" y="9"/>
                      </a:lnTo>
                      <a:lnTo>
                        <a:pt x="19" y="9"/>
                      </a:lnTo>
                      <a:lnTo>
                        <a:pt x="13" y="8"/>
                      </a:lnTo>
                      <a:lnTo>
                        <a:pt x="7" y="9"/>
                      </a:lnTo>
                      <a:lnTo>
                        <a:pt x="4" y="12"/>
                      </a:lnTo>
                      <a:lnTo>
                        <a:pt x="5" y="15"/>
                      </a:lnTo>
                      <a:lnTo>
                        <a:pt x="3" y="18"/>
                      </a:lnTo>
                      <a:lnTo>
                        <a:pt x="3" y="21"/>
                      </a:lnTo>
                      <a:lnTo>
                        <a:pt x="1" y="23"/>
                      </a:lnTo>
                      <a:lnTo>
                        <a:pt x="0" y="28"/>
                      </a:lnTo>
                      <a:lnTo>
                        <a:pt x="1" y="37"/>
                      </a:lnTo>
                      <a:lnTo>
                        <a:pt x="4" y="40"/>
                      </a:lnTo>
                      <a:lnTo>
                        <a:pt x="6" y="44"/>
                      </a:lnTo>
                      <a:lnTo>
                        <a:pt x="10" y="47"/>
                      </a:lnTo>
                      <a:lnTo>
                        <a:pt x="14" y="50"/>
                      </a:lnTo>
                      <a:lnTo>
                        <a:pt x="18" y="50"/>
                      </a:lnTo>
                      <a:lnTo>
                        <a:pt x="23" y="50"/>
                      </a:lnTo>
                      <a:lnTo>
                        <a:pt x="30" y="48"/>
                      </a:lnTo>
                      <a:lnTo>
                        <a:pt x="35" y="48"/>
                      </a:lnTo>
                      <a:lnTo>
                        <a:pt x="39" y="47"/>
                      </a:lnTo>
                      <a:lnTo>
                        <a:pt x="42" y="45"/>
                      </a:lnTo>
                      <a:lnTo>
                        <a:pt x="47" y="41"/>
                      </a:lnTo>
                      <a:lnTo>
                        <a:pt x="48" y="37"/>
                      </a:lnTo>
                      <a:lnTo>
                        <a:pt x="51" y="34"/>
                      </a:lnTo>
                      <a:lnTo>
                        <a:pt x="52" y="30"/>
                      </a:lnTo>
                      <a:lnTo>
                        <a:pt x="51" y="25"/>
                      </a:lnTo>
                      <a:lnTo>
                        <a:pt x="49" y="24"/>
                      </a:lnTo>
                      <a:lnTo>
                        <a:pt x="48" y="19"/>
                      </a:lnTo>
                      <a:lnTo>
                        <a:pt x="44" y="18"/>
                      </a:lnTo>
                      <a:lnTo>
                        <a:pt x="41" y="19"/>
                      </a:lnTo>
                      <a:lnTo>
                        <a:pt x="38" y="16"/>
                      </a:lnTo>
                      <a:lnTo>
                        <a:pt x="41" y="13"/>
                      </a:lnTo>
                      <a:lnTo>
                        <a:pt x="39" y="12"/>
                      </a:lnTo>
                      <a:lnTo>
                        <a:pt x="38" y="10"/>
                      </a:lnTo>
                      <a:lnTo>
                        <a:pt x="38" y="5"/>
                      </a:lnTo>
                      <a:lnTo>
                        <a:pt x="35" y="4"/>
                      </a:lnTo>
                      <a:lnTo>
                        <a:pt x="32" y="1"/>
                      </a:lnTo>
                      <a:lnTo>
                        <a:pt x="30" y="2"/>
                      </a:lnTo>
                      <a:lnTo>
                        <a:pt x="28" y="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Freeform 187">
                  <a:extLst>
                    <a:ext uri="{FF2B5EF4-FFF2-40B4-BE49-F238E27FC236}">
                      <a16:creationId xmlns:a16="http://schemas.microsoft.com/office/drawing/2014/main" id="{3EFC4E24-2432-7624-EBAC-EC6FB7963F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08" y="3396"/>
                  <a:ext cx="99" cy="87"/>
                </a:xfrm>
                <a:custGeom>
                  <a:avLst/>
                  <a:gdLst/>
                  <a:ahLst/>
                  <a:cxnLst>
                    <a:cxn ang="0">
                      <a:pos x="37" y="15"/>
                    </a:cxn>
                    <a:cxn ang="0">
                      <a:pos x="33" y="17"/>
                    </a:cxn>
                    <a:cxn ang="0">
                      <a:pos x="30" y="20"/>
                    </a:cxn>
                    <a:cxn ang="0">
                      <a:pos x="29" y="26"/>
                    </a:cxn>
                    <a:cxn ang="0">
                      <a:pos x="24" y="26"/>
                    </a:cxn>
                    <a:cxn ang="0">
                      <a:pos x="17" y="27"/>
                    </a:cxn>
                    <a:cxn ang="0">
                      <a:pos x="6" y="19"/>
                    </a:cxn>
                    <a:cxn ang="0">
                      <a:pos x="4" y="24"/>
                    </a:cxn>
                    <a:cxn ang="0">
                      <a:pos x="1" y="27"/>
                    </a:cxn>
                    <a:cxn ang="0">
                      <a:pos x="1" y="31"/>
                    </a:cxn>
                    <a:cxn ang="0">
                      <a:pos x="3" y="33"/>
                    </a:cxn>
                    <a:cxn ang="0">
                      <a:pos x="5" y="36"/>
                    </a:cxn>
                    <a:cxn ang="0">
                      <a:pos x="11" y="37"/>
                    </a:cxn>
                    <a:cxn ang="0">
                      <a:pos x="14" y="35"/>
                    </a:cxn>
                    <a:cxn ang="0">
                      <a:pos x="18" y="39"/>
                    </a:cxn>
                    <a:cxn ang="0">
                      <a:pos x="23" y="40"/>
                    </a:cxn>
                    <a:cxn ang="0">
                      <a:pos x="23" y="44"/>
                    </a:cxn>
                    <a:cxn ang="0">
                      <a:pos x="27" y="48"/>
                    </a:cxn>
                    <a:cxn ang="0">
                      <a:pos x="31" y="51"/>
                    </a:cxn>
                    <a:cxn ang="0">
                      <a:pos x="36" y="53"/>
                    </a:cxn>
                    <a:cxn ang="0">
                      <a:pos x="41" y="51"/>
                    </a:cxn>
                    <a:cxn ang="0">
                      <a:pos x="43" y="49"/>
                    </a:cxn>
                    <a:cxn ang="0">
                      <a:pos x="46" y="46"/>
                    </a:cxn>
                    <a:cxn ang="0">
                      <a:pos x="46" y="40"/>
                    </a:cxn>
                    <a:cxn ang="0">
                      <a:pos x="46" y="36"/>
                    </a:cxn>
                    <a:cxn ang="0">
                      <a:pos x="48" y="34"/>
                    </a:cxn>
                    <a:cxn ang="0">
                      <a:pos x="51" y="31"/>
                    </a:cxn>
                    <a:cxn ang="0">
                      <a:pos x="54" y="27"/>
                    </a:cxn>
                    <a:cxn ang="0">
                      <a:pos x="56" y="24"/>
                    </a:cxn>
                    <a:cxn ang="0">
                      <a:pos x="58" y="19"/>
                    </a:cxn>
                    <a:cxn ang="0">
                      <a:pos x="60" y="13"/>
                    </a:cxn>
                    <a:cxn ang="0">
                      <a:pos x="56" y="10"/>
                    </a:cxn>
                    <a:cxn ang="0">
                      <a:pos x="56" y="5"/>
                    </a:cxn>
                    <a:cxn ang="0">
                      <a:pos x="54" y="2"/>
                    </a:cxn>
                    <a:cxn ang="0">
                      <a:pos x="48" y="0"/>
                    </a:cxn>
                    <a:cxn ang="0">
                      <a:pos x="42" y="3"/>
                    </a:cxn>
                    <a:cxn ang="0">
                      <a:pos x="40" y="8"/>
                    </a:cxn>
                    <a:cxn ang="0">
                      <a:pos x="40" y="11"/>
                    </a:cxn>
                    <a:cxn ang="0">
                      <a:pos x="39" y="10"/>
                    </a:cxn>
                  </a:cxnLst>
                  <a:rect l="0" t="0" r="r" b="b"/>
                  <a:pathLst>
                    <a:path w="60" h="53">
                      <a:moveTo>
                        <a:pt x="39" y="10"/>
                      </a:moveTo>
                      <a:lnTo>
                        <a:pt x="37" y="15"/>
                      </a:lnTo>
                      <a:lnTo>
                        <a:pt x="37" y="16"/>
                      </a:lnTo>
                      <a:lnTo>
                        <a:pt x="33" y="17"/>
                      </a:lnTo>
                      <a:lnTo>
                        <a:pt x="32" y="18"/>
                      </a:lnTo>
                      <a:lnTo>
                        <a:pt x="30" y="20"/>
                      </a:lnTo>
                      <a:lnTo>
                        <a:pt x="30" y="22"/>
                      </a:lnTo>
                      <a:lnTo>
                        <a:pt x="29" y="26"/>
                      </a:lnTo>
                      <a:lnTo>
                        <a:pt x="25" y="24"/>
                      </a:lnTo>
                      <a:lnTo>
                        <a:pt x="24" y="26"/>
                      </a:lnTo>
                      <a:lnTo>
                        <a:pt x="21" y="28"/>
                      </a:lnTo>
                      <a:lnTo>
                        <a:pt x="17" y="27"/>
                      </a:lnTo>
                      <a:lnTo>
                        <a:pt x="10" y="19"/>
                      </a:lnTo>
                      <a:lnTo>
                        <a:pt x="6" y="19"/>
                      </a:lnTo>
                      <a:lnTo>
                        <a:pt x="5" y="22"/>
                      </a:lnTo>
                      <a:lnTo>
                        <a:pt x="4" y="24"/>
                      </a:lnTo>
                      <a:lnTo>
                        <a:pt x="3" y="25"/>
                      </a:lnTo>
                      <a:lnTo>
                        <a:pt x="1" y="27"/>
                      </a:lnTo>
                      <a:lnTo>
                        <a:pt x="0" y="28"/>
                      </a:lnTo>
                      <a:lnTo>
                        <a:pt x="1" y="31"/>
                      </a:lnTo>
                      <a:lnTo>
                        <a:pt x="1" y="33"/>
                      </a:lnTo>
                      <a:lnTo>
                        <a:pt x="3" y="33"/>
                      </a:lnTo>
                      <a:lnTo>
                        <a:pt x="4" y="35"/>
                      </a:lnTo>
                      <a:lnTo>
                        <a:pt x="5" y="36"/>
                      </a:lnTo>
                      <a:lnTo>
                        <a:pt x="8" y="38"/>
                      </a:lnTo>
                      <a:lnTo>
                        <a:pt x="11" y="37"/>
                      </a:lnTo>
                      <a:lnTo>
                        <a:pt x="11" y="35"/>
                      </a:lnTo>
                      <a:lnTo>
                        <a:pt x="14" y="35"/>
                      </a:lnTo>
                      <a:lnTo>
                        <a:pt x="15" y="37"/>
                      </a:lnTo>
                      <a:lnTo>
                        <a:pt x="18" y="39"/>
                      </a:lnTo>
                      <a:lnTo>
                        <a:pt x="21" y="40"/>
                      </a:lnTo>
                      <a:lnTo>
                        <a:pt x="23" y="40"/>
                      </a:lnTo>
                      <a:lnTo>
                        <a:pt x="23" y="42"/>
                      </a:lnTo>
                      <a:lnTo>
                        <a:pt x="23" y="44"/>
                      </a:lnTo>
                      <a:lnTo>
                        <a:pt x="24" y="46"/>
                      </a:lnTo>
                      <a:lnTo>
                        <a:pt x="27" y="48"/>
                      </a:lnTo>
                      <a:lnTo>
                        <a:pt x="28" y="48"/>
                      </a:lnTo>
                      <a:lnTo>
                        <a:pt x="31" y="51"/>
                      </a:lnTo>
                      <a:lnTo>
                        <a:pt x="33" y="52"/>
                      </a:lnTo>
                      <a:lnTo>
                        <a:pt x="36" y="53"/>
                      </a:lnTo>
                      <a:lnTo>
                        <a:pt x="40" y="52"/>
                      </a:lnTo>
                      <a:lnTo>
                        <a:pt x="41" y="51"/>
                      </a:lnTo>
                      <a:lnTo>
                        <a:pt x="42" y="51"/>
                      </a:lnTo>
                      <a:lnTo>
                        <a:pt x="43" y="49"/>
                      </a:lnTo>
                      <a:lnTo>
                        <a:pt x="45" y="47"/>
                      </a:lnTo>
                      <a:lnTo>
                        <a:pt x="46" y="46"/>
                      </a:lnTo>
                      <a:lnTo>
                        <a:pt x="47" y="43"/>
                      </a:lnTo>
                      <a:lnTo>
                        <a:pt x="46" y="40"/>
                      </a:lnTo>
                      <a:lnTo>
                        <a:pt x="46" y="37"/>
                      </a:lnTo>
                      <a:lnTo>
                        <a:pt x="46" y="36"/>
                      </a:lnTo>
                      <a:lnTo>
                        <a:pt x="47" y="34"/>
                      </a:lnTo>
                      <a:lnTo>
                        <a:pt x="48" y="34"/>
                      </a:lnTo>
                      <a:lnTo>
                        <a:pt x="49" y="32"/>
                      </a:lnTo>
                      <a:lnTo>
                        <a:pt x="51" y="31"/>
                      </a:lnTo>
                      <a:lnTo>
                        <a:pt x="53" y="30"/>
                      </a:lnTo>
                      <a:lnTo>
                        <a:pt x="54" y="27"/>
                      </a:lnTo>
                      <a:lnTo>
                        <a:pt x="55" y="25"/>
                      </a:lnTo>
                      <a:lnTo>
                        <a:pt x="56" y="24"/>
                      </a:lnTo>
                      <a:lnTo>
                        <a:pt x="57" y="20"/>
                      </a:lnTo>
                      <a:lnTo>
                        <a:pt x="58" y="19"/>
                      </a:lnTo>
                      <a:lnTo>
                        <a:pt x="60" y="16"/>
                      </a:lnTo>
                      <a:lnTo>
                        <a:pt x="60" y="13"/>
                      </a:lnTo>
                      <a:lnTo>
                        <a:pt x="58" y="12"/>
                      </a:lnTo>
                      <a:lnTo>
                        <a:pt x="56" y="10"/>
                      </a:lnTo>
                      <a:lnTo>
                        <a:pt x="58" y="6"/>
                      </a:lnTo>
                      <a:lnTo>
                        <a:pt x="56" y="5"/>
                      </a:lnTo>
                      <a:lnTo>
                        <a:pt x="55" y="3"/>
                      </a:lnTo>
                      <a:lnTo>
                        <a:pt x="54" y="2"/>
                      </a:lnTo>
                      <a:lnTo>
                        <a:pt x="51" y="1"/>
                      </a:lnTo>
                      <a:lnTo>
                        <a:pt x="48" y="0"/>
                      </a:lnTo>
                      <a:lnTo>
                        <a:pt x="44" y="2"/>
                      </a:lnTo>
                      <a:lnTo>
                        <a:pt x="42" y="3"/>
                      </a:lnTo>
                      <a:lnTo>
                        <a:pt x="41" y="5"/>
                      </a:lnTo>
                      <a:lnTo>
                        <a:pt x="40" y="8"/>
                      </a:lnTo>
                      <a:lnTo>
                        <a:pt x="40" y="10"/>
                      </a:lnTo>
                      <a:lnTo>
                        <a:pt x="40" y="11"/>
                      </a:lnTo>
                      <a:lnTo>
                        <a:pt x="39" y="10"/>
                      </a:lnTo>
                      <a:lnTo>
                        <a:pt x="39" y="10"/>
                      </a:ln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1" name="Freeform 188">
                  <a:extLst>
                    <a:ext uri="{FF2B5EF4-FFF2-40B4-BE49-F238E27FC236}">
                      <a16:creationId xmlns:a16="http://schemas.microsoft.com/office/drawing/2014/main" id="{F46EE7FB-DD6D-5194-C203-E8C8F9581A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56" y="3057"/>
                  <a:ext cx="93" cy="147"/>
                </a:xfrm>
                <a:custGeom>
                  <a:avLst/>
                  <a:gdLst/>
                  <a:ahLst/>
                  <a:cxnLst>
                    <a:cxn ang="0">
                      <a:pos x="21" y="4"/>
                    </a:cxn>
                    <a:cxn ang="0">
                      <a:pos x="8" y="9"/>
                    </a:cxn>
                    <a:cxn ang="0">
                      <a:pos x="0" y="13"/>
                    </a:cxn>
                    <a:cxn ang="0">
                      <a:pos x="1" y="21"/>
                    </a:cxn>
                    <a:cxn ang="0">
                      <a:pos x="3" y="28"/>
                    </a:cxn>
                    <a:cxn ang="0">
                      <a:pos x="4" y="34"/>
                    </a:cxn>
                    <a:cxn ang="0">
                      <a:pos x="9" y="37"/>
                    </a:cxn>
                    <a:cxn ang="0">
                      <a:pos x="12" y="43"/>
                    </a:cxn>
                    <a:cxn ang="0">
                      <a:pos x="14" y="49"/>
                    </a:cxn>
                    <a:cxn ang="0">
                      <a:pos x="12" y="55"/>
                    </a:cxn>
                    <a:cxn ang="0">
                      <a:pos x="15" y="63"/>
                    </a:cxn>
                    <a:cxn ang="0">
                      <a:pos x="18" y="64"/>
                    </a:cxn>
                    <a:cxn ang="0">
                      <a:pos x="21" y="69"/>
                    </a:cxn>
                    <a:cxn ang="0">
                      <a:pos x="23" y="73"/>
                    </a:cxn>
                    <a:cxn ang="0">
                      <a:pos x="23" y="84"/>
                    </a:cxn>
                    <a:cxn ang="0">
                      <a:pos x="25" y="89"/>
                    </a:cxn>
                    <a:cxn ang="0">
                      <a:pos x="28" y="88"/>
                    </a:cxn>
                    <a:cxn ang="0">
                      <a:pos x="35" y="86"/>
                    </a:cxn>
                    <a:cxn ang="0">
                      <a:pos x="40" y="78"/>
                    </a:cxn>
                    <a:cxn ang="0">
                      <a:pos x="43" y="71"/>
                    </a:cxn>
                    <a:cxn ang="0">
                      <a:pos x="43" y="61"/>
                    </a:cxn>
                    <a:cxn ang="0">
                      <a:pos x="49" y="55"/>
                    </a:cxn>
                    <a:cxn ang="0">
                      <a:pos x="51" y="47"/>
                    </a:cxn>
                    <a:cxn ang="0">
                      <a:pos x="49" y="41"/>
                    </a:cxn>
                    <a:cxn ang="0">
                      <a:pos x="48" y="34"/>
                    </a:cxn>
                    <a:cxn ang="0">
                      <a:pos x="52" y="27"/>
                    </a:cxn>
                    <a:cxn ang="0">
                      <a:pos x="57" y="21"/>
                    </a:cxn>
                    <a:cxn ang="0">
                      <a:pos x="54" y="16"/>
                    </a:cxn>
                    <a:cxn ang="0">
                      <a:pos x="48" y="12"/>
                    </a:cxn>
                    <a:cxn ang="0">
                      <a:pos x="47" y="7"/>
                    </a:cxn>
                    <a:cxn ang="0">
                      <a:pos x="44" y="2"/>
                    </a:cxn>
                    <a:cxn ang="0">
                      <a:pos x="36" y="3"/>
                    </a:cxn>
                    <a:cxn ang="0">
                      <a:pos x="30" y="2"/>
                    </a:cxn>
                    <a:cxn ang="0">
                      <a:pos x="27" y="8"/>
                    </a:cxn>
                    <a:cxn ang="0">
                      <a:pos x="24" y="6"/>
                    </a:cxn>
                  </a:cxnLst>
                  <a:rect l="0" t="0" r="r" b="b"/>
                  <a:pathLst>
                    <a:path w="57" h="90">
                      <a:moveTo>
                        <a:pt x="24" y="6"/>
                      </a:moveTo>
                      <a:lnTo>
                        <a:pt x="21" y="4"/>
                      </a:lnTo>
                      <a:lnTo>
                        <a:pt x="11" y="6"/>
                      </a:lnTo>
                      <a:lnTo>
                        <a:pt x="8" y="9"/>
                      </a:lnTo>
                      <a:lnTo>
                        <a:pt x="4" y="10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1" y="21"/>
                      </a:lnTo>
                      <a:lnTo>
                        <a:pt x="1" y="26"/>
                      </a:lnTo>
                      <a:lnTo>
                        <a:pt x="3" y="28"/>
                      </a:lnTo>
                      <a:lnTo>
                        <a:pt x="5" y="31"/>
                      </a:lnTo>
                      <a:lnTo>
                        <a:pt x="4" y="34"/>
                      </a:lnTo>
                      <a:lnTo>
                        <a:pt x="6" y="34"/>
                      </a:lnTo>
                      <a:lnTo>
                        <a:pt x="9" y="37"/>
                      </a:lnTo>
                      <a:lnTo>
                        <a:pt x="10" y="41"/>
                      </a:lnTo>
                      <a:lnTo>
                        <a:pt x="12" y="43"/>
                      </a:lnTo>
                      <a:lnTo>
                        <a:pt x="13" y="46"/>
                      </a:lnTo>
                      <a:lnTo>
                        <a:pt x="14" y="49"/>
                      </a:lnTo>
                      <a:lnTo>
                        <a:pt x="13" y="51"/>
                      </a:lnTo>
                      <a:lnTo>
                        <a:pt x="12" y="55"/>
                      </a:lnTo>
                      <a:lnTo>
                        <a:pt x="13" y="60"/>
                      </a:lnTo>
                      <a:lnTo>
                        <a:pt x="15" y="63"/>
                      </a:lnTo>
                      <a:lnTo>
                        <a:pt x="18" y="62"/>
                      </a:lnTo>
                      <a:lnTo>
                        <a:pt x="18" y="64"/>
                      </a:lnTo>
                      <a:lnTo>
                        <a:pt x="23" y="66"/>
                      </a:lnTo>
                      <a:lnTo>
                        <a:pt x="21" y="69"/>
                      </a:lnTo>
                      <a:lnTo>
                        <a:pt x="21" y="71"/>
                      </a:lnTo>
                      <a:lnTo>
                        <a:pt x="23" y="73"/>
                      </a:lnTo>
                      <a:lnTo>
                        <a:pt x="23" y="78"/>
                      </a:lnTo>
                      <a:lnTo>
                        <a:pt x="23" y="84"/>
                      </a:lnTo>
                      <a:lnTo>
                        <a:pt x="25" y="86"/>
                      </a:lnTo>
                      <a:lnTo>
                        <a:pt x="25" y="89"/>
                      </a:lnTo>
                      <a:lnTo>
                        <a:pt x="25" y="90"/>
                      </a:lnTo>
                      <a:lnTo>
                        <a:pt x="28" y="88"/>
                      </a:lnTo>
                      <a:lnTo>
                        <a:pt x="32" y="87"/>
                      </a:lnTo>
                      <a:lnTo>
                        <a:pt x="35" y="86"/>
                      </a:lnTo>
                      <a:lnTo>
                        <a:pt x="36" y="84"/>
                      </a:lnTo>
                      <a:lnTo>
                        <a:pt x="40" y="78"/>
                      </a:lnTo>
                      <a:lnTo>
                        <a:pt x="42" y="74"/>
                      </a:lnTo>
                      <a:lnTo>
                        <a:pt x="43" y="71"/>
                      </a:lnTo>
                      <a:lnTo>
                        <a:pt x="43" y="66"/>
                      </a:lnTo>
                      <a:lnTo>
                        <a:pt x="43" y="61"/>
                      </a:lnTo>
                      <a:lnTo>
                        <a:pt x="47" y="58"/>
                      </a:lnTo>
                      <a:lnTo>
                        <a:pt x="49" y="55"/>
                      </a:lnTo>
                      <a:lnTo>
                        <a:pt x="50" y="51"/>
                      </a:lnTo>
                      <a:lnTo>
                        <a:pt x="51" y="47"/>
                      </a:lnTo>
                      <a:lnTo>
                        <a:pt x="50" y="45"/>
                      </a:lnTo>
                      <a:lnTo>
                        <a:pt x="49" y="41"/>
                      </a:lnTo>
                      <a:lnTo>
                        <a:pt x="49" y="36"/>
                      </a:lnTo>
                      <a:lnTo>
                        <a:pt x="48" y="34"/>
                      </a:lnTo>
                      <a:lnTo>
                        <a:pt x="50" y="32"/>
                      </a:lnTo>
                      <a:lnTo>
                        <a:pt x="52" y="27"/>
                      </a:lnTo>
                      <a:lnTo>
                        <a:pt x="54" y="25"/>
                      </a:lnTo>
                      <a:lnTo>
                        <a:pt x="57" y="21"/>
                      </a:lnTo>
                      <a:lnTo>
                        <a:pt x="56" y="18"/>
                      </a:lnTo>
                      <a:lnTo>
                        <a:pt x="54" y="16"/>
                      </a:lnTo>
                      <a:lnTo>
                        <a:pt x="51" y="15"/>
                      </a:lnTo>
                      <a:lnTo>
                        <a:pt x="48" y="12"/>
                      </a:lnTo>
                      <a:lnTo>
                        <a:pt x="46" y="10"/>
                      </a:lnTo>
                      <a:lnTo>
                        <a:pt x="47" y="7"/>
                      </a:lnTo>
                      <a:lnTo>
                        <a:pt x="45" y="6"/>
                      </a:lnTo>
                      <a:lnTo>
                        <a:pt x="44" y="2"/>
                      </a:lnTo>
                      <a:lnTo>
                        <a:pt x="39" y="0"/>
                      </a:lnTo>
                      <a:lnTo>
                        <a:pt x="36" y="3"/>
                      </a:lnTo>
                      <a:lnTo>
                        <a:pt x="32" y="1"/>
                      </a:lnTo>
                      <a:lnTo>
                        <a:pt x="30" y="2"/>
                      </a:lnTo>
                      <a:lnTo>
                        <a:pt x="29" y="6"/>
                      </a:lnTo>
                      <a:lnTo>
                        <a:pt x="27" y="8"/>
                      </a:lnTo>
                      <a:lnTo>
                        <a:pt x="24" y="6"/>
                      </a:lnTo>
                      <a:lnTo>
                        <a:pt x="24" y="6"/>
                      </a:lnTo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6350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Freeform 189">
                  <a:extLst>
                    <a:ext uri="{FF2B5EF4-FFF2-40B4-BE49-F238E27FC236}">
                      <a16:creationId xmlns:a16="http://schemas.microsoft.com/office/drawing/2014/main" id="{BB49B0A0-FA90-7792-247E-A46DAE48C07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56" y="3206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2" y="0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90">
                  <a:extLst>
                    <a:ext uri="{FF2B5EF4-FFF2-40B4-BE49-F238E27FC236}">
                      <a16:creationId xmlns:a16="http://schemas.microsoft.com/office/drawing/2014/main" id="{6E38A126-3CF1-C10F-D8EE-E35C4D5C87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43" y="3223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3" y="1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 h="3">
                      <a:moveTo>
                        <a:pt x="4" y="0"/>
                      </a:moveTo>
                      <a:lnTo>
                        <a:pt x="0" y="1"/>
                      </a:lnTo>
                      <a:lnTo>
                        <a:pt x="2" y="3"/>
                      </a:lnTo>
                      <a:lnTo>
                        <a:pt x="3" y="1"/>
                      </a:lnTo>
                      <a:lnTo>
                        <a:pt x="4" y="0"/>
                      </a:lnTo>
                      <a:lnTo>
                        <a:pt x="4" y="0"/>
                      </a:lnTo>
                    </a:path>
                  </a:pathLst>
                </a:custGeom>
                <a:grpFill/>
                <a:ln w="9525" cap="flat" cmpd="sng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marL="0" marR="0" lvl="0" indent="0" algn="l" defTabSz="89168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796" b="0" i="0" u="none" strike="noStrike" kern="1200" cap="none" spc="0" normalizeH="0" baseline="0" noProof="0">
                    <a:ln>
                      <a:noFill/>
                    </a:ln>
                    <a:solidFill>
                      <a:srgbClr val="040404"/>
                    </a:solidFill>
                    <a:effectLst/>
                    <a:uLnTx/>
                    <a:uFillTx/>
                    <a:latin typeface="Arial"/>
                    <a:ea typeface="Open Sans" panose="020B0606030504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0" name="TextBox 19">
              <a:extLst>
                <a:ext uri="{FF2B5EF4-FFF2-40B4-BE49-F238E27FC236}">
                  <a16:creationId xmlns:a16="http://schemas.microsoft.com/office/drawing/2014/main" id="{90588584-CDBE-DA41-E9E4-F9E25EEA35D1}"/>
                </a:ext>
              </a:extLst>
            </p:cNvPr>
            <p:cNvSpPr txBox="1"/>
            <p:nvPr/>
          </p:nvSpPr>
          <p:spPr>
            <a:xfrm>
              <a:off x="9708717" y="5093418"/>
              <a:ext cx="270009" cy="442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1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71" name="TextBox 20">
              <a:extLst>
                <a:ext uri="{FF2B5EF4-FFF2-40B4-BE49-F238E27FC236}">
                  <a16:creationId xmlns:a16="http://schemas.microsoft.com/office/drawing/2014/main" id="{511958A2-1B4A-2E56-C4DF-82EA3B92A9EA}"/>
                </a:ext>
              </a:extLst>
            </p:cNvPr>
            <p:cNvSpPr txBox="1"/>
            <p:nvPr/>
          </p:nvSpPr>
          <p:spPr>
            <a:xfrm>
              <a:off x="9998650" y="3397379"/>
              <a:ext cx="221299" cy="416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lvl="0" indent="0" algn="l" defTabSz="91437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1" i="0" u="none" strike="noStrike" kern="1200" cap="none" spc="0" normalizeH="0" baseline="0" noProof="0">
                  <a:ln>
                    <a:noFill/>
                  </a:ln>
                  <a:solidFill>
                    <a:srgbClr val="04040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ca-ES" sz="1800" b="1" i="0" u="none" strike="noStrike" kern="120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06" name="Gráfico 150" descr="Herramientas con relleno sólido">
            <a:extLst>
              <a:ext uri="{FF2B5EF4-FFF2-40B4-BE49-F238E27FC236}">
                <a16:creationId xmlns:a16="http://schemas.microsoft.com/office/drawing/2014/main" id="{A4A05D99-FA63-3AC3-61E5-0BD764B50C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223061" y="2316325"/>
            <a:ext cx="341803" cy="3114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987834" y="2268167"/>
            <a:ext cx="176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91688">
              <a:defRPr/>
            </a:pPr>
            <a:r>
              <a:rPr lang="en" b="1" dirty="0">
                <a:solidFill>
                  <a:srgbClr val="04040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522197" y="224774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91688">
              <a:defRPr/>
            </a:pPr>
            <a:r>
              <a:rPr lang="en" b="1" dirty="0">
                <a:solidFill>
                  <a:srgbClr val="04040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835103" y="249645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91688">
              <a:defRPr/>
            </a:pPr>
            <a:r>
              <a:rPr lang="en" b="1" dirty="0">
                <a:solidFill>
                  <a:srgbClr val="040404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número de diapositiva 2">
            <a:extLst>
              <a:ext uri="{FF2B5EF4-FFF2-40B4-BE49-F238E27FC236}">
                <a16:creationId xmlns:a16="http://schemas.microsoft.com/office/drawing/2014/main" id="{21592CDE-266C-49A6-9A8D-343ACBD9DD64}"/>
              </a:ext>
            </a:extLst>
          </p:cNvPr>
          <p:cNvSpPr txBox="1">
            <a:spLocks/>
          </p:cNvSpPr>
          <p:nvPr/>
        </p:nvSpPr>
        <p:spPr>
          <a:xfrm>
            <a:off x="11468049" y="6410565"/>
            <a:ext cx="548987" cy="367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s-E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Open Sans" panose="020B0606030504020204" pitchFamily="34" charset="0"/>
                <a:cs typeface="Arial" panose="020B0604020202020204" pitchFamily="34" charset="0"/>
                <a:sym typeface="Arial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s-E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Open Sans" panose="020B0606030504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0C55B8BD-B511-380D-3682-83AB483EBBA6}"/>
              </a:ext>
            </a:extLst>
          </p:cNvPr>
          <p:cNvSpPr txBox="1">
            <a:spLocks/>
          </p:cNvSpPr>
          <p:nvPr/>
        </p:nvSpPr>
        <p:spPr bwMode="gray">
          <a:xfrm>
            <a:off x="2300707" y="249801"/>
            <a:ext cx="11252200" cy="3341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2400"/>
              <a:buFont typeface="Abel"/>
              <a:buNone/>
              <a:defRPr sz="1500" b="1">
                <a:solidFill>
                  <a:schemeClr val="tx2"/>
                </a:solidFill>
                <a:latin typeface="Abel"/>
                <a:ea typeface="Abel"/>
                <a:cs typeface="Abel"/>
              </a:defRPr>
            </a:lvl1pPr>
            <a:lvl2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2pPr>
            <a:lvl3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3pPr>
            <a:lvl4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4pPr>
            <a:lvl5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5pPr>
            <a:lvl6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6pPr>
            <a:lvl7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7pPr>
            <a:lvl8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8pPr>
            <a:lvl9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9pPr>
          </a:lstStyle>
          <a:p>
            <a:r>
              <a:rPr lang="en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European Health Data Space </a:t>
            </a:r>
            <a:r>
              <a:rPr lang="en" sz="2000" dirty="0">
                <a:solidFill>
                  <a:srgbClr val="FF0000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Challenges</a:t>
            </a:r>
            <a:r>
              <a:rPr lang="en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: </a:t>
            </a:r>
            <a:r>
              <a:rPr lang="es-ES" sz="2000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the</a:t>
            </a:r>
            <a:r>
              <a:rPr lang="es-E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pioneer's</a:t>
            </a:r>
            <a:r>
              <a:rPr lang="es-E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s-ES" sz="2000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problem</a:t>
            </a:r>
            <a:endParaRPr lang="es-ES" sz="2000" dirty="0">
              <a:solidFill>
                <a:schemeClr val="tx1"/>
              </a:solidFill>
              <a:latin typeface="+mj-lt"/>
              <a:ea typeface="Open Sans Extrabold"/>
              <a:cs typeface="Open Sans Extrabold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6224" cy="651573"/>
          </a:xfrm>
          <a:prstGeom prst="rect">
            <a:avLst/>
          </a:prstGeom>
        </p:spPr>
      </p:pic>
      <p:sp>
        <p:nvSpPr>
          <p:cNvPr id="27" name="Title 2">
            <a:extLst>
              <a:ext uri="{FF2B5EF4-FFF2-40B4-BE49-F238E27FC236}">
                <a16:creationId xmlns:a16="http://schemas.microsoft.com/office/drawing/2014/main" id="{4C2FA0E1-4205-4270-92F8-4689AFCD5686}"/>
              </a:ext>
            </a:extLst>
          </p:cNvPr>
          <p:cNvSpPr txBox="1">
            <a:spLocks/>
          </p:cNvSpPr>
          <p:nvPr/>
        </p:nvSpPr>
        <p:spPr bwMode="gray">
          <a:xfrm>
            <a:off x="691320" y="1027223"/>
            <a:ext cx="11325716" cy="413617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2400"/>
              <a:buFont typeface="Abel"/>
              <a:buNone/>
              <a:defRPr sz="1500" b="1">
                <a:solidFill>
                  <a:schemeClr val="tx2"/>
                </a:solidFill>
                <a:latin typeface="Abel"/>
                <a:ea typeface="Abel"/>
                <a:cs typeface="Abel"/>
              </a:defRPr>
            </a:lvl1pPr>
            <a:lvl2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2pPr>
            <a:lvl3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3pPr>
            <a:lvl4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4pPr>
            <a:lvl5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5pPr>
            <a:lvl6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6pPr>
            <a:lvl7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7pPr>
            <a:lvl8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8pPr>
            <a:lvl9pPr>
              <a:buClr>
                <a:schemeClr val="dk1"/>
              </a:buClr>
              <a:buSzPts val="2400"/>
              <a:buFont typeface="Unica One"/>
              <a:buNone/>
              <a:defRPr sz="2400">
                <a:solidFill>
                  <a:schemeClr val="dk1"/>
                </a:solidFill>
                <a:latin typeface="Unica One"/>
                <a:ea typeface="Unica One"/>
                <a:cs typeface="Unica One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Almost </a:t>
            </a: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No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Cross regulation</a:t>
            </a:r>
            <a:r>
              <a:rPr lang="en-US" sz="2000" b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: EHDS, IA, MD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Quality of information</a:t>
            </a:r>
            <a:r>
              <a:rPr lang="en-US" sz="2000" b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: Garbage in -&gt; Garbage out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Shared problem with other areas…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Big efforts in Normalization, codification,..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Tools: Ontologies, AIG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UE Harmonization </a:t>
            </a:r>
            <a:r>
              <a:rPr lang="en-US" sz="2000" b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(GDPR)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Legal and ethical evaluation of request: Prioritization and social criteria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Technical standardization: anonymization and </a:t>
            </a:r>
            <a:r>
              <a:rPr lang="en-US" sz="2000" dirty="0" err="1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pseudoanonymization</a:t>
            </a:r>
            <a:endParaRPr lang="en-US" sz="200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trade-off between access to information and respect for intellectual property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tx1"/>
              </a:solidFill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Technology </a:t>
            </a:r>
            <a:r>
              <a:rPr lang="en-US" sz="2000" dirty="0">
                <a:solidFill>
                  <a:schemeClr val="tx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acceleration</a:t>
            </a:r>
            <a:r>
              <a:rPr lang="en-US" sz="2000" b="0" dirty="0">
                <a:solidFill>
                  <a:schemeClr val="tx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 and time of </a:t>
            </a:r>
            <a:r>
              <a:rPr lang="en-US" sz="2000" dirty="0">
                <a:solidFill>
                  <a:schemeClr val="tx1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regulation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b="0" dirty="0">
              <a:solidFill>
                <a:schemeClr val="tx1"/>
              </a:solidFill>
              <a:latin typeface="+mj-lt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51089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1099751" y="5559855"/>
            <a:ext cx="106546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i="1" dirty="0">
                <a:solidFill>
                  <a:srgbClr val="0070C0"/>
                </a:solidFill>
                <a:latin typeface="Fieldwork Geo Light" pitchFamily="50" charset="0"/>
              </a:rPr>
              <a:t>Juan Fernando Muñoz</a:t>
            </a:r>
          </a:p>
          <a:p>
            <a:pPr algn="r"/>
            <a:r>
              <a:rPr lang="es-ES" i="1" dirty="0">
                <a:solidFill>
                  <a:srgbClr val="0070C0"/>
                </a:solidFill>
                <a:latin typeface="Fieldwork Geo Light" pitchFamily="50" charset="0"/>
              </a:rPr>
              <a:t>General </a:t>
            </a:r>
            <a:r>
              <a:rPr lang="es-ES" i="1" dirty="0" err="1">
                <a:solidFill>
                  <a:srgbClr val="0070C0"/>
                </a:solidFill>
                <a:latin typeface="Fieldwork Geo Light" pitchFamily="50" charset="0"/>
              </a:rPr>
              <a:t>Secretary</a:t>
            </a:r>
            <a:r>
              <a:rPr lang="es-ES" i="1" dirty="0">
                <a:solidFill>
                  <a:srgbClr val="0070C0"/>
                </a:solidFill>
                <a:latin typeface="Fieldwork Geo Light" pitchFamily="50" charset="0"/>
              </a:rPr>
              <a:t> </a:t>
            </a:r>
            <a:r>
              <a:rPr lang="es-ES" i="1" dirty="0" err="1">
                <a:solidFill>
                  <a:srgbClr val="0070C0"/>
                </a:solidFill>
                <a:latin typeface="Fieldwork Geo Light" pitchFamily="50" charset="0"/>
              </a:rPr>
              <a:t>for</a:t>
            </a:r>
            <a:r>
              <a:rPr lang="es-ES" i="1" dirty="0">
                <a:solidFill>
                  <a:srgbClr val="0070C0"/>
                </a:solidFill>
                <a:latin typeface="Fieldwork Geo Light" pitchFamily="50" charset="0"/>
              </a:rPr>
              <a:t> Digital </a:t>
            </a:r>
            <a:r>
              <a:rPr lang="es-ES" i="1" dirty="0" err="1">
                <a:solidFill>
                  <a:srgbClr val="0070C0"/>
                </a:solidFill>
                <a:latin typeface="Fieldwork Geo Light" pitchFamily="50" charset="0"/>
              </a:rPr>
              <a:t>Health</a:t>
            </a:r>
            <a:r>
              <a:rPr lang="es-ES" i="1" dirty="0">
                <a:solidFill>
                  <a:srgbClr val="0070C0"/>
                </a:solidFill>
                <a:latin typeface="Fieldwork Geo Light" pitchFamily="50" charset="0"/>
              </a:rPr>
              <a:t>, </a:t>
            </a:r>
            <a:r>
              <a:rPr lang="es-ES" i="1" dirty="0" err="1">
                <a:solidFill>
                  <a:srgbClr val="0070C0"/>
                </a:solidFill>
                <a:latin typeface="Fieldwork Geo Light" pitchFamily="50" charset="0"/>
              </a:rPr>
              <a:t>Information</a:t>
            </a:r>
            <a:r>
              <a:rPr lang="es-ES" i="1" dirty="0">
                <a:solidFill>
                  <a:srgbClr val="0070C0"/>
                </a:solidFill>
                <a:latin typeface="Fieldwork Geo Light" pitchFamily="50" charset="0"/>
              </a:rPr>
              <a:t> and </a:t>
            </a:r>
            <a:r>
              <a:rPr lang="es-ES" i="1" dirty="0" err="1">
                <a:solidFill>
                  <a:srgbClr val="0070C0"/>
                </a:solidFill>
                <a:latin typeface="Fieldwork Geo Light" pitchFamily="50" charset="0"/>
              </a:rPr>
              <a:t>Innovation</a:t>
            </a:r>
            <a:endParaRPr lang="es-ES" i="1" dirty="0">
              <a:solidFill>
                <a:srgbClr val="0070C0"/>
              </a:solidFill>
              <a:latin typeface="Fieldwork Geo Light" pitchFamily="50" charset="0"/>
            </a:endParaRPr>
          </a:p>
          <a:p>
            <a:pPr algn="r"/>
            <a:r>
              <a:rPr lang="es-ES" sz="2400" b="1" i="1" dirty="0" err="1">
                <a:solidFill>
                  <a:srgbClr val="0070C0"/>
                </a:solidFill>
                <a:latin typeface="Fieldwork Geo Light" pitchFamily="50" charset="0"/>
              </a:rPr>
              <a:t>Spanish</a:t>
            </a:r>
            <a:r>
              <a:rPr lang="es-ES" sz="2400" b="1" i="1" dirty="0">
                <a:solidFill>
                  <a:srgbClr val="0070C0"/>
                </a:solidFill>
                <a:latin typeface="Fieldwork Geo Light" pitchFamily="50" charset="0"/>
              </a:rPr>
              <a:t> </a:t>
            </a:r>
            <a:r>
              <a:rPr lang="es-ES" sz="2400" b="1" i="1" dirty="0" err="1">
                <a:solidFill>
                  <a:srgbClr val="0070C0"/>
                </a:solidFill>
                <a:latin typeface="Fieldwork Geo Light" pitchFamily="50" charset="0"/>
              </a:rPr>
              <a:t>Ministry</a:t>
            </a:r>
            <a:r>
              <a:rPr lang="es-ES" sz="2400" b="1" i="1" dirty="0">
                <a:solidFill>
                  <a:srgbClr val="0070C0"/>
                </a:solidFill>
                <a:latin typeface="Fieldwork Geo Light" pitchFamily="50" charset="0"/>
              </a:rPr>
              <a:t> of </a:t>
            </a:r>
            <a:r>
              <a:rPr lang="es-ES" sz="2400" b="1" i="1" dirty="0" err="1">
                <a:solidFill>
                  <a:srgbClr val="0070C0"/>
                </a:solidFill>
                <a:latin typeface="Fieldwork Geo Light" pitchFamily="50" charset="0"/>
              </a:rPr>
              <a:t>Health</a:t>
            </a:r>
            <a:endParaRPr lang="es-ES" sz="2400" b="1" i="1" dirty="0">
              <a:solidFill>
                <a:srgbClr val="0070C0"/>
              </a:solidFill>
              <a:latin typeface="Fieldwork Geo Light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1916832"/>
            <a:ext cx="3600400" cy="11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00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XPy.a9EEYSpw.0peii_w"/>
</p:tagLst>
</file>

<file path=ppt/theme/theme1.xml><?xml version="1.0" encoding="utf-8"?>
<a:theme xmlns:a="http://schemas.openxmlformats.org/drawingml/2006/main" name="2_World After Coronavirus by Slidesgo">
  <a:themeElements>
    <a:clrScheme name="Simple Light">
      <a:dk1>
        <a:srgbClr val="040404"/>
      </a:dk1>
      <a:lt1>
        <a:srgbClr val="FFFFFF"/>
      </a:lt1>
      <a:dk2>
        <a:srgbClr val="F3F3F3"/>
      </a:dk2>
      <a:lt2>
        <a:srgbClr val="666666"/>
      </a:lt2>
      <a:accent1>
        <a:srgbClr val="FFF2CC"/>
      </a:accent1>
      <a:accent2>
        <a:srgbClr val="FFE599"/>
      </a:accent2>
      <a:accent3>
        <a:srgbClr val="FFD966"/>
      </a:accent3>
      <a:accent4>
        <a:srgbClr val="F1C232"/>
      </a:accent4>
      <a:accent5>
        <a:srgbClr val="BF9000"/>
      </a:accent5>
      <a:accent6>
        <a:srgbClr val="7F6000"/>
      </a:accent6>
      <a:hlink>
        <a:srgbClr val="040404"/>
      </a:hlink>
      <a:folHlink>
        <a:srgbClr val="0097A7"/>
      </a:folHlink>
    </a:clrScheme>
    <a:fontScheme name="Personalizado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934DBF0B6DEC4491C821897606DDBF" ma:contentTypeVersion="5" ma:contentTypeDescription="Create a new document." ma:contentTypeScope="" ma:versionID="86e69d59791194e55bcf92b82e225133">
  <xsd:schema xmlns:xsd="http://www.w3.org/2001/XMLSchema" xmlns:xs="http://www.w3.org/2001/XMLSchema" xmlns:p="http://schemas.microsoft.com/office/2006/metadata/properties" xmlns:ns2="fce104a1-d97f-4db8-b41c-65569e9332d3" xmlns:ns3="7c9dcd00-f687-4f5a-bde8-782ca83884d6" targetNamespace="http://schemas.microsoft.com/office/2006/metadata/properties" ma:root="true" ma:fieldsID="62b9c5664967995656c288fd392c1c75" ns2:_="" ns3:_="">
    <xsd:import namespace="fce104a1-d97f-4db8-b41c-65569e9332d3"/>
    <xsd:import namespace="7c9dcd00-f687-4f5a-bde8-782ca83884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e104a1-d97f-4db8-b41c-65569e9332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9dcd00-f687-4f5a-bde8-782ca83884d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9dcd00-f687-4f5a-bde8-782ca83884d6">
      <UserInfo>
        <DisplayName>Cumellas Espanol, Judit</DisplayName>
        <AccountId>44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25EB0E-8DFA-47DF-8421-9EE2CAB3DB9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ce104a1-d97f-4db8-b41c-65569e9332d3"/>
    <ds:schemaRef ds:uri="7c9dcd00-f687-4f5a-bde8-782ca83884d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39E6A1-DF42-41C4-A8ED-06885FD763E6}">
  <ds:schemaRefs>
    <ds:schemaRef ds:uri="http://schemas.microsoft.com/office/2006/metadata/properties"/>
    <ds:schemaRef ds:uri="http://purl.org/dc/elements/1.1/"/>
    <ds:schemaRef ds:uri="7c9dcd00-f687-4f5a-bde8-782ca83884d6"/>
    <ds:schemaRef ds:uri="fce104a1-d97f-4db8-b41c-65569e9332d3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3E95FA5C-52FF-469E-8BDE-4BCF8215C8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Widescreen</PresentationFormat>
  <Paragraphs>146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Abel</vt:lpstr>
      <vt:lpstr>Arial</vt:lpstr>
      <vt:lpstr>Calibri</vt:lpstr>
      <vt:lpstr>Calibri Light</vt:lpstr>
      <vt:lpstr>Fieldwork Geo Light</vt:lpstr>
      <vt:lpstr>Inter</vt:lpstr>
      <vt:lpstr>Unica One</vt:lpstr>
      <vt:lpstr>Wingdings</vt:lpstr>
      <vt:lpstr>Wingdings 2</vt:lpstr>
      <vt:lpstr>2_World After Coronavirus by Slidesgo</vt:lpstr>
      <vt:lpstr>think-cell Slide</vt:lpstr>
      <vt:lpstr>RARE DISEASES AND THE EUROPEAN HEALTH DATA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Perez Marcos, Ruben</dc:creator>
  <cp:lastModifiedBy>Månsson Maria</cp:lastModifiedBy>
  <cp:revision>58</cp:revision>
  <cp:lastPrinted>2023-06-12T14:14:04Z</cp:lastPrinted>
  <dcterms:created xsi:type="dcterms:W3CDTF">2020-07-09T13:48:04Z</dcterms:created>
  <dcterms:modified xsi:type="dcterms:W3CDTF">2024-07-12T12:52:01Z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0x010100CF934DBF0B6DEC4491C821897606DDBF</vt:lpwstr>
  </property>
  <property fmtid="{D5CDD505-2E9C-101B-9397-08002B2CF9AE}" pid="3" name="MSIP_Label_589256c7-9946-44df-b379-51beb93fd2d9_Enabled">
    <vt:lpwstr>true</vt:lpwstr>
  </property>
  <property fmtid="{D5CDD505-2E9C-101B-9397-08002B2CF9AE}" pid="4" name="MSIP_Label_589256c7-9946-44df-b379-51beb93fd2d9_SetDate">
    <vt:lpwstr>2021-03-22T18:01:33Z</vt:lpwstr>
  </property>
  <property fmtid="{D5CDD505-2E9C-101B-9397-08002B2CF9AE}" pid="5" name="MSIP_Label_589256c7-9946-44df-b379-51beb93fd2d9_Method">
    <vt:lpwstr>Privileged</vt:lpwstr>
  </property>
  <property fmtid="{D5CDD505-2E9C-101B-9397-08002B2CF9AE}" pid="6" name="MSIP_Label_589256c7-9946-44df-b379-51beb93fd2d9_Name">
    <vt:lpwstr>589256c7-9946-44df-b379-51beb93fd2d9</vt:lpwstr>
  </property>
  <property fmtid="{D5CDD505-2E9C-101B-9397-08002B2CF9AE}" pid="7" name="MSIP_Label_589256c7-9946-44df-b379-51beb93fd2d9_SiteId">
    <vt:lpwstr>36da45f1-dd2c-4d1f-af13-5abe46b99921</vt:lpwstr>
  </property>
  <property fmtid="{D5CDD505-2E9C-101B-9397-08002B2CF9AE}" pid="8" name="MSIP_Label_589256c7-9946-44df-b379-51beb93fd2d9_ActionId">
    <vt:lpwstr>c5fd0424-f457-4111-b143-f6f0df193dfe</vt:lpwstr>
  </property>
  <property fmtid="{D5CDD505-2E9C-101B-9397-08002B2CF9AE}" pid="9" name="MSIP_Label_589256c7-9946-44df-b379-51beb93fd2d9_ContentBits">
    <vt:lpwstr>0</vt:lpwstr>
  </property>
  <property fmtid="{D5CDD505-2E9C-101B-9397-08002B2CF9AE}" pid="10" name="MediaServiceImageTags">
    <vt:lpwstr/>
  </property>
</Properties>
</file>