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</p:sldMasterIdLst>
  <p:notesMasterIdLst>
    <p:notesMasterId r:id="rId21"/>
  </p:notesMasterIdLst>
  <p:sldIdLst>
    <p:sldId id="285" r:id="rId7"/>
    <p:sldId id="304" r:id="rId8"/>
    <p:sldId id="411" r:id="rId9"/>
    <p:sldId id="404" r:id="rId10"/>
    <p:sldId id="283" r:id="rId11"/>
    <p:sldId id="256" r:id="rId12"/>
    <p:sldId id="301" r:id="rId13"/>
    <p:sldId id="302" r:id="rId14"/>
    <p:sldId id="415" r:id="rId15"/>
    <p:sldId id="416" r:id="rId16"/>
    <p:sldId id="307" r:id="rId17"/>
    <p:sldId id="397" r:id="rId18"/>
    <p:sldId id="417" r:id="rId19"/>
    <p:sldId id="41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B3039C6-6E40-4B88-ACD4-44B398E174B7}">
          <p14:sldIdLst>
            <p14:sldId id="285"/>
            <p14:sldId id="304"/>
            <p14:sldId id="411"/>
            <p14:sldId id="404"/>
            <p14:sldId id="283"/>
            <p14:sldId id="256"/>
            <p14:sldId id="301"/>
            <p14:sldId id="302"/>
            <p14:sldId id="415"/>
            <p14:sldId id="416"/>
            <p14:sldId id="307"/>
            <p14:sldId id="397"/>
            <p14:sldId id="417"/>
            <p14:sldId id="413"/>
          </p14:sldIdLst>
        </p14:section>
        <p14:section name="Appendix" id="{38EAEDB8-52EB-4288-8A2F-D5A9FEAF87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E959F-F920-4E1F-93D2-3F33C2BC0E9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34A1441-7F2A-4D65-89E2-34166C088B1D}">
      <dgm:prSet phldrT="[Texte]" custT="1"/>
      <dgm:spPr/>
      <dgm:t>
        <a:bodyPr/>
        <a:lstStyle/>
        <a:p>
          <a:endParaRPr lang="fr-FR" sz="2400" b="1">
            <a:solidFill>
              <a:srgbClr val="002060"/>
            </a:solidFill>
          </a:endParaRPr>
        </a:p>
        <a:p>
          <a:endParaRPr lang="fr-FR" sz="2400" b="1">
            <a:solidFill>
              <a:srgbClr val="002060"/>
            </a:solidFill>
          </a:endParaRPr>
        </a:p>
        <a:p>
          <a:endParaRPr lang="fr-FR" sz="1600" b="1">
            <a:solidFill>
              <a:srgbClr val="002060"/>
            </a:solidFill>
          </a:endParaRPr>
        </a:p>
        <a:p>
          <a:endParaRPr lang="fr-FR" sz="3200" b="1">
            <a:solidFill>
              <a:srgbClr val="002060"/>
            </a:solidFill>
          </a:endParaRPr>
        </a:p>
        <a:p>
          <a:r>
            <a:rPr lang="fr-FR" sz="2400" b="1">
              <a:solidFill>
                <a:srgbClr val="002060"/>
              </a:solidFill>
            </a:rPr>
            <a:t>STRENGTHS</a:t>
          </a:r>
        </a:p>
        <a:p>
          <a:r>
            <a:rPr lang="fr-FR" sz="2000" err="1"/>
            <a:t>Consistency</a:t>
          </a:r>
          <a:r>
            <a:rPr lang="fr-FR" sz="2000"/>
            <a:t> </a:t>
          </a:r>
          <a:r>
            <a:rPr lang="fr-FR" sz="2000" err="1"/>
            <a:t>between</a:t>
          </a:r>
          <a:r>
            <a:rPr lang="fr-FR" sz="2000"/>
            <a:t> DG Santé &amp; DG </a:t>
          </a:r>
          <a:r>
            <a:rPr lang="fr-FR" sz="2000" err="1"/>
            <a:t>Research</a:t>
          </a:r>
          <a:r>
            <a:rPr lang="fr-FR" sz="2000"/>
            <a:t>: ERN </a:t>
          </a:r>
          <a:r>
            <a:rPr lang="fr-FR" sz="2000" err="1"/>
            <a:t>Registries</a:t>
          </a:r>
          <a:endParaRPr lang="fr-FR" sz="2000"/>
        </a:p>
        <a:p>
          <a:r>
            <a:rPr lang="fr-FR" sz="2000"/>
            <a:t>RD: </a:t>
          </a:r>
          <a:r>
            <a:rPr lang="fr-FR" sz="2000" err="1"/>
            <a:t>Efficiency</a:t>
          </a:r>
          <a:r>
            <a:rPr lang="fr-FR" sz="2000"/>
            <a:t> </a:t>
          </a:r>
          <a:r>
            <a:rPr lang="fr-FR" sz="2000" err="1"/>
            <a:t>between</a:t>
          </a:r>
          <a:r>
            <a:rPr lang="fr-FR" sz="2000"/>
            <a:t> </a:t>
          </a:r>
          <a:r>
            <a:rPr lang="fr-FR" sz="2000" err="1"/>
            <a:t>health</a:t>
          </a:r>
          <a:r>
            <a:rPr lang="fr-FR" sz="2000"/>
            <a:t> and </a:t>
          </a:r>
          <a:r>
            <a:rPr lang="fr-FR" sz="2000" err="1"/>
            <a:t>research</a:t>
          </a:r>
          <a:endParaRPr lang="fr-FR" sz="2000"/>
        </a:p>
        <a:p>
          <a:r>
            <a:rPr lang="fr-FR" sz="2000" err="1"/>
            <a:t>Integration</a:t>
          </a:r>
          <a:r>
            <a:rPr lang="fr-FR" sz="2000"/>
            <a:t> EU </a:t>
          </a:r>
          <a:r>
            <a:rPr lang="fr-FR" sz="2000" err="1"/>
            <a:t>level</a:t>
          </a:r>
          <a:r>
            <a:rPr lang="fr-FR" sz="2000"/>
            <a:t> at national </a:t>
          </a:r>
          <a:r>
            <a:rPr lang="fr-FR" sz="2000" err="1"/>
            <a:t>level</a:t>
          </a:r>
          <a:r>
            <a:rPr lang="fr-FR" sz="2000"/>
            <a:t>: more </a:t>
          </a:r>
          <a:r>
            <a:rPr lang="fr-FR" sz="2000" err="1"/>
            <a:t>aligned</a:t>
          </a:r>
          <a:endParaRPr lang="fr-FR" sz="2000"/>
        </a:p>
        <a:p>
          <a:r>
            <a:rPr lang="fr-FR" sz="2000"/>
            <a:t>Secure the data </a:t>
          </a:r>
          <a:r>
            <a:rPr lang="fr-FR" sz="2000" err="1"/>
            <a:t>ecosystem</a:t>
          </a:r>
          <a:r>
            <a:rPr lang="fr-FR" sz="2000"/>
            <a:t> but </a:t>
          </a:r>
          <a:r>
            <a:rPr lang="fr-FR" sz="2000" err="1"/>
            <a:t>also</a:t>
          </a:r>
          <a:r>
            <a:rPr lang="fr-FR" sz="2000"/>
            <a:t> the all </a:t>
          </a:r>
          <a:r>
            <a:rPr lang="fr-FR" sz="2000" err="1"/>
            <a:t>environment</a:t>
          </a:r>
          <a:endParaRPr lang="fr-FR" sz="2000"/>
        </a:p>
        <a:p>
          <a:r>
            <a:rPr lang="fr-FR" sz="2000" err="1"/>
            <a:t>Transparency</a:t>
          </a:r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</dgm:t>
    </dgm:pt>
    <dgm:pt modelId="{AE19BEDF-E985-4B7D-AEE6-754D6F1A500F}" type="parTrans" cxnId="{E62FF916-0B9D-4AA2-A781-2DE74FA31A14}">
      <dgm:prSet/>
      <dgm:spPr/>
      <dgm:t>
        <a:bodyPr/>
        <a:lstStyle/>
        <a:p>
          <a:endParaRPr lang="fr-FR" sz="2000"/>
        </a:p>
      </dgm:t>
    </dgm:pt>
    <dgm:pt modelId="{34B3EDD9-0297-424F-A53C-4C66E5C6C144}" type="sibTrans" cxnId="{E62FF916-0B9D-4AA2-A781-2DE74FA31A14}">
      <dgm:prSet/>
      <dgm:spPr/>
      <dgm:t>
        <a:bodyPr/>
        <a:lstStyle/>
        <a:p>
          <a:endParaRPr lang="fr-FR" sz="2000"/>
        </a:p>
      </dgm:t>
    </dgm:pt>
    <dgm:pt modelId="{9BDFCB70-EE7C-4B39-9EB6-82FBE8E134C9}">
      <dgm:prSet phldrT="[Texte]" custT="1"/>
      <dgm:spPr/>
      <dgm:t>
        <a:bodyPr/>
        <a:lstStyle/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400" b="0">
            <a:solidFill>
              <a:schemeClr val="bg1"/>
            </a:solidFill>
          </a:endParaRPr>
        </a:p>
        <a:p>
          <a:endParaRPr lang="fr-FR" sz="100" b="0">
            <a:solidFill>
              <a:schemeClr val="bg1"/>
            </a:solidFill>
          </a:endParaRPr>
        </a:p>
        <a:p>
          <a:r>
            <a:rPr lang="fr-FR" sz="2400" b="1">
              <a:solidFill>
                <a:srgbClr val="002060"/>
              </a:solidFill>
            </a:rPr>
            <a:t>WEAKNESSES</a:t>
          </a:r>
        </a:p>
        <a:p>
          <a:r>
            <a:rPr lang="fr-FR" sz="2000" b="0" err="1">
              <a:solidFill>
                <a:schemeClr val="bg1"/>
              </a:solidFill>
            </a:rPr>
            <a:t>Lack</a:t>
          </a:r>
          <a:r>
            <a:rPr lang="fr-FR" sz="2000" b="0">
              <a:solidFill>
                <a:schemeClr val="bg1"/>
              </a:solidFill>
            </a:rPr>
            <a:t> of </a:t>
          </a:r>
          <a:r>
            <a:rPr lang="fr-FR" sz="2000" b="0" err="1">
              <a:solidFill>
                <a:schemeClr val="bg1"/>
              </a:solidFill>
            </a:rPr>
            <a:t>knowledge</a:t>
          </a:r>
          <a:r>
            <a:rPr lang="fr-FR" sz="2000" b="0">
              <a:solidFill>
                <a:schemeClr val="bg1"/>
              </a:solidFill>
            </a:rPr>
            <a:t> about rare </a:t>
          </a:r>
          <a:r>
            <a:rPr lang="fr-FR" sz="2000" b="0" err="1">
              <a:solidFill>
                <a:schemeClr val="bg1"/>
              </a:solidFill>
            </a:rPr>
            <a:t>diseases</a:t>
          </a:r>
          <a:r>
            <a:rPr lang="fr-FR" sz="2000" b="0">
              <a:solidFill>
                <a:schemeClr val="bg1"/>
              </a:solidFill>
            </a:rPr>
            <a:t> </a:t>
          </a:r>
          <a:r>
            <a:rPr lang="fr-FR" sz="2000" b="0" err="1">
              <a:solidFill>
                <a:schemeClr val="bg1"/>
              </a:solidFill>
            </a:rPr>
            <a:t>fields</a:t>
          </a:r>
          <a:endParaRPr lang="fr-FR" sz="2000" b="0">
            <a:solidFill>
              <a:schemeClr val="bg1"/>
            </a:solidFill>
          </a:endParaRPr>
        </a:p>
        <a:p>
          <a:r>
            <a:rPr lang="fr-FR" sz="2000" b="0">
              <a:solidFill>
                <a:schemeClr val="bg1"/>
              </a:solidFill>
            </a:rPr>
            <a:t>Training GP and </a:t>
          </a:r>
          <a:r>
            <a:rPr lang="fr-FR" sz="2000" b="0" err="1">
              <a:solidFill>
                <a:schemeClr val="bg1"/>
              </a:solidFill>
            </a:rPr>
            <a:t>specialists</a:t>
          </a:r>
          <a:r>
            <a:rPr lang="fr-FR" sz="2000" b="0">
              <a:solidFill>
                <a:schemeClr val="bg1"/>
              </a:solidFill>
            </a:rPr>
            <a:t> </a:t>
          </a:r>
        </a:p>
        <a:p>
          <a:r>
            <a:rPr lang="fr-FR" sz="2000" b="0">
              <a:solidFill>
                <a:schemeClr val="bg1"/>
              </a:solidFill>
            </a:rPr>
            <a:t>Small </a:t>
          </a:r>
          <a:r>
            <a:rPr lang="fr-FR" sz="2000" b="0" err="1">
              <a:solidFill>
                <a:schemeClr val="bg1"/>
              </a:solidFill>
            </a:rPr>
            <a:t>cohorts</a:t>
          </a:r>
          <a:r>
            <a:rPr lang="fr-FR" sz="2000" b="0">
              <a:solidFill>
                <a:schemeClr val="bg1"/>
              </a:solidFill>
            </a:rPr>
            <a:t> </a:t>
          </a:r>
          <a:r>
            <a:rPr lang="fr-FR" sz="2000" b="0" err="1">
              <a:solidFill>
                <a:schemeClr val="bg1"/>
              </a:solidFill>
            </a:rPr>
            <a:t>with</a:t>
          </a:r>
          <a:r>
            <a:rPr lang="fr-FR" sz="2000" b="0">
              <a:solidFill>
                <a:schemeClr val="bg1"/>
              </a:solidFill>
            </a:rPr>
            <a:t> rare </a:t>
          </a:r>
          <a:r>
            <a:rPr lang="fr-FR" sz="2000" b="0" err="1">
              <a:solidFill>
                <a:schemeClr val="bg1"/>
              </a:solidFill>
            </a:rPr>
            <a:t>diseases</a:t>
          </a:r>
          <a:r>
            <a:rPr lang="fr-FR" sz="2000" b="0">
              <a:solidFill>
                <a:schemeClr val="bg1"/>
              </a:solidFill>
            </a:rPr>
            <a:t> / </a:t>
          </a:r>
          <a:r>
            <a:rPr lang="fr-FR" sz="2000" b="0" err="1">
              <a:solidFill>
                <a:schemeClr val="bg1"/>
              </a:solidFill>
            </a:rPr>
            <a:t>Heterogeneity</a:t>
          </a:r>
          <a:r>
            <a:rPr lang="fr-FR" sz="2000" b="0">
              <a:solidFill>
                <a:schemeClr val="bg1"/>
              </a:solidFill>
            </a:rPr>
            <a:t>                                        </a:t>
          </a:r>
          <a:r>
            <a:rPr lang="fr-FR" sz="2000" b="0" err="1">
              <a:solidFill>
                <a:schemeClr val="bg1"/>
              </a:solidFill>
            </a:rPr>
            <a:t>Differents</a:t>
          </a:r>
          <a:r>
            <a:rPr lang="fr-FR" sz="2000" b="0">
              <a:solidFill>
                <a:schemeClr val="bg1"/>
              </a:solidFill>
            </a:rPr>
            <a:t> national </a:t>
          </a:r>
          <a:r>
            <a:rPr lang="fr-FR" sz="2000" b="0" err="1">
              <a:solidFill>
                <a:schemeClr val="bg1"/>
              </a:solidFill>
            </a:rPr>
            <a:t>regulations</a:t>
          </a:r>
          <a:endParaRPr lang="fr-FR" sz="2000" b="0">
            <a:solidFill>
              <a:schemeClr val="bg1"/>
            </a:solidFill>
          </a:endParaRPr>
        </a:p>
        <a:p>
          <a:r>
            <a:rPr lang="fr-FR" sz="2000" b="0">
              <a:solidFill>
                <a:schemeClr val="bg1"/>
              </a:solidFill>
            </a:rPr>
            <a:t>the city-</a:t>
          </a:r>
          <a:r>
            <a:rPr lang="fr-FR" sz="2000" b="0" err="1">
              <a:solidFill>
                <a:schemeClr val="bg1"/>
              </a:solidFill>
            </a:rPr>
            <a:t>hospital</a:t>
          </a:r>
          <a:r>
            <a:rPr lang="fr-FR" sz="2000" b="0">
              <a:solidFill>
                <a:schemeClr val="bg1"/>
              </a:solidFill>
            </a:rPr>
            <a:t> </a:t>
          </a:r>
          <a:r>
            <a:rPr lang="fr-FR" sz="2000" b="0" err="1">
              <a:solidFill>
                <a:schemeClr val="bg1"/>
              </a:solidFill>
            </a:rPr>
            <a:t>link</a:t>
          </a:r>
          <a:endParaRPr lang="fr-FR" sz="2800" b="0">
            <a:solidFill>
              <a:schemeClr val="bg1"/>
            </a:solidFill>
          </a:endParaRPr>
        </a:p>
        <a:p>
          <a:endParaRPr lang="fr-FR" sz="28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  <a:p>
          <a:endParaRPr lang="fr-FR" sz="2000" b="0">
            <a:solidFill>
              <a:schemeClr val="bg1"/>
            </a:solidFill>
          </a:endParaRPr>
        </a:p>
      </dgm:t>
    </dgm:pt>
    <dgm:pt modelId="{35F69E66-E37D-44F0-A203-28131E5767C3}" type="parTrans" cxnId="{CE74F22B-093B-42CC-8F90-7DB27F6DE1F9}">
      <dgm:prSet/>
      <dgm:spPr/>
      <dgm:t>
        <a:bodyPr/>
        <a:lstStyle/>
        <a:p>
          <a:endParaRPr lang="fr-FR" sz="2000"/>
        </a:p>
      </dgm:t>
    </dgm:pt>
    <dgm:pt modelId="{26DA472B-0DFF-4F14-94BB-228AF8177CD9}" type="sibTrans" cxnId="{CE74F22B-093B-42CC-8F90-7DB27F6DE1F9}">
      <dgm:prSet/>
      <dgm:spPr/>
      <dgm:t>
        <a:bodyPr/>
        <a:lstStyle/>
        <a:p>
          <a:endParaRPr lang="fr-FR" sz="2000"/>
        </a:p>
      </dgm:t>
    </dgm:pt>
    <dgm:pt modelId="{0CC1B9E6-0362-4D0D-9491-5470DCE8A9FB}">
      <dgm:prSet phldrT="[Texte]" custT="1"/>
      <dgm:spPr/>
      <dgm:t>
        <a:bodyPr/>
        <a:lstStyle/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" b="1">
            <a:solidFill>
              <a:srgbClr val="002060"/>
            </a:solidFill>
          </a:endParaRPr>
        </a:p>
        <a:p>
          <a:r>
            <a:rPr lang="fr-FR" sz="2400" b="1">
              <a:solidFill>
                <a:srgbClr val="002060"/>
              </a:solidFill>
            </a:rPr>
            <a:t>OPPORTUNITIES</a:t>
          </a:r>
        </a:p>
        <a:p>
          <a:r>
            <a:rPr lang="fr-FR" sz="2000" err="1"/>
            <a:t>Virtuous</a:t>
          </a:r>
          <a:r>
            <a:rPr lang="fr-FR" sz="2000"/>
            <a:t> Circle for </a:t>
          </a:r>
          <a:r>
            <a:rPr lang="fr-FR" sz="2000" err="1"/>
            <a:t>democratie</a:t>
          </a:r>
          <a:r>
            <a:rPr lang="fr-FR" sz="2000"/>
            <a:t>: ex. FAIR Principles</a:t>
          </a:r>
        </a:p>
        <a:p>
          <a:r>
            <a:rPr lang="fr-FR" sz="2000" err="1"/>
            <a:t>Better</a:t>
          </a:r>
          <a:r>
            <a:rPr lang="fr-FR" sz="2000"/>
            <a:t> coordination national and EU </a:t>
          </a:r>
          <a:r>
            <a:rPr lang="fr-FR" sz="2000" err="1"/>
            <a:t>levels</a:t>
          </a:r>
          <a:r>
            <a:rPr lang="fr-FR" sz="2000"/>
            <a:t>: new </a:t>
          </a:r>
          <a:r>
            <a:rPr lang="fr-FR" sz="2000" err="1"/>
            <a:t>health</a:t>
          </a:r>
          <a:r>
            <a:rPr lang="fr-FR" sz="2000"/>
            <a:t> and </a:t>
          </a:r>
          <a:r>
            <a:rPr lang="fr-FR" sz="2000" err="1"/>
            <a:t>research</a:t>
          </a:r>
          <a:r>
            <a:rPr lang="fr-FR" sz="2000"/>
            <a:t> </a:t>
          </a:r>
          <a:r>
            <a:rPr lang="fr-FR" sz="2000" err="1"/>
            <a:t>projects</a:t>
          </a:r>
          <a:r>
            <a:rPr lang="fr-FR" sz="2000"/>
            <a:t> </a:t>
          </a:r>
          <a:r>
            <a:rPr lang="fr-FR" sz="2000" err="1"/>
            <a:t>together</a:t>
          </a:r>
          <a:r>
            <a:rPr lang="fr-FR" sz="2000"/>
            <a:t> ? </a:t>
          </a:r>
        </a:p>
        <a:p>
          <a:r>
            <a:rPr lang="fr-FR" sz="2000">
              <a:solidFill>
                <a:srgbClr val="FF0000"/>
              </a:solidFill>
            </a:rPr>
            <a:t>EU RD Action Plan </a:t>
          </a:r>
          <a:endParaRPr lang="fr-FR" sz="2000"/>
        </a:p>
        <a:p>
          <a:r>
            <a:rPr kumimoji="0" lang="fr-FR" sz="2000" b="0" i="0" u="none" strike="noStrike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Smooth</a:t>
          </a:r>
          <a:r>
            <a:rPr kumimoji="0" lang="fr-FR" sz="2000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data management system</a:t>
          </a:r>
        </a:p>
        <a:p>
          <a:r>
            <a:rPr kumimoji="0" lang="fr-FR" sz="2000" b="0" i="0" u="none" strike="noStrike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Reinforce</a:t>
          </a:r>
          <a:r>
            <a:rPr kumimoji="0" lang="fr-FR" sz="2000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</a:t>
          </a:r>
          <a:r>
            <a:rPr kumimoji="0" lang="fr-FR" sz="2000" b="0" i="0" u="none" strike="noStrike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dissemination</a:t>
          </a:r>
          <a:r>
            <a:rPr kumimoji="0" lang="fr-FR" sz="2000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in 27 EU countries</a:t>
          </a:r>
        </a:p>
        <a:p>
          <a:r>
            <a:rPr lang="fr-FR" sz="2000" err="1"/>
            <a:t>Empower</a:t>
          </a:r>
          <a:r>
            <a:rPr lang="fr-FR" sz="2000"/>
            <a:t> Rare </a:t>
          </a:r>
          <a:r>
            <a:rPr lang="fr-FR" sz="2000" err="1"/>
            <a:t>diseases</a:t>
          </a:r>
          <a:r>
            <a:rPr lang="fr-FR" sz="2000"/>
            <a:t> </a:t>
          </a:r>
          <a:r>
            <a:rPr lang="fr-FR" sz="2000" err="1"/>
            <a:t>community</a:t>
          </a:r>
          <a:endParaRPr lang="fr-FR" sz="2000" i="0"/>
        </a:p>
        <a:p>
          <a:endParaRPr lang="fr-FR" sz="1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</dgm:t>
    </dgm:pt>
    <dgm:pt modelId="{C812FF05-9D28-47E9-8DB8-C060463252D4}" type="parTrans" cxnId="{FC4E2296-055A-4147-BBB8-D3D6B473B3F6}">
      <dgm:prSet/>
      <dgm:spPr/>
      <dgm:t>
        <a:bodyPr/>
        <a:lstStyle/>
        <a:p>
          <a:endParaRPr lang="fr-FR" sz="2000"/>
        </a:p>
      </dgm:t>
    </dgm:pt>
    <dgm:pt modelId="{4E590819-C6D6-4E26-9468-63BE700A41E6}" type="sibTrans" cxnId="{FC4E2296-055A-4147-BBB8-D3D6B473B3F6}">
      <dgm:prSet/>
      <dgm:spPr/>
      <dgm:t>
        <a:bodyPr/>
        <a:lstStyle/>
        <a:p>
          <a:endParaRPr lang="fr-FR" sz="2000"/>
        </a:p>
      </dgm:t>
    </dgm:pt>
    <dgm:pt modelId="{766E034C-DF1F-4FCA-A65C-B7616D2AFDCB}">
      <dgm:prSet phldrT="[Texte]" custT="1"/>
      <dgm:spPr/>
      <dgm:t>
        <a:bodyPr/>
        <a:lstStyle/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1600" b="1">
            <a:solidFill>
              <a:srgbClr val="002060"/>
            </a:solidFill>
          </a:endParaRPr>
        </a:p>
        <a:p>
          <a:endParaRPr lang="fr-FR" sz="3600" b="1">
            <a:solidFill>
              <a:srgbClr val="002060"/>
            </a:solidFill>
          </a:endParaRPr>
        </a:p>
        <a:p>
          <a:endParaRPr lang="fr-FR" sz="200" b="1">
            <a:solidFill>
              <a:srgbClr val="002060"/>
            </a:solidFill>
          </a:endParaRPr>
        </a:p>
        <a:p>
          <a:r>
            <a:rPr lang="fr-FR" sz="2400" b="1">
              <a:solidFill>
                <a:srgbClr val="002060"/>
              </a:solidFill>
            </a:rPr>
            <a:t>THREATS</a:t>
          </a:r>
        </a:p>
        <a:p>
          <a:r>
            <a:rPr lang="fr-FR" sz="2000" err="1"/>
            <a:t>From</a:t>
          </a:r>
          <a:r>
            <a:rPr lang="fr-FR" sz="2000"/>
            <a:t> top to </a:t>
          </a:r>
          <a:r>
            <a:rPr lang="fr-FR" sz="2000" err="1"/>
            <a:t>bottom</a:t>
          </a:r>
          <a:endParaRPr lang="fr-FR" sz="2000"/>
        </a:p>
        <a:p>
          <a:r>
            <a:rPr lang="fr-FR" sz="2000" err="1"/>
            <a:t>Lack</a:t>
          </a:r>
          <a:r>
            <a:rPr lang="fr-FR" sz="2000"/>
            <a:t> of </a:t>
          </a:r>
          <a:r>
            <a:rPr lang="fr-FR" sz="2000" err="1"/>
            <a:t>political</a:t>
          </a:r>
          <a:r>
            <a:rPr lang="fr-FR" sz="2000"/>
            <a:t> </a:t>
          </a:r>
          <a:r>
            <a:rPr lang="fr-FR" sz="2000" err="1"/>
            <a:t>interest</a:t>
          </a:r>
          <a:r>
            <a:rPr lang="fr-FR" sz="2000"/>
            <a:t> about rare </a:t>
          </a:r>
          <a:r>
            <a:rPr lang="fr-FR" sz="2000" err="1"/>
            <a:t>diseases</a:t>
          </a:r>
          <a:r>
            <a:rPr lang="fr-FR" sz="2000"/>
            <a:t> </a:t>
          </a:r>
          <a:r>
            <a:rPr lang="fr-FR" sz="2000" err="1"/>
            <a:t>fields</a:t>
          </a:r>
          <a:endParaRPr lang="fr-FR" sz="2000"/>
        </a:p>
        <a:p>
          <a:r>
            <a:rPr lang="fr-FR" sz="2000"/>
            <a:t>Work in silos</a:t>
          </a:r>
        </a:p>
        <a:p>
          <a:r>
            <a:rPr lang="fr-FR" sz="2000" err="1"/>
            <a:t>Lack</a:t>
          </a:r>
          <a:r>
            <a:rPr lang="fr-FR" sz="2000"/>
            <a:t> of sharing </a:t>
          </a:r>
          <a:r>
            <a:rPr lang="fr-FR" sz="2000" err="1"/>
            <a:t>views</a:t>
          </a:r>
          <a:r>
            <a:rPr lang="fr-FR" sz="2000"/>
            <a:t> </a:t>
          </a:r>
          <a:r>
            <a:rPr lang="fr-FR" sz="2000" err="1"/>
            <a:t>between</a:t>
          </a:r>
          <a:r>
            <a:rPr lang="fr-FR" sz="2000"/>
            <a:t> </a:t>
          </a:r>
          <a:r>
            <a:rPr lang="fr-FR" sz="2000" err="1"/>
            <a:t>health</a:t>
          </a:r>
          <a:r>
            <a:rPr lang="fr-FR" sz="2000"/>
            <a:t> and </a:t>
          </a:r>
          <a:r>
            <a:rPr lang="fr-FR" sz="2000" err="1"/>
            <a:t>research</a:t>
          </a:r>
          <a:endParaRPr lang="fr-FR" sz="2000"/>
        </a:p>
        <a:p>
          <a:r>
            <a:rPr lang="fr-FR" sz="2000" err="1"/>
            <a:t>Lack</a:t>
          </a:r>
          <a:r>
            <a:rPr lang="fr-FR" sz="2000"/>
            <a:t> of </a:t>
          </a:r>
          <a:r>
            <a:rPr lang="fr-FR" sz="2000" err="1"/>
            <a:t>professionals</a:t>
          </a:r>
          <a:r>
            <a:rPr lang="fr-FR" sz="2000"/>
            <a:t> : ex. </a:t>
          </a:r>
          <a:r>
            <a:rPr lang="fr-FR" sz="2000" err="1"/>
            <a:t>bioinformaticians</a:t>
          </a:r>
          <a:endParaRPr lang="fr-FR" sz="2000"/>
        </a:p>
        <a:p>
          <a:endParaRPr lang="fr-FR" sz="1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  <a:p>
          <a:endParaRPr lang="fr-FR" sz="2000"/>
        </a:p>
      </dgm:t>
    </dgm:pt>
    <dgm:pt modelId="{E67FC38F-8060-4EED-BD6E-51756AD69B04}" type="parTrans" cxnId="{9C60E572-E123-4784-A146-ABD70145AC56}">
      <dgm:prSet/>
      <dgm:spPr/>
      <dgm:t>
        <a:bodyPr/>
        <a:lstStyle/>
        <a:p>
          <a:endParaRPr lang="fr-FR" sz="2000"/>
        </a:p>
      </dgm:t>
    </dgm:pt>
    <dgm:pt modelId="{6C4AD98B-6A5F-4BF1-BB2B-9FDC8EF36299}" type="sibTrans" cxnId="{9C60E572-E123-4784-A146-ABD70145AC56}">
      <dgm:prSet/>
      <dgm:spPr/>
      <dgm:t>
        <a:bodyPr/>
        <a:lstStyle/>
        <a:p>
          <a:endParaRPr lang="fr-FR" sz="2000"/>
        </a:p>
      </dgm:t>
    </dgm:pt>
    <dgm:pt modelId="{BB2720CD-F7A0-4E6D-9FCA-1C975B1E3AA5}" type="pres">
      <dgm:prSet presAssocID="{738E959F-F920-4E1F-93D2-3F33C2BC0E90}" presName="matrix" presStyleCnt="0">
        <dgm:presLayoutVars>
          <dgm:chMax val="1"/>
          <dgm:dir/>
          <dgm:resizeHandles val="exact"/>
        </dgm:presLayoutVars>
      </dgm:prSet>
      <dgm:spPr/>
    </dgm:pt>
    <dgm:pt modelId="{EF2E7AF9-1B65-4DEE-9BFD-58D46DF99730}" type="pres">
      <dgm:prSet presAssocID="{738E959F-F920-4E1F-93D2-3F33C2BC0E90}" presName="axisShape" presStyleLbl="bgShp" presStyleIdx="0" presStyleCnt="1" custLinFactNeighborX="-700" custLinFactNeighborY="-410"/>
      <dgm:spPr/>
    </dgm:pt>
    <dgm:pt modelId="{79A8D433-2D0C-427D-B608-05A5BE4D10EB}" type="pres">
      <dgm:prSet presAssocID="{738E959F-F920-4E1F-93D2-3F33C2BC0E90}" presName="rect1" presStyleLbl="node1" presStyleIdx="0" presStyleCnt="4" custScaleX="211725" custScaleY="114059" custLinFactNeighborX="-59608" custLinFactNeighborY="-8192">
        <dgm:presLayoutVars>
          <dgm:chMax val="0"/>
          <dgm:chPref val="0"/>
          <dgm:bulletEnabled val="1"/>
        </dgm:presLayoutVars>
      </dgm:prSet>
      <dgm:spPr/>
    </dgm:pt>
    <dgm:pt modelId="{0A2037E9-0964-436A-960F-D9D0E696EA05}" type="pres">
      <dgm:prSet presAssocID="{738E959F-F920-4E1F-93D2-3F33C2BC0E90}" presName="rect2" presStyleLbl="node1" presStyleIdx="1" presStyleCnt="4" custScaleX="187910" custScaleY="114127" custLinFactNeighborX="43071" custLinFactNeighborY="-8056">
        <dgm:presLayoutVars>
          <dgm:chMax val="0"/>
          <dgm:chPref val="0"/>
          <dgm:bulletEnabled val="1"/>
        </dgm:presLayoutVars>
      </dgm:prSet>
      <dgm:spPr/>
    </dgm:pt>
    <dgm:pt modelId="{5D7356FD-C987-4CC6-9F26-A9CF8B26B55E}" type="pres">
      <dgm:prSet presAssocID="{738E959F-F920-4E1F-93D2-3F33C2BC0E90}" presName="rect3" presStyleLbl="node1" presStyleIdx="2" presStyleCnt="4" custScaleX="206470" custScaleY="112396" custLinFactNeighborX="-57035" custLinFactNeighborY="8704">
        <dgm:presLayoutVars>
          <dgm:chMax val="0"/>
          <dgm:chPref val="0"/>
          <dgm:bulletEnabled val="1"/>
        </dgm:presLayoutVars>
      </dgm:prSet>
      <dgm:spPr/>
    </dgm:pt>
    <dgm:pt modelId="{A6CC9D05-F7AC-4732-BB6A-4E201A0D1B44}" type="pres">
      <dgm:prSet presAssocID="{738E959F-F920-4E1F-93D2-3F33C2BC0E90}" presName="rect4" presStyleLbl="node1" presStyleIdx="3" presStyleCnt="4" custScaleX="186069" custScaleY="110514" custLinFactNeighborX="43543" custLinFactNeighborY="9304">
        <dgm:presLayoutVars>
          <dgm:chMax val="0"/>
          <dgm:chPref val="0"/>
          <dgm:bulletEnabled val="1"/>
        </dgm:presLayoutVars>
      </dgm:prSet>
      <dgm:spPr/>
    </dgm:pt>
  </dgm:ptLst>
  <dgm:cxnLst>
    <dgm:cxn modelId="{E62FF916-0B9D-4AA2-A781-2DE74FA31A14}" srcId="{738E959F-F920-4E1F-93D2-3F33C2BC0E90}" destId="{034A1441-7F2A-4D65-89E2-34166C088B1D}" srcOrd="0" destOrd="0" parTransId="{AE19BEDF-E985-4B7D-AEE6-754D6F1A500F}" sibTransId="{34B3EDD9-0297-424F-A53C-4C66E5C6C144}"/>
    <dgm:cxn modelId="{CA263D1A-3A2C-477B-96F7-94E25B134717}" type="presOf" srcId="{034A1441-7F2A-4D65-89E2-34166C088B1D}" destId="{79A8D433-2D0C-427D-B608-05A5BE4D10EB}" srcOrd="0" destOrd="0" presId="urn:microsoft.com/office/officeart/2005/8/layout/matrix2"/>
    <dgm:cxn modelId="{CE74F22B-093B-42CC-8F90-7DB27F6DE1F9}" srcId="{738E959F-F920-4E1F-93D2-3F33C2BC0E90}" destId="{9BDFCB70-EE7C-4B39-9EB6-82FBE8E134C9}" srcOrd="1" destOrd="0" parTransId="{35F69E66-E37D-44F0-A203-28131E5767C3}" sibTransId="{26DA472B-0DFF-4F14-94BB-228AF8177CD9}"/>
    <dgm:cxn modelId="{9C60E572-E123-4784-A146-ABD70145AC56}" srcId="{738E959F-F920-4E1F-93D2-3F33C2BC0E90}" destId="{766E034C-DF1F-4FCA-A65C-B7616D2AFDCB}" srcOrd="3" destOrd="0" parTransId="{E67FC38F-8060-4EED-BD6E-51756AD69B04}" sibTransId="{6C4AD98B-6A5F-4BF1-BB2B-9FDC8EF36299}"/>
    <dgm:cxn modelId="{6357CF74-44B9-4B1F-BE2B-120744A68BB1}" type="presOf" srcId="{0CC1B9E6-0362-4D0D-9491-5470DCE8A9FB}" destId="{5D7356FD-C987-4CC6-9F26-A9CF8B26B55E}" srcOrd="0" destOrd="0" presId="urn:microsoft.com/office/officeart/2005/8/layout/matrix2"/>
    <dgm:cxn modelId="{E9FB1196-DE3D-44DF-B8D9-9647A3B2FF32}" type="presOf" srcId="{9BDFCB70-EE7C-4B39-9EB6-82FBE8E134C9}" destId="{0A2037E9-0964-436A-960F-D9D0E696EA05}" srcOrd="0" destOrd="0" presId="urn:microsoft.com/office/officeart/2005/8/layout/matrix2"/>
    <dgm:cxn modelId="{FC4E2296-055A-4147-BBB8-D3D6B473B3F6}" srcId="{738E959F-F920-4E1F-93D2-3F33C2BC0E90}" destId="{0CC1B9E6-0362-4D0D-9491-5470DCE8A9FB}" srcOrd="2" destOrd="0" parTransId="{C812FF05-9D28-47E9-8DB8-C060463252D4}" sibTransId="{4E590819-C6D6-4E26-9468-63BE700A41E6}"/>
    <dgm:cxn modelId="{8B0218A5-505E-4943-9B9B-905726EBF025}" type="presOf" srcId="{766E034C-DF1F-4FCA-A65C-B7616D2AFDCB}" destId="{A6CC9D05-F7AC-4732-BB6A-4E201A0D1B44}" srcOrd="0" destOrd="0" presId="urn:microsoft.com/office/officeart/2005/8/layout/matrix2"/>
    <dgm:cxn modelId="{A1DE26BB-BEB2-4BD7-A750-C8ED540F4A6D}" type="presOf" srcId="{738E959F-F920-4E1F-93D2-3F33C2BC0E90}" destId="{BB2720CD-F7A0-4E6D-9FCA-1C975B1E3AA5}" srcOrd="0" destOrd="0" presId="urn:microsoft.com/office/officeart/2005/8/layout/matrix2"/>
    <dgm:cxn modelId="{BAC346E9-0635-4A13-8A9E-DB4E90D0C739}" type="presParOf" srcId="{BB2720CD-F7A0-4E6D-9FCA-1C975B1E3AA5}" destId="{EF2E7AF9-1B65-4DEE-9BFD-58D46DF99730}" srcOrd="0" destOrd="0" presId="urn:microsoft.com/office/officeart/2005/8/layout/matrix2"/>
    <dgm:cxn modelId="{85A9353E-BC83-452E-B756-E74F2A71B8C3}" type="presParOf" srcId="{BB2720CD-F7A0-4E6D-9FCA-1C975B1E3AA5}" destId="{79A8D433-2D0C-427D-B608-05A5BE4D10EB}" srcOrd="1" destOrd="0" presId="urn:microsoft.com/office/officeart/2005/8/layout/matrix2"/>
    <dgm:cxn modelId="{536C4735-EC01-48D4-B376-543602566782}" type="presParOf" srcId="{BB2720CD-F7A0-4E6D-9FCA-1C975B1E3AA5}" destId="{0A2037E9-0964-436A-960F-D9D0E696EA05}" srcOrd="2" destOrd="0" presId="urn:microsoft.com/office/officeart/2005/8/layout/matrix2"/>
    <dgm:cxn modelId="{ED0E7DCD-3ECC-4B92-911C-CB0A1814555D}" type="presParOf" srcId="{BB2720CD-F7A0-4E6D-9FCA-1C975B1E3AA5}" destId="{5D7356FD-C987-4CC6-9F26-A9CF8B26B55E}" srcOrd="3" destOrd="0" presId="urn:microsoft.com/office/officeart/2005/8/layout/matrix2"/>
    <dgm:cxn modelId="{D3E3A314-44DD-4DD0-A8CC-328B9B05AB05}" type="presParOf" srcId="{BB2720CD-F7A0-4E6D-9FCA-1C975B1E3AA5}" destId="{A6CC9D05-F7AC-4732-BB6A-4E201A0D1B4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E7AF9-1B65-4DEE-9BFD-58D46DF99730}">
      <dsp:nvSpPr>
        <dsp:cNvPr id="0" name=""/>
        <dsp:cNvSpPr/>
      </dsp:nvSpPr>
      <dsp:spPr>
        <a:xfrm>
          <a:off x="2742032" y="0"/>
          <a:ext cx="6865555" cy="686555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D433-2D0C-427D-B608-05A5BE4D10EB}">
      <dsp:nvSpPr>
        <dsp:cNvPr id="0" name=""/>
        <dsp:cNvSpPr/>
      </dsp:nvSpPr>
      <dsp:spPr>
        <a:xfrm>
          <a:off x="65276" y="28244"/>
          <a:ext cx="5814438" cy="31323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b="1" kern="120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2060"/>
              </a:solidFill>
            </a:rPr>
            <a:t>STRENGTHS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Consistency</a:t>
          </a:r>
          <a:r>
            <a:rPr lang="fr-FR" sz="2000" kern="1200"/>
            <a:t> </a:t>
          </a:r>
          <a:r>
            <a:rPr lang="fr-FR" sz="2000" kern="1200" err="1"/>
            <a:t>between</a:t>
          </a:r>
          <a:r>
            <a:rPr lang="fr-FR" sz="2000" kern="1200"/>
            <a:t> DG Santé &amp; DG </a:t>
          </a:r>
          <a:r>
            <a:rPr lang="fr-FR" sz="2000" kern="1200" err="1"/>
            <a:t>Research</a:t>
          </a:r>
          <a:r>
            <a:rPr lang="fr-FR" sz="2000" kern="1200"/>
            <a:t>: ERN </a:t>
          </a:r>
          <a:r>
            <a:rPr lang="fr-FR" sz="2000" kern="1200" err="1"/>
            <a:t>Registries</a:t>
          </a: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RD: </a:t>
          </a:r>
          <a:r>
            <a:rPr lang="fr-FR" sz="2000" kern="1200" err="1"/>
            <a:t>Efficiency</a:t>
          </a:r>
          <a:r>
            <a:rPr lang="fr-FR" sz="2000" kern="1200"/>
            <a:t> </a:t>
          </a:r>
          <a:r>
            <a:rPr lang="fr-FR" sz="2000" kern="1200" err="1"/>
            <a:t>between</a:t>
          </a:r>
          <a:r>
            <a:rPr lang="fr-FR" sz="2000" kern="1200"/>
            <a:t> </a:t>
          </a:r>
          <a:r>
            <a:rPr lang="fr-FR" sz="2000" kern="1200" err="1"/>
            <a:t>health</a:t>
          </a:r>
          <a:r>
            <a:rPr lang="fr-FR" sz="2000" kern="1200"/>
            <a:t> and </a:t>
          </a:r>
          <a:r>
            <a:rPr lang="fr-FR" sz="2000" kern="1200" err="1"/>
            <a:t>research</a:t>
          </a: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Integration</a:t>
          </a:r>
          <a:r>
            <a:rPr lang="fr-FR" sz="2000" kern="1200"/>
            <a:t> EU </a:t>
          </a:r>
          <a:r>
            <a:rPr lang="fr-FR" sz="2000" kern="1200" err="1"/>
            <a:t>level</a:t>
          </a:r>
          <a:r>
            <a:rPr lang="fr-FR" sz="2000" kern="1200"/>
            <a:t> at national </a:t>
          </a:r>
          <a:r>
            <a:rPr lang="fr-FR" sz="2000" kern="1200" err="1"/>
            <a:t>level</a:t>
          </a:r>
          <a:r>
            <a:rPr lang="fr-FR" sz="2000" kern="1200"/>
            <a:t>: more </a:t>
          </a:r>
          <a:r>
            <a:rPr lang="fr-FR" sz="2000" kern="1200" err="1"/>
            <a:t>aligned</a:t>
          </a: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Secure the data </a:t>
          </a:r>
          <a:r>
            <a:rPr lang="fr-FR" sz="2000" kern="1200" err="1"/>
            <a:t>ecosystem</a:t>
          </a:r>
          <a:r>
            <a:rPr lang="fr-FR" sz="2000" kern="1200"/>
            <a:t> but </a:t>
          </a:r>
          <a:r>
            <a:rPr lang="fr-FR" sz="2000" kern="1200" err="1"/>
            <a:t>also</a:t>
          </a:r>
          <a:r>
            <a:rPr lang="fr-FR" sz="2000" kern="1200"/>
            <a:t> the all </a:t>
          </a:r>
          <a:r>
            <a:rPr lang="fr-FR" sz="2000" kern="1200" err="1"/>
            <a:t>environment</a:t>
          </a: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Transparency</a:t>
          </a: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218183" y="181151"/>
        <a:ext cx="5508624" cy="2826499"/>
      </dsp:txXfrm>
    </dsp:sp>
    <dsp:sp modelId="{0A2037E9-0964-436A-960F-D9D0E696EA05}">
      <dsp:nvSpPr>
        <dsp:cNvPr id="0" name=""/>
        <dsp:cNvSpPr/>
      </dsp:nvSpPr>
      <dsp:spPr>
        <a:xfrm>
          <a:off x="6438887" y="31046"/>
          <a:ext cx="5160425" cy="313418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2060"/>
              </a:solidFill>
            </a:rPr>
            <a:t>WEAKNESSES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err="1">
              <a:solidFill>
                <a:schemeClr val="bg1"/>
              </a:solidFill>
            </a:rPr>
            <a:t>Lack</a:t>
          </a:r>
          <a:r>
            <a:rPr lang="fr-FR" sz="2000" b="0" kern="1200">
              <a:solidFill>
                <a:schemeClr val="bg1"/>
              </a:solidFill>
            </a:rPr>
            <a:t> of </a:t>
          </a:r>
          <a:r>
            <a:rPr lang="fr-FR" sz="2000" b="0" kern="1200" err="1">
              <a:solidFill>
                <a:schemeClr val="bg1"/>
              </a:solidFill>
            </a:rPr>
            <a:t>knowledge</a:t>
          </a:r>
          <a:r>
            <a:rPr lang="fr-FR" sz="2000" b="0" kern="1200">
              <a:solidFill>
                <a:schemeClr val="bg1"/>
              </a:solidFill>
            </a:rPr>
            <a:t> about rare </a:t>
          </a:r>
          <a:r>
            <a:rPr lang="fr-FR" sz="2000" b="0" kern="1200" err="1">
              <a:solidFill>
                <a:schemeClr val="bg1"/>
              </a:solidFill>
            </a:rPr>
            <a:t>diseases</a:t>
          </a:r>
          <a:r>
            <a:rPr lang="fr-FR" sz="2000" b="0" kern="1200">
              <a:solidFill>
                <a:schemeClr val="bg1"/>
              </a:solidFill>
            </a:rPr>
            <a:t> </a:t>
          </a:r>
          <a:r>
            <a:rPr lang="fr-FR" sz="2000" b="0" kern="1200" err="1">
              <a:solidFill>
                <a:schemeClr val="bg1"/>
              </a:solidFill>
            </a:rPr>
            <a:t>fields</a:t>
          </a: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>
              <a:solidFill>
                <a:schemeClr val="bg1"/>
              </a:solidFill>
            </a:rPr>
            <a:t>Training GP and </a:t>
          </a:r>
          <a:r>
            <a:rPr lang="fr-FR" sz="2000" b="0" kern="1200" err="1">
              <a:solidFill>
                <a:schemeClr val="bg1"/>
              </a:solidFill>
            </a:rPr>
            <a:t>specialists</a:t>
          </a:r>
          <a:r>
            <a:rPr lang="fr-FR" sz="2000" b="0" kern="1200">
              <a:solidFill>
                <a:schemeClr val="bg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>
              <a:solidFill>
                <a:schemeClr val="bg1"/>
              </a:solidFill>
            </a:rPr>
            <a:t>Small </a:t>
          </a:r>
          <a:r>
            <a:rPr lang="fr-FR" sz="2000" b="0" kern="1200" err="1">
              <a:solidFill>
                <a:schemeClr val="bg1"/>
              </a:solidFill>
            </a:rPr>
            <a:t>cohorts</a:t>
          </a:r>
          <a:r>
            <a:rPr lang="fr-FR" sz="2000" b="0" kern="1200">
              <a:solidFill>
                <a:schemeClr val="bg1"/>
              </a:solidFill>
            </a:rPr>
            <a:t> </a:t>
          </a:r>
          <a:r>
            <a:rPr lang="fr-FR" sz="2000" b="0" kern="1200" err="1">
              <a:solidFill>
                <a:schemeClr val="bg1"/>
              </a:solidFill>
            </a:rPr>
            <a:t>with</a:t>
          </a:r>
          <a:r>
            <a:rPr lang="fr-FR" sz="2000" b="0" kern="1200">
              <a:solidFill>
                <a:schemeClr val="bg1"/>
              </a:solidFill>
            </a:rPr>
            <a:t> rare </a:t>
          </a:r>
          <a:r>
            <a:rPr lang="fr-FR" sz="2000" b="0" kern="1200" err="1">
              <a:solidFill>
                <a:schemeClr val="bg1"/>
              </a:solidFill>
            </a:rPr>
            <a:t>diseases</a:t>
          </a:r>
          <a:r>
            <a:rPr lang="fr-FR" sz="2000" b="0" kern="1200">
              <a:solidFill>
                <a:schemeClr val="bg1"/>
              </a:solidFill>
            </a:rPr>
            <a:t> / </a:t>
          </a:r>
          <a:r>
            <a:rPr lang="fr-FR" sz="2000" b="0" kern="1200" err="1">
              <a:solidFill>
                <a:schemeClr val="bg1"/>
              </a:solidFill>
            </a:rPr>
            <a:t>Heterogeneity</a:t>
          </a:r>
          <a:r>
            <a:rPr lang="fr-FR" sz="2000" b="0" kern="1200">
              <a:solidFill>
                <a:schemeClr val="bg1"/>
              </a:solidFill>
            </a:rPr>
            <a:t>                                        </a:t>
          </a:r>
          <a:r>
            <a:rPr lang="fr-FR" sz="2000" b="0" kern="1200" err="1">
              <a:solidFill>
                <a:schemeClr val="bg1"/>
              </a:solidFill>
            </a:rPr>
            <a:t>Differents</a:t>
          </a:r>
          <a:r>
            <a:rPr lang="fr-FR" sz="2000" b="0" kern="1200">
              <a:solidFill>
                <a:schemeClr val="bg1"/>
              </a:solidFill>
            </a:rPr>
            <a:t> national </a:t>
          </a:r>
          <a:r>
            <a:rPr lang="fr-FR" sz="2000" b="0" kern="1200" err="1">
              <a:solidFill>
                <a:schemeClr val="bg1"/>
              </a:solidFill>
            </a:rPr>
            <a:t>regulations</a:t>
          </a: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>
              <a:solidFill>
                <a:schemeClr val="bg1"/>
              </a:solidFill>
            </a:rPr>
            <a:t>the city-</a:t>
          </a:r>
          <a:r>
            <a:rPr lang="fr-FR" sz="2000" b="0" kern="1200" err="1">
              <a:solidFill>
                <a:schemeClr val="bg1"/>
              </a:solidFill>
            </a:rPr>
            <a:t>hospital</a:t>
          </a:r>
          <a:r>
            <a:rPr lang="fr-FR" sz="2000" b="0" kern="1200">
              <a:solidFill>
                <a:schemeClr val="bg1"/>
              </a:solidFill>
            </a:rPr>
            <a:t> </a:t>
          </a:r>
          <a:r>
            <a:rPr lang="fr-FR" sz="2000" b="0" kern="1200" err="1">
              <a:solidFill>
                <a:schemeClr val="bg1"/>
              </a:solidFill>
            </a:rPr>
            <a:t>link</a:t>
          </a:r>
          <a:endParaRPr lang="fr-FR" sz="28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>
            <a:solidFill>
              <a:schemeClr val="bg1"/>
            </a:solidFill>
          </a:endParaRPr>
        </a:p>
      </dsp:txBody>
      <dsp:txXfrm>
        <a:off x="6591885" y="184044"/>
        <a:ext cx="4854429" cy="2828184"/>
      </dsp:txXfrm>
    </dsp:sp>
    <dsp:sp modelId="{5D7356FD-C987-4CC6-9F26-A9CF8B26B55E}">
      <dsp:nvSpPr>
        <dsp:cNvPr id="0" name=""/>
        <dsp:cNvSpPr/>
      </dsp:nvSpPr>
      <dsp:spPr>
        <a:xfrm>
          <a:off x="208093" y="3741892"/>
          <a:ext cx="5670124" cy="3086643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" b="1" kern="120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2060"/>
              </a:solidFill>
            </a:rPr>
            <a:t>OPPORTUNITIES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Virtuous</a:t>
          </a:r>
          <a:r>
            <a:rPr lang="fr-FR" sz="2000" kern="1200"/>
            <a:t> Circle for </a:t>
          </a:r>
          <a:r>
            <a:rPr lang="fr-FR" sz="2000" kern="1200" err="1"/>
            <a:t>democratie</a:t>
          </a:r>
          <a:r>
            <a:rPr lang="fr-FR" sz="2000" kern="1200"/>
            <a:t>: ex. FAIR Principles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Better</a:t>
          </a:r>
          <a:r>
            <a:rPr lang="fr-FR" sz="2000" kern="1200"/>
            <a:t> coordination national and EU </a:t>
          </a:r>
          <a:r>
            <a:rPr lang="fr-FR" sz="2000" kern="1200" err="1"/>
            <a:t>levels</a:t>
          </a:r>
          <a:r>
            <a:rPr lang="fr-FR" sz="2000" kern="1200"/>
            <a:t>: new </a:t>
          </a:r>
          <a:r>
            <a:rPr lang="fr-FR" sz="2000" kern="1200" err="1"/>
            <a:t>health</a:t>
          </a:r>
          <a:r>
            <a:rPr lang="fr-FR" sz="2000" kern="1200"/>
            <a:t> and </a:t>
          </a:r>
          <a:r>
            <a:rPr lang="fr-FR" sz="2000" kern="1200" err="1"/>
            <a:t>research</a:t>
          </a:r>
          <a:r>
            <a:rPr lang="fr-FR" sz="2000" kern="1200"/>
            <a:t> </a:t>
          </a:r>
          <a:r>
            <a:rPr lang="fr-FR" sz="2000" kern="1200" err="1"/>
            <a:t>projects</a:t>
          </a:r>
          <a:r>
            <a:rPr lang="fr-FR" sz="2000" kern="1200"/>
            <a:t> </a:t>
          </a:r>
          <a:r>
            <a:rPr lang="fr-FR" sz="2000" kern="1200" err="1"/>
            <a:t>together</a:t>
          </a:r>
          <a:r>
            <a:rPr lang="fr-FR" sz="2000" kern="1200"/>
            <a:t> ?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rgbClr val="FF0000"/>
              </a:solidFill>
            </a:rPr>
            <a:t>EU RD Action Plan </a:t>
          </a: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Smooth</a:t>
          </a:r>
          <a:r>
            <a: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data management system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Reinforce</a:t>
          </a:r>
          <a:r>
            <a: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</a:t>
          </a:r>
          <a:r>
            <a:rPr kumimoji="0" lang="fr-FR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dissemination</a:t>
          </a:r>
          <a:r>
            <a: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in 27 EU countries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Empower</a:t>
          </a:r>
          <a:r>
            <a:rPr lang="fr-FR" sz="2000" kern="1200"/>
            <a:t> Rare </a:t>
          </a:r>
          <a:r>
            <a:rPr lang="fr-FR" sz="2000" kern="1200" err="1"/>
            <a:t>diseases</a:t>
          </a:r>
          <a:r>
            <a:rPr lang="fr-FR" sz="2000" kern="1200"/>
            <a:t> </a:t>
          </a:r>
          <a:r>
            <a:rPr lang="fr-FR" sz="2000" kern="1200" err="1"/>
            <a:t>community</a:t>
          </a:r>
          <a:endParaRPr lang="fr-FR" sz="2000" i="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358770" y="3892569"/>
        <a:ext cx="5368770" cy="2785289"/>
      </dsp:txXfrm>
    </dsp:sp>
    <dsp:sp modelId="{A6CC9D05-F7AC-4732-BB6A-4E201A0D1B44}">
      <dsp:nvSpPr>
        <dsp:cNvPr id="0" name=""/>
        <dsp:cNvSpPr/>
      </dsp:nvSpPr>
      <dsp:spPr>
        <a:xfrm>
          <a:off x="6477128" y="3784211"/>
          <a:ext cx="5109867" cy="303495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1" kern="120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" b="1" kern="120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2060"/>
              </a:solidFill>
            </a:rPr>
            <a:t>THREATS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From</a:t>
          </a:r>
          <a:r>
            <a:rPr lang="fr-FR" sz="2000" kern="1200"/>
            <a:t> top to </a:t>
          </a:r>
          <a:r>
            <a:rPr lang="fr-FR" sz="2000" kern="1200" err="1"/>
            <a:t>bottom</a:t>
          </a: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Lack</a:t>
          </a:r>
          <a:r>
            <a:rPr lang="fr-FR" sz="2000" kern="1200"/>
            <a:t> of </a:t>
          </a:r>
          <a:r>
            <a:rPr lang="fr-FR" sz="2000" kern="1200" err="1"/>
            <a:t>political</a:t>
          </a:r>
          <a:r>
            <a:rPr lang="fr-FR" sz="2000" kern="1200"/>
            <a:t> </a:t>
          </a:r>
          <a:r>
            <a:rPr lang="fr-FR" sz="2000" kern="1200" err="1"/>
            <a:t>interest</a:t>
          </a:r>
          <a:r>
            <a:rPr lang="fr-FR" sz="2000" kern="1200"/>
            <a:t> about rare </a:t>
          </a:r>
          <a:r>
            <a:rPr lang="fr-FR" sz="2000" kern="1200" err="1"/>
            <a:t>diseases</a:t>
          </a:r>
          <a:r>
            <a:rPr lang="fr-FR" sz="2000" kern="1200"/>
            <a:t> </a:t>
          </a:r>
          <a:r>
            <a:rPr lang="fr-FR" sz="2000" kern="1200" err="1"/>
            <a:t>fields</a:t>
          </a: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Work in silos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Lack</a:t>
          </a:r>
          <a:r>
            <a:rPr lang="fr-FR" sz="2000" kern="1200"/>
            <a:t> of sharing </a:t>
          </a:r>
          <a:r>
            <a:rPr lang="fr-FR" sz="2000" kern="1200" err="1"/>
            <a:t>views</a:t>
          </a:r>
          <a:r>
            <a:rPr lang="fr-FR" sz="2000" kern="1200"/>
            <a:t> </a:t>
          </a:r>
          <a:r>
            <a:rPr lang="fr-FR" sz="2000" kern="1200" err="1"/>
            <a:t>between</a:t>
          </a:r>
          <a:r>
            <a:rPr lang="fr-FR" sz="2000" kern="1200"/>
            <a:t> </a:t>
          </a:r>
          <a:r>
            <a:rPr lang="fr-FR" sz="2000" kern="1200" err="1"/>
            <a:t>health</a:t>
          </a:r>
          <a:r>
            <a:rPr lang="fr-FR" sz="2000" kern="1200"/>
            <a:t> and </a:t>
          </a:r>
          <a:r>
            <a:rPr lang="fr-FR" sz="2000" kern="1200" err="1"/>
            <a:t>research</a:t>
          </a: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err="1"/>
            <a:t>Lack</a:t>
          </a:r>
          <a:r>
            <a:rPr lang="fr-FR" sz="2000" kern="1200"/>
            <a:t> of </a:t>
          </a:r>
          <a:r>
            <a:rPr lang="fr-FR" sz="2000" kern="1200" err="1"/>
            <a:t>professionals</a:t>
          </a:r>
          <a:r>
            <a:rPr lang="fr-FR" sz="2000" kern="1200"/>
            <a:t> : ex. </a:t>
          </a:r>
          <a:r>
            <a:rPr lang="fr-FR" sz="2000" kern="1200" err="1"/>
            <a:t>bioinformaticians</a:t>
          </a: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6625282" y="3932365"/>
        <a:ext cx="4813559" cy="2738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0BC61-6A20-450A-8825-AEBD01F6595B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C0581-D176-4FA2-8C4A-78DC33488D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eb776813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eb7768130_0_24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36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0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204501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2"/>
            <a:ext cx="3360000" cy="3840427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910403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285283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215091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23246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4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146146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1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2" y="260650"/>
            <a:ext cx="3186385" cy="201148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4062949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73" indent="-527973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99349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12/07/2024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7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/>
              <a:t>Direction générale </a:t>
            </a:r>
          </a:p>
          <a:p>
            <a:r>
              <a:rPr lang="fr-FR" dirty="0"/>
              <a:t>de l’offre de soins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535" y="611001"/>
            <a:ext cx="5528605" cy="34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 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1224000"/>
            <a:ext cx="2688448" cy="0"/>
          </a:xfrm>
          <a:prstGeom prst="line">
            <a:avLst/>
          </a:prstGeom>
          <a:ln w="50800">
            <a:solidFill>
              <a:srgbClr val="E10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:\SDSR\SDSR-DIRPRO\MALADIES RARES\NOUVELLE ARBORESCENCE\Communication\Logo maladie rare génériq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41" y="83847"/>
            <a:ext cx="1859363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97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856927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124745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99333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124745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57243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856927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10242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635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879249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124745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6754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856927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10242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52358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3140968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2" y="260648"/>
            <a:ext cx="3088617" cy="19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0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16765"/>
            <a:ext cx="12192000" cy="5592512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05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1892980"/>
            <a:ext cx="4866401" cy="30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4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1224000"/>
            <a:ext cx="2688448" cy="0"/>
          </a:xfrm>
          <a:prstGeom prst="line">
            <a:avLst/>
          </a:prstGeom>
          <a:ln w="50800">
            <a:solidFill>
              <a:srgbClr val="E10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:\SDSR\SDSR-DIRPRO\MALADIES RARES\NOUVELLE ARBORESCENCE\Communication\Logo maladie rare génériq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41" y="83847"/>
            <a:ext cx="1859363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1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4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0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8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475E-5D65-4664-A341-EB69614CDBA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4FA8-E50E-430A-80A4-7D5D7099B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5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2" y="2276874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2" y="910403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2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68628"/>
            <a:ext cx="1262533" cy="7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marL="19050" indent="0" algn="l" defTabSz="121914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1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76" indent="-228589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65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2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38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indent="0" algn="l" defTabSz="121914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268853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12/07/2024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2" y="260648"/>
            <a:ext cx="1000877" cy="6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jp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hyperlink" Target="https://eu-rd-platform.jrc.ec.europa.eu/set-of-common-data-elements_en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2128156" y="2450239"/>
            <a:ext cx="7944311" cy="3113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National Mirror Groups on the development of national strategies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/>
              </a:rPr>
              <a:t>An example 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 mirror group in France with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EJP-RD/ERDERA &amp; JARDIN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B05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>
              <a:solidFill>
                <a:schemeClr val="accent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JA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RD 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In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tegration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26" name="Picture 2" descr="Flag of Europ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15149" y="900752"/>
            <a:ext cx="1176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28, 2024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BFAFAF-B4AF-3671-0BF4-3CD34CA2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CE2426-B711-80F8-B4F8-D75D5197B4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6500" r="9251" b="30499"/>
          <a:stretch/>
        </p:blipFill>
        <p:spPr>
          <a:xfrm>
            <a:off x="4951865" y="4826008"/>
            <a:ext cx="2288269" cy="1154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EEFCE1-BBD2-E612-A378-044B8BD35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36" y="239459"/>
            <a:ext cx="4301126" cy="193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93541791-EC2E-FA60-5B2F-EADD654561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2" y="5980841"/>
            <a:ext cx="26892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2292825" y="245659"/>
            <a:ext cx="5431806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98174" y="0"/>
            <a:ext cx="1093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Flag of Europe - Wikipedia">
            <a:extLst>
              <a:ext uri="{FF2B5EF4-FFF2-40B4-BE49-F238E27FC236}">
                <a16:creationId xmlns:a16="http://schemas.microsoft.com/office/drawing/2014/main" id="{F133F288-4584-B217-4F93-7D18885B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DB7323-36B0-CCDB-5336-E6F9309F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DBBDEC-4F81-3792-7293-BD946AE8565F}"/>
              </a:ext>
            </a:extLst>
          </p:cNvPr>
          <p:cNvSpPr txBox="1">
            <a:spLocks/>
          </p:cNvSpPr>
          <p:nvPr/>
        </p:nvSpPr>
        <p:spPr>
          <a:xfrm>
            <a:off x="1753849" y="62776"/>
            <a:ext cx="8145325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Why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Mirror Groups are important 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Articulate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synergies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between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JARDIN &amp; EJP-RD/  ERDERA / National Plan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5D63CA-55AA-0D10-E669-FD75EED33B6A}"/>
              </a:ext>
            </a:extLst>
          </p:cNvPr>
          <p:cNvSpPr txBox="1"/>
          <p:nvPr/>
        </p:nvSpPr>
        <p:spPr>
          <a:xfrm>
            <a:off x="93532" y="1672906"/>
            <a:ext cx="353268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WP7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Lead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Holm Graessner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WP8 :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Task 8.1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Lead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Franz Schaefer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8.2 Lead Ana Rath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Task 8.3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Lead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Marco Roos: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CA2FE2-2488-ABF5-7A5C-91FB61201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38" y="1214516"/>
            <a:ext cx="2686417" cy="574635"/>
          </a:xfrm>
          <a:prstGeom prst="rect">
            <a:avLst/>
          </a:prstGeom>
        </p:spPr>
      </p:pic>
      <p:pic>
        <p:nvPicPr>
          <p:cNvPr id="11" name="Image 10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C6AE1909-1C4F-309A-4465-1EE6C96E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0" y="1124646"/>
            <a:ext cx="1301315" cy="7189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38C6550-2756-A23A-20CC-640878CE606F}"/>
              </a:ext>
            </a:extLst>
          </p:cNvPr>
          <p:cNvSpPr txBox="1"/>
          <p:nvPr/>
        </p:nvSpPr>
        <p:spPr>
          <a:xfrm>
            <a:off x="4170556" y="1961050"/>
            <a:ext cx="2337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Solve RD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Holm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Graessner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A2E4D9-86D8-8D54-7CF6-50CCFBEEE139}"/>
              </a:ext>
            </a:extLst>
          </p:cNvPr>
          <p:cNvSpPr txBox="1"/>
          <p:nvPr/>
        </p:nvSpPr>
        <p:spPr>
          <a:xfrm>
            <a:off x="4135238" y="3695370"/>
            <a:ext cx="29895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Erica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Franz Schaefer)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EJP-RD Pillar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Franz and 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OD4RD2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DA6B5D-B859-F9C7-80D7-30AB63CDFBF5}"/>
              </a:ext>
            </a:extLst>
          </p:cNvPr>
          <p:cNvSpPr txBox="1"/>
          <p:nvPr/>
        </p:nvSpPr>
        <p:spPr>
          <a:xfrm>
            <a:off x="4182867" y="5407802"/>
            <a:ext cx="169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FAIR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Marco Roos)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6387A4C-DC3F-87EB-1C51-8CEB0EC0AFB0}"/>
              </a:ext>
            </a:extLst>
          </p:cNvPr>
          <p:cNvSpPr/>
          <p:nvPr/>
        </p:nvSpPr>
        <p:spPr>
          <a:xfrm>
            <a:off x="3494759" y="1940610"/>
            <a:ext cx="5675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5F756721-2DF6-1183-5A02-B813A9BE0838}"/>
              </a:ext>
            </a:extLst>
          </p:cNvPr>
          <p:cNvSpPr/>
          <p:nvPr/>
        </p:nvSpPr>
        <p:spPr>
          <a:xfrm>
            <a:off x="3372786" y="3589204"/>
            <a:ext cx="51716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35FD2E8-4FCD-CE52-EF9D-135168281D59}"/>
              </a:ext>
            </a:extLst>
          </p:cNvPr>
          <p:cNvSpPr/>
          <p:nvPr/>
        </p:nvSpPr>
        <p:spPr>
          <a:xfrm>
            <a:off x="3444460" y="5730345"/>
            <a:ext cx="49204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B41463D-ADE2-0191-2C2D-34FF03DE5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555" y="846303"/>
            <a:ext cx="1081246" cy="774892"/>
          </a:xfrm>
          <a:prstGeom prst="rect">
            <a:avLst/>
          </a:prstGeom>
        </p:spPr>
      </p:pic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3348C6F4-2537-D02A-6C90-436C574549F6}"/>
              </a:ext>
            </a:extLst>
          </p:cNvPr>
          <p:cNvSpPr/>
          <p:nvPr/>
        </p:nvSpPr>
        <p:spPr>
          <a:xfrm>
            <a:off x="6557170" y="1940610"/>
            <a:ext cx="5675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7E5F4D9D-D42B-6FDB-4096-1E3E4A6E50C2}"/>
              </a:ext>
            </a:extLst>
          </p:cNvPr>
          <p:cNvSpPr/>
          <p:nvPr/>
        </p:nvSpPr>
        <p:spPr>
          <a:xfrm>
            <a:off x="6562613" y="3684321"/>
            <a:ext cx="51716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46EF5C13-B781-61C7-8830-0E0513840703}"/>
              </a:ext>
            </a:extLst>
          </p:cNvPr>
          <p:cNvSpPr/>
          <p:nvPr/>
        </p:nvSpPr>
        <p:spPr>
          <a:xfrm>
            <a:off x="6402954" y="5705770"/>
            <a:ext cx="5675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CE004C6-40E2-2743-6677-5F85C0C906E5}"/>
              </a:ext>
            </a:extLst>
          </p:cNvPr>
          <p:cNvSpPr txBox="1"/>
          <p:nvPr/>
        </p:nvSpPr>
        <p:spPr>
          <a:xfrm>
            <a:off x="7159722" y="1621195"/>
            <a:ext cx="50319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23 National Rare Diseases Network: Observatories for the diagnosis of rare diseases / Genomic medicine and links with the France Genomic Medicine Plan (PFMG) Medical biology laboratories in liaison with clinicians for functional validations /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9F452E6-D3B6-60FF-3198-906E73C58BFC}"/>
              </a:ext>
            </a:extLst>
          </p:cNvPr>
          <p:cNvSpPr txBox="1"/>
          <p:nvPr/>
        </p:nvSpPr>
        <p:spPr>
          <a:xfrm>
            <a:off x="7214280" y="3657563"/>
            <a:ext cx="488418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rare disease treatment observatory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collection of real-life data for early access and compassionate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market access for innovation in rare diseases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B935A24-01AC-6F66-8965-E8955194C89C}"/>
              </a:ext>
            </a:extLst>
          </p:cNvPr>
          <p:cNvSpPr txBox="1"/>
          <p:nvPr/>
        </p:nvSpPr>
        <p:spPr>
          <a:xfrm>
            <a:off x="7159722" y="5463056"/>
            <a:ext cx="493874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French national rare disease registry (BNDMR) towards ITHACA ERN registry (ILIAD):  Data reusability to ease the burden of data entry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15220D8-8166-A53E-C47B-BF90A857B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15" y="2484781"/>
            <a:ext cx="935534" cy="21181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533F0FD-FE3E-AA7A-451D-625437296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457" y="2800860"/>
            <a:ext cx="935534" cy="21181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2CBF9D9-6ACA-B8DE-BAD1-103DC81FE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027" y="1113583"/>
            <a:ext cx="1636450" cy="3705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FD1EDB5-C1BA-7470-734C-5D58320FC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250" y="4073836"/>
            <a:ext cx="935534" cy="21181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47E2863-8DA8-1046-87D1-B138D07DB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229" y="6109067"/>
            <a:ext cx="935534" cy="21181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054FABD-CC6F-A092-997B-11CD5AB52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093" y="4948104"/>
            <a:ext cx="1373283" cy="31093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6C92804-AEFD-1D21-3055-1F9C9F1BB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384" y="6506431"/>
            <a:ext cx="935534" cy="2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ag of Europe - Wikipedia">
            <a:extLst>
              <a:ext uri="{FF2B5EF4-FFF2-40B4-BE49-F238E27FC236}">
                <a16:creationId xmlns:a16="http://schemas.microsoft.com/office/drawing/2014/main" id="{44020056-7E38-B103-2445-48EC3670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7DD6A2-C31C-A7D2-EDF3-D8F4B562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0D09F3BA-0BC7-0C63-4870-FF41087489F6}"/>
              </a:ext>
            </a:extLst>
          </p:cNvPr>
          <p:cNvSpPr txBox="1">
            <a:spLocks/>
          </p:cNvSpPr>
          <p:nvPr/>
        </p:nvSpPr>
        <p:spPr>
          <a:xfrm>
            <a:off x="2983044" y="245658"/>
            <a:ext cx="6595672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French National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Registry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for Rare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Diseases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ylindre 4">
            <a:extLst>
              <a:ext uri="{FF2B5EF4-FFF2-40B4-BE49-F238E27FC236}">
                <a16:creationId xmlns:a16="http://schemas.microsoft.com/office/drawing/2014/main" id="{17DA02B5-A8AB-DD3A-30AF-8F838CE2ECC8}"/>
              </a:ext>
            </a:extLst>
          </p:cNvPr>
          <p:cNvSpPr/>
          <p:nvPr/>
        </p:nvSpPr>
        <p:spPr>
          <a:xfrm>
            <a:off x="6838818" y="907471"/>
            <a:ext cx="4477728" cy="1590402"/>
          </a:xfrm>
          <a:prstGeom prst="can">
            <a:avLst>
              <a:gd name="adj" fmla="val 2669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8" descr="http://127.0.0.1:38662/graphics/plot_zoom_png?width=1262&amp;height=823">
            <a:extLst>
              <a:ext uri="{FF2B5EF4-FFF2-40B4-BE49-F238E27FC236}">
                <a16:creationId xmlns:a16="http://schemas.microsoft.com/office/drawing/2014/main" id="{0B2E0A83-1781-25FF-5B6B-48B569469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690" y="6070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228C3450-1649-6313-C907-4F2431347131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1093690" y="2546675"/>
            <a:ext cx="566212" cy="850892"/>
          </a:xfrm>
          <a:prstGeom prst="bent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4995A574-2A6D-8887-593E-2DA43A0CAD36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850080" y="1702672"/>
            <a:ext cx="1988738" cy="155255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DF9F230-72A9-1AF0-E401-19AA363AA532}"/>
              </a:ext>
            </a:extLst>
          </p:cNvPr>
          <p:cNvSpPr txBox="1">
            <a:spLocks/>
          </p:cNvSpPr>
          <p:nvPr/>
        </p:nvSpPr>
        <p:spPr>
          <a:xfrm>
            <a:off x="6590430" y="4404106"/>
            <a:ext cx="4036864" cy="10912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 2" panose="05020102010507070707" pitchFamily="18" charset="2"/>
              <a:buChar char="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 panose="05040102010807070707" pitchFamily="18" charset="2"/>
              <a:buChar char="}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6B6A"/>
              </a:buClr>
              <a:buSzPct val="11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6BA2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others European Union’s countries: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6B6A"/>
              </a:buClr>
              <a:buSzPct val="11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BA2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Others systems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6BA2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6B6A"/>
              </a:buClr>
              <a:buSzPct val="110000"/>
              <a:buFont typeface="Wingdings 3" panose="05040102010807070707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6B6A"/>
              </a:buClr>
              <a:buSzPct val="110000"/>
              <a:buFont typeface="Wingdings 3" panose="05040102010807070707" pitchFamily="18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8AF624-3CEA-B27C-1CB8-358AA4ED2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2" y="4307538"/>
            <a:ext cx="789835" cy="4751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FE6B9AE-972F-202B-F769-D96540A22C40}"/>
              </a:ext>
            </a:extLst>
          </p:cNvPr>
          <p:cNvSpPr txBox="1"/>
          <p:nvPr/>
        </p:nvSpPr>
        <p:spPr>
          <a:xfrm>
            <a:off x="1368920" y="4134884"/>
            <a:ext cx="4752230" cy="830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Pseudonymisation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patient data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SPIDER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Set of Common Data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(CDE)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47C16C-1359-4995-660F-0BC08D8E035F}"/>
              </a:ext>
            </a:extLst>
          </p:cNvPr>
          <p:cNvSpPr txBox="1"/>
          <p:nvPr/>
        </p:nvSpPr>
        <p:spPr>
          <a:xfrm>
            <a:off x="1358760" y="5739312"/>
            <a:ext cx="47522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French Minimal Data Set (SDM) and Common Data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(CDE)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0BBB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translation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91064D-5B13-58A9-12E4-A5D24800F029}"/>
              </a:ext>
            </a:extLst>
          </p:cNvPr>
          <p:cNvSpPr txBox="1"/>
          <p:nvPr/>
        </p:nvSpPr>
        <p:spPr>
          <a:xfrm>
            <a:off x="1358760" y="5178239"/>
            <a:ext cx="475223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000" cap="none" spc="-6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Checking </a:t>
            </a:r>
            <a:r>
              <a:rPr kumimoji="0" lang="fr-FR" sz="1600" b="0" i="0" u="none" strike="noStrike" kern="1000" cap="none" spc="-60" normalizeH="0" baseline="0" noProof="0" dirty="0" err="1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</a:t>
            </a:r>
            <a:r>
              <a:rPr kumimoji="0" lang="fr-FR" sz="1600" b="0" i="0" u="none" strike="noStrike" kern="1000" cap="none" spc="-6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aspects : patient consent, </a:t>
            </a:r>
            <a:r>
              <a:rPr kumimoji="0" lang="fr-FR" sz="1600" b="0" i="0" u="none" strike="noStrike" kern="1000" cap="none" spc="-60" normalizeH="0" baseline="0" noProof="0" dirty="0" err="1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agreements</a:t>
            </a:r>
            <a:r>
              <a:rPr kumimoji="0" lang="fr-FR" sz="1600" b="0" i="0" u="none" strike="noStrike" kern="1000" cap="none" spc="-6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04F643-B7F8-01F1-473C-C9718D4A3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4" b="21850"/>
          <a:stretch/>
        </p:blipFill>
        <p:spPr>
          <a:xfrm>
            <a:off x="1802242" y="2767017"/>
            <a:ext cx="2857500" cy="976420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31AE583-174D-72AE-F593-F587FD9EBCD9}"/>
              </a:ext>
            </a:extLst>
          </p:cNvPr>
          <p:cNvCxnSpPr>
            <a:cxnSpLocks/>
          </p:cNvCxnSpPr>
          <p:nvPr/>
        </p:nvCxnSpPr>
        <p:spPr>
          <a:xfrm>
            <a:off x="1664816" y="1442249"/>
            <a:ext cx="274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36355B3-992E-2C27-1829-5DEF1FC052B3}"/>
              </a:ext>
            </a:extLst>
          </p:cNvPr>
          <p:cNvSpPr txBox="1"/>
          <p:nvPr/>
        </p:nvSpPr>
        <p:spPr>
          <a:xfrm>
            <a:off x="1939669" y="1261349"/>
            <a:ext cx="2656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French Minimal Data Set (SDM)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D248681-C1C7-615F-0C00-7D73F625286C}"/>
              </a:ext>
            </a:extLst>
          </p:cNvPr>
          <p:cNvSpPr txBox="1"/>
          <p:nvPr/>
        </p:nvSpPr>
        <p:spPr>
          <a:xfrm>
            <a:off x="1952070" y="1851542"/>
            <a:ext cx="2589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 data by disease, where applicable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2ACBA0-ADF9-61A6-4F26-B600E30F2838}"/>
              </a:ext>
            </a:extLst>
          </p:cNvPr>
          <p:cNvSpPr txBox="1"/>
          <p:nvPr/>
        </p:nvSpPr>
        <p:spPr>
          <a:xfrm>
            <a:off x="1664816" y="1701163"/>
            <a:ext cx="396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6BA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661D9D-ACA8-C1FB-3555-DB71B7B578B6}"/>
              </a:ext>
            </a:extLst>
          </p:cNvPr>
          <p:cNvSpPr txBox="1"/>
          <p:nvPr/>
        </p:nvSpPr>
        <p:spPr>
          <a:xfrm>
            <a:off x="1774938" y="907471"/>
            <a:ext cx="2766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entries in </a:t>
            </a:r>
            <a:r>
              <a:rPr kumimoji="0" lang="fr-FR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BaMaRa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9D5E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CBFB5583-2A2B-E817-55E1-5C8FD5A986E6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 flipH="1" flipV="1">
            <a:off x="7326293" y="2576196"/>
            <a:ext cx="1829712" cy="167306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B4743B8-8B70-0154-01C3-05A5A8A06FE0}"/>
              </a:ext>
            </a:extLst>
          </p:cNvPr>
          <p:cNvSpPr txBox="1"/>
          <p:nvPr/>
        </p:nvSpPr>
        <p:spPr>
          <a:xfrm>
            <a:off x="8001962" y="902077"/>
            <a:ext cx="311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2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Registries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62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A1FDB4-163F-8165-0460-5405DF720C70}"/>
              </a:ext>
            </a:extLst>
          </p:cNvPr>
          <p:cNvSpPr txBox="1"/>
          <p:nvPr/>
        </p:nvSpPr>
        <p:spPr>
          <a:xfrm>
            <a:off x="8357892" y="1405197"/>
            <a:ext cx="2887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DC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transfer into ERNs registries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9DC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5B14E3B-006E-9A2C-A6F5-BFC4F0E539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5"/>
          <a:stretch/>
        </p:blipFill>
        <p:spPr>
          <a:xfrm>
            <a:off x="6983921" y="1103695"/>
            <a:ext cx="1254350" cy="143563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4FE98AA-D98A-FCCB-AC77-4F79B2A68A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6500" r="9251" b="30499"/>
          <a:stretch/>
        </p:blipFill>
        <p:spPr>
          <a:xfrm>
            <a:off x="9478965" y="2831130"/>
            <a:ext cx="1740471" cy="87837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119491-A7E9-91BE-A89C-9F1DB385E785}"/>
              </a:ext>
            </a:extLst>
          </p:cNvPr>
          <p:cNvSpPr txBox="1"/>
          <p:nvPr/>
        </p:nvSpPr>
        <p:spPr>
          <a:xfrm>
            <a:off x="1858846" y="3676901"/>
            <a:ext cx="3527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transformation in </a:t>
            </a:r>
            <a:r>
              <a:rPr kumimoji="0" lang="fr-FR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BaMaRa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9D5E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9D5E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D664AA4-D8AE-1734-0371-13691764C7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6" y="5133283"/>
            <a:ext cx="428465" cy="42846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554E7B0-E4AD-85D1-8ACC-6A917E0E02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1" y="5764192"/>
            <a:ext cx="584776" cy="58477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56A2855-4673-658F-46C2-4BEA5C09FA74}"/>
              </a:ext>
            </a:extLst>
          </p:cNvPr>
          <p:cNvSpPr txBox="1"/>
          <p:nvPr/>
        </p:nvSpPr>
        <p:spPr>
          <a:xfrm>
            <a:off x="1329326" y="6331111"/>
            <a:ext cx="7028566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40BBB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https://eu-rd-platform.jrc.ec.europa.eu/set-of-common-data-elements_en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0BBB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FF000DB1-ACEC-4D3A-BBCB-54509EC0549B}"/>
              </a:ext>
            </a:extLst>
          </p:cNvPr>
          <p:cNvSpPr/>
          <p:nvPr/>
        </p:nvSpPr>
        <p:spPr>
          <a:xfrm>
            <a:off x="2143010" y="1898566"/>
            <a:ext cx="7419335" cy="3930735"/>
          </a:xfrm>
          <a:prstGeom prst="ellipse">
            <a:avLst/>
          </a:prstGeom>
          <a:noFill/>
          <a:ln w="60325" cmpd="dbl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D15559-0631-414C-9549-6E84962F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Neuro ERNs and ITHACA (for the genetic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neurodevelopmmental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issues), supported by French registry on RD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17E5E4-FA4D-4D0D-9D6F-DC7BEAA42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358" y="1652981"/>
            <a:ext cx="1834087" cy="4911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About this project – EURO-NMD Registry Website">
            <a:extLst>
              <a:ext uri="{FF2B5EF4-FFF2-40B4-BE49-F238E27FC236}">
                <a16:creationId xmlns:a16="http://schemas.microsoft.com/office/drawing/2014/main" id="{29018B1C-BF52-471C-BB4B-E572C280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70" y="2133468"/>
            <a:ext cx="2606023" cy="797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5BE0AE-5535-45E4-9424-D031C6FD3F0A}"/>
              </a:ext>
            </a:extLst>
          </p:cNvPr>
          <p:cNvSpPr txBox="1"/>
          <p:nvPr/>
        </p:nvSpPr>
        <p:spPr>
          <a:xfrm>
            <a:off x="728133" y="2883065"/>
            <a:ext cx="41035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Graeßner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Medizinische Genetik und angewandte Genomik Tübingen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ERN-RND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ERN-RND | European Reference Network on Rare Neurological Diseases – for  rare or low prevalence complex diseases">
            <a:extLst>
              <a:ext uri="{FF2B5EF4-FFF2-40B4-BE49-F238E27FC236}">
                <a16:creationId xmlns:a16="http://schemas.microsoft.com/office/drawing/2014/main" id="{33469C98-47C6-48EA-A0F8-74C2DCAA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0" y="2475105"/>
            <a:ext cx="2609599" cy="4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DC3C4A-4E41-4676-AD57-0D6703764812}"/>
              </a:ext>
            </a:extLst>
          </p:cNvPr>
          <p:cNvSpPr txBox="1"/>
          <p:nvPr/>
        </p:nvSpPr>
        <p:spPr>
          <a:xfrm>
            <a:off x="1032267" y="5288205"/>
            <a:ext cx="472529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Alain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Verloes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Publique-Hôpitaux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Paris (Robert-Debré)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ITHACA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FE0339-0785-45E3-AC51-74A926BBB7AE}"/>
              </a:ext>
            </a:extLst>
          </p:cNvPr>
          <p:cNvSpPr txBox="1"/>
          <p:nvPr/>
        </p:nvSpPr>
        <p:spPr>
          <a:xfrm>
            <a:off x="7131724" y="2936626"/>
            <a:ext cx="47048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Teresina Evangelista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Publique-Hôpitaux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Paris (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Pitié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Salpêtrière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Euro-NMD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3F0B02-DD80-4E79-878D-D2CDF769B22D}"/>
              </a:ext>
            </a:extLst>
          </p:cNvPr>
          <p:cNvSpPr txBox="1"/>
          <p:nvPr/>
        </p:nvSpPr>
        <p:spPr>
          <a:xfrm>
            <a:off x="4521199" y="2131337"/>
            <a:ext cx="268647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Alexis Arzimanoglou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EpiCARE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BNDMR &amp; BaMaRa - MaRIH - Filière de santé Maladies Rares  Immuno-Hématologiques">
            <a:extLst>
              <a:ext uri="{FF2B5EF4-FFF2-40B4-BE49-F238E27FC236}">
                <a16:creationId xmlns:a16="http://schemas.microsoft.com/office/drawing/2014/main" id="{597F68A9-FB75-4996-BA64-0835BBC8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42" y="4405736"/>
            <a:ext cx="1775857" cy="1286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ERN-ITHACA - European Network for Rare Malformation Syndromes">
            <a:extLst>
              <a:ext uri="{FF2B5EF4-FFF2-40B4-BE49-F238E27FC236}">
                <a16:creationId xmlns:a16="http://schemas.microsoft.com/office/drawing/2014/main" id="{C0E2B07A-726E-48DE-B4AA-0F909042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36" y="4605613"/>
            <a:ext cx="1854123" cy="7010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C09F00F-4499-449D-B333-CE87FF30E7A4}"/>
              </a:ext>
            </a:extLst>
          </p:cNvPr>
          <p:cNvSpPr txBox="1"/>
          <p:nvPr/>
        </p:nvSpPr>
        <p:spPr>
          <a:xfrm>
            <a:off x="6672064" y="5384961"/>
            <a:ext cx="329414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Arnaud Sandrin</a:t>
            </a:r>
          </a:p>
          <a:p>
            <a:pPr algn="ctr" defTabSz="914377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Publique-Hôpitaux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Paris (BNDMR) + BNDMR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F6ED307-EB08-933E-D3FD-E53D409E2585}"/>
              </a:ext>
            </a:extLst>
          </p:cNvPr>
          <p:cNvGraphicFramePr/>
          <p:nvPr/>
        </p:nvGraphicFramePr>
        <p:xfrm>
          <a:off x="73268" y="4"/>
          <a:ext cx="12118732" cy="686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3">
            <a:extLst>
              <a:ext uri="{FF2B5EF4-FFF2-40B4-BE49-F238E27FC236}">
                <a16:creationId xmlns:a16="http://schemas.microsoft.com/office/drawing/2014/main" id="{B8899C36-1D60-4073-8772-FE7E9DCE9468}"/>
              </a:ext>
            </a:extLst>
          </p:cNvPr>
          <p:cNvSpPr txBox="1">
            <a:spLocks/>
          </p:cNvSpPr>
          <p:nvPr/>
        </p:nvSpPr>
        <p:spPr>
          <a:xfrm>
            <a:off x="4557945" y="3263704"/>
            <a:ext cx="3390314" cy="397729"/>
          </a:xfrm>
          <a:prstGeom prst="rect">
            <a:avLst/>
          </a:prstGeom>
          <a:solidFill>
            <a:srgbClr val="F4E6D6"/>
          </a:solidFill>
          <a:ln cap="rnd">
            <a:solidFill>
              <a:srgbClr val="002060">
                <a:alpha val="83000"/>
              </a:srgb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MIRROR GROUPS</a:t>
            </a:r>
          </a:p>
        </p:txBody>
      </p:sp>
    </p:spTree>
    <p:extLst>
      <p:ext uri="{BB962C8B-B14F-4D97-AF65-F5344CB8AC3E}">
        <p14:creationId xmlns:p14="http://schemas.microsoft.com/office/powerpoint/2010/main" val="400460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fld id="{A7FAA981-6A9A-DE4E-8025-BF76DD408C7A}" type="datetime1">
              <a:rPr lang="fr-FR" cap="all">
                <a:solidFill>
                  <a:srgbClr val="000000">
                    <a:alpha val="0"/>
                  </a:srgbClr>
                </a:solidFill>
                <a:latin typeface="Arial"/>
              </a:rPr>
              <a:pPr algn="r" defTabSz="1219170"/>
              <a:t>12/07/2024</a:t>
            </a:fld>
            <a:endParaRPr lang="fr-FR" cap="all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14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F687843-9CAA-4344-9ACB-74B1753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F58DD2E-C488-B952-2880-A6020DE8E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49" t="5500" b="27004"/>
          <a:stretch/>
        </p:blipFill>
        <p:spPr>
          <a:xfrm>
            <a:off x="7550537" y="944571"/>
            <a:ext cx="3539851" cy="2658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9C7D3F-DA2A-8E9B-2820-439A75300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" y="1987308"/>
            <a:ext cx="6185766" cy="265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1BFFC7DD-7830-6FC4-D6FF-1A6572E3D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00" y="4244451"/>
            <a:ext cx="4301126" cy="1938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7C7F5A0-BD7C-8BB7-F0D7-E96E5178C9AE}"/>
              </a:ext>
            </a:extLst>
          </p:cNvPr>
          <p:cNvSpPr txBox="1">
            <a:spLocks/>
          </p:cNvSpPr>
          <p:nvPr/>
        </p:nvSpPr>
        <p:spPr>
          <a:xfrm>
            <a:off x="3398292" y="245658"/>
            <a:ext cx="6120462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JARDIN: General Presentation</a:t>
            </a:r>
          </a:p>
        </p:txBody>
      </p:sp>
      <p:pic>
        <p:nvPicPr>
          <p:cNvPr id="3" name="Picture 2" descr="Flag of Europe - Wikipedia">
            <a:extLst>
              <a:ext uri="{FF2B5EF4-FFF2-40B4-BE49-F238E27FC236}">
                <a16:creationId xmlns:a16="http://schemas.microsoft.com/office/drawing/2014/main" id="{4A00A7EC-DB58-0D6B-2AD2-7F9AA83B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B99CCD8-4277-98A4-AAD3-4956E71A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387BC5-9630-C696-FBA4-88CF05590A4D}"/>
              </a:ext>
            </a:extLst>
          </p:cNvPr>
          <p:cNvSpPr txBox="1"/>
          <p:nvPr/>
        </p:nvSpPr>
        <p:spPr>
          <a:xfrm>
            <a:off x="549639" y="851707"/>
            <a:ext cx="1109272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24 European Reference Networks (ERN) are </a:t>
            </a:r>
            <a:r>
              <a:rPr lang="en-US" sz="2000" b="1" dirty="0"/>
              <a:t>multinational networks of highly specialized healthcare providers</a:t>
            </a:r>
            <a:r>
              <a:rPr lang="en-US" sz="2000" dirty="0"/>
              <a:t> (HCP) across Europe in thematically coherent medical domains, addressing rare or low-prevalence complex diseases requiring exceptional concentration of expertise and resources.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In this project, we aim to </a:t>
            </a:r>
            <a:r>
              <a:rPr lang="en-US" sz="2000" b="1" dirty="0"/>
              <a:t>enhance the impact of the ERN </a:t>
            </a:r>
            <a:r>
              <a:rPr lang="en-US" sz="2000" dirty="0"/>
              <a:t>even further by addressing all aspects of their </a:t>
            </a:r>
            <a:r>
              <a:rPr lang="en-US" sz="2000" dirty="0">
                <a:highlight>
                  <a:srgbClr val="FFFF00"/>
                </a:highlight>
              </a:rPr>
              <a:t>better integration into healthcare systems in member states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Improving national governance of ERN-HCP</a:t>
            </a:r>
            <a:r>
              <a:rPr lang="en-US" sz="2000" dirty="0"/>
              <a:t>, quality assurance models, patient pathways and ERN referral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Supporting the formation of national reference networks</a:t>
            </a:r>
            <a:r>
              <a:rPr lang="en-US" sz="2000" dirty="0"/>
              <a:t> and undiagnosed diseases programs or equivalent strategies interlinked with ERN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Improving data management</a:t>
            </a:r>
            <a:r>
              <a:rPr lang="en-US" sz="2000" dirty="0"/>
              <a:t>, aiming to finally achieve full interoperability of regional, national and European health data sources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Identifying national support options </a:t>
            </a:r>
            <a:r>
              <a:rPr lang="en-US" sz="2000" dirty="0"/>
              <a:t>for ERN-HCP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lang="en-US" sz="900" dirty="0"/>
          </a:p>
          <a:p>
            <a:pPr algn="just"/>
            <a:r>
              <a:rPr lang="en-US" sz="2000" dirty="0"/>
              <a:t>A focus will be to ensure the </a:t>
            </a:r>
            <a:r>
              <a:rPr lang="en-US" sz="2000" b="1" dirty="0"/>
              <a:t>sustainability</a:t>
            </a:r>
            <a:r>
              <a:rPr lang="en-US" sz="2000" dirty="0"/>
              <a:t> of the proposed actions and implementations, which we propose to integrate into updated </a:t>
            </a:r>
            <a:r>
              <a:rPr lang="en-US" sz="2000" b="1" dirty="0">
                <a:highlight>
                  <a:srgbClr val="FFFF00"/>
                </a:highlight>
              </a:rPr>
              <a:t>national plans and strategies for rare diseases </a:t>
            </a:r>
            <a:r>
              <a:rPr lang="en-US" sz="2000" dirty="0">
                <a:highlight>
                  <a:srgbClr val="FFFF00"/>
                </a:highlight>
              </a:rPr>
              <a:t>in all member states.</a:t>
            </a:r>
            <a:endParaRPr lang="fr-FR" sz="2000" dirty="0">
              <a:highlight>
                <a:srgbClr val="FFFF00"/>
              </a:highlight>
            </a:endParaRPr>
          </a:p>
        </p:txBody>
      </p:sp>
      <p:pic>
        <p:nvPicPr>
          <p:cNvPr id="8" name="Image 7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0B4C6A59-1837-E1F5-21AA-37505991A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13" y="6105420"/>
            <a:ext cx="136226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823220" y="4286394"/>
            <a:ext cx="249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2018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                     </a:t>
            </a:r>
            <a:r>
              <a:rPr lang="fr-FR" sz="16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2023</a:t>
            </a:r>
          </a:p>
          <a:p>
            <a:pPr defTabSz="914377"/>
            <a:r>
              <a:rPr lang="fr-FR" sz="160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95314" y="5080694"/>
            <a:ext cx="25682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914377" fontAlgn="t"/>
            <a:r>
              <a:rPr lang="en-US" b="1" dirty="0">
                <a:solidFill>
                  <a:prstClr val="black"/>
                </a:solidFill>
                <a:latin typeface="Calibri"/>
              </a:rPr>
              <a:t>RDs became a public health issue</a:t>
            </a:r>
          </a:p>
          <a:p>
            <a:pPr algn="ctr" defTabSz="914377" fontAlgn="t"/>
            <a:r>
              <a:rPr lang="en-US" b="1" dirty="0">
                <a:solidFill>
                  <a:prstClr val="black"/>
                </a:solidFill>
                <a:latin typeface="Calibri"/>
              </a:rPr>
              <a:t>131 labelled CRMR </a:t>
            </a:r>
          </a:p>
          <a:p>
            <a:pPr algn="ctr" defTabSz="914377" fontAlgn="t"/>
            <a:r>
              <a:rPr lang="en-US" b="1" dirty="0">
                <a:solidFill>
                  <a:srgbClr val="D80015"/>
                </a:solidFill>
                <a:latin typeface="Calibri"/>
              </a:rPr>
              <a:t>in 120 French Hospitals</a:t>
            </a:r>
            <a:endParaRPr lang="fr-FR" sz="105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24" y="4726678"/>
            <a:ext cx="268068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b="1" dirty="0">
                <a:solidFill>
                  <a:prstClr val="black"/>
                </a:solidFill>
                <a:latin typeface="Calibri"/>
              </a:rPr>
              <a:t>Structuring of FSMR</a:t>
            </a:r>
          </a:p>
          <a:p>
            <a:pPr algn="ctr" defTabSz="914377"/>
            <a:r>
              <a:rPr lang="en-US" sz="1600" b="1" dirty="0">
                <a:solidFill>
                  <a:srgbClr val="D80015"/>
                </a:solidFill>
                <a:latin typeface="Calibri"/>
              </a:rPr>
              <a:t>9 Hospitals</a:t>
            </a:r>
          </a:p>
          <a:p>
            <a:pPr algn="ctr" defTabSz="914377"/>
            <a:r>
              <a:rPr lang="en-US" sz="1600" b="1" dirty="0">
                <a:solidFill>
                  <a:prstClr val="black"/>
                </a:solidFill>
                <a:latin typeface="Calibri"/>
              </a:rPr>
              <a:t> Work on the establishment of the BNDMR</a:t>
            </a:r>
          </a:p>
          <a:p>
            <a:pPr algn="ctr" defTabSz="914377"/>
            <a:r>
              <a:rPr lang="en-US" sz="1600" b="1" dirty="0">
                <a:solidFill>
                  <a:srgbClr val="D80015"/>
                </a:solidFill>
                <a:latin typeface="Calibri"/>
              </a:rPr>
              <a:t>AP-HP Hospital</a:t>
            </a:r>
          </a:p>
          <a:p>
            <a:pPr algn="ctr" defTabSz="914377"/>
            <a:r>
              <a:rPr lang="en-US" sz="1600" b="1" dirty="0">
                <a:solidFill>
                  <a:prstClr val="black"/>
                </a:solidFill>
                <a:latin typeface="Calibri"/>
              </a:rPr>
              <a:t>Rare Disease Foundation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23220" y="4680513"/>
            <a:ext cx="2135939" cy="1615827"/>
          </a:xfrm>
          <a:prstGeom prst="rect">
            <a:avLst/>
          </a:prstGeom>
          <a:solidFill>
            <a:srgbClr val="009099"/>
          </a:solidFill>
        </p:spPr>
        <p:txBody>
          <a:bodyPr wrap="square" rtlCol="0">
            <a:spAutoFit/>
          </a:bodyPr>
          <a:lstStyle/>
          <a:p>
            <a:pPr algn="ctr" defTabSz="914377"/>
            <a:endParaRPr lang="fr-FR" sz="900" b="1" dirty="0">
              <a:solidFill>
                <a:prstClr val="white"/>
              </a:solidFill>
              <a:latin typeface="Calibri"/>
            </a:endParaRPr>
          </a:p>
          <a:p>
            <a:pPr algn="ctr" defTabSz="914377"/>
            <a:endParaRPr lang="fr-FR" b="1" dirty="0">
              <a:solidFill>
                <a:prstClr val="white"/>
              </a:solidFill>
              <a:latin typeface="Calibri"/>
            </a:endParaRPr>
          </a:p>
          <a:p>
            <a:pPr algn="ctr" defTabSz="914377"/>
            <a:r>
              <a:rPr lang="fr-FR" b="1" dirty="0">
                <a:solidFill>
                  <a:prstClr val="white"/>
                </a:solidFill>
                <a:latin typeface="Calibri"/>
              </a:rPr>
              <a:t>4th, July 2018 </a:t>
            </a:r>
          </a:p>
          <a:p>
            <a:pPr algn="ctr" defTabSz="914377"/>
            <a:r>
              <a:rPr lang="fr-FR" b="1" dirty="0" err="1">
                <a:solidFill>
                  <a:prstClr val="white"/>
                </a:solidFill>
                <a:latin typeface="Calibri"/>
              </a:rPr>
              <a:t>Third</a:t>
            </a:r>
            <a:r>
              <a:rPr lang="fr-FR" b="1" dirty="0">
                <a:solidFill>
                  <a:prstClr val="white"/>
                </a:solidFill>
                <a:latin typeface="Calibri"/>
              </a:rPr>
              <a:t> Rare </a:t>
            </a:r>
            <a:r>
              <a:rPr lang="fr-FR" b="1" dirty="0" err="1">
                <a:solidFill>
                  <a:prstClr val="white"/>
                </a:solidFill>
                <a:latin typeface="Calibri"/>
              </a:rPr>
              <a:t>Disease</a:t>
            </a:r>
            <a:r>
              <a:rPr lang="fr-FR" b="1" dirty="0">
                <a:solidFill>
                  <a:prstClr val="white"/>
                </a:solidFill>
                <a:latin typeface="Calibri"/>
              </a:rPr>
              <a:t> Plan </a:t>
            </a:r>
          </a:p>
          <a:p>
            <a:pPr algn="ctr" defTabSz="914377"/>
            <a:r>
              <a:rPr lang="fr-FR" b="1" dirty="0">
                <a:solidFill>
                  <a:prstClr val="white"/>
                </a:solidFill>
                <a:latin typeface="Calibri"/>
              </a:rPr>
              <a:t>(PNMR3)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0A447D-C0ED-D3A1-F240-1D90F581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3052"/>
            <a:ext cx="1307781" cy="9531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3E0B6C-A80D-75F4-0B2A-3C5089C90B6E}"/>
              </a:ext>
            </a:extLst>
          </p:cNvPr>
          <p:cNvSpPr/>
          <p:nvPr/>
        </p:nvSpPr>
        <p:spPr>
          <a:xfrm>
            <a:off x="1276566" y="3537409"/>
            <a:ext cx="1852447" cy="56861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fr-FR" sz="1467" b="1" kern="0" dirty="0">
                <a:solidFill>
                  <a:prstClr val="white"/>
                </a:solidFill>
                <a:latin typeface="Calibri" panose="020F0502020204030204"/>
              </a:rPr>
              <a:t>PNMR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704D0A-BBA5-01B8-75E2-FF71CB68542D}"/>
              </a:ext>
            </a:extLst>
          </p:cNvPr>
          <p:cNvSpPr/>
          <p:nvPr/>
        </p:nvSpPr>
        <p:spPr>
          <a:xfrm>
            <a:off x="4427301" y="3631795"/>
            <a:ext cx="2089504" cy="532772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fr-FR" sz="1467" b="1" kern="0" dirty="0">
                <a:solidFill>
                  <a:prstClr val="white"/>
                </a:solidFill>
                <a:latin typeface="Calibri" panose="020F0502020204030204"/>
              </a:rPr>
              <a:t>PNMR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35266A-7F61-1DA8-E52E-E93CD9449028}"/>
              </a:ext>
            </a:extLst>
          </p:cNvPr>
          <p:cNvSpPr/>
          <p:nvPr/>
        </p:nvSpPr>
        <p:spPr>
          <a:xfrm>
            <a:off x="7774663" y="3590043"/>
            <a:ext cx="1974283" cy="532773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fr-FR" sz="1467" b="1" kern="0" dirty="0">
                <a:solidFill>
                  <a:prstClr val="white"/>
                </a:solidFill>
                <a:latin typeface="Calibri" panose="020F0502020204030204"/>
              </a:rPr>
              <a:t>PNMR 3</a:t>
            </a:r>
          </a:p>
        </p:txBody>
      </p:sp>
      <p:sp>
        <p:nvSpPr>
          <p:cNvPr id="34" name="Flèche droite 10">
            <a:extLst>
              <a:ext uri="{FF2B5EF4-FFF2-40B4-BE49-F238E27FC236}">
                <a16:creationId xmlns:a16="http://schemas.microsoft.com/office/drawing/2014/main" id="{A5A14DF5-368C-EAEF-D7BD-F64D005D4B92}"/>
              </a:ext>
            </a:extLst>
          </p:cNvPr>
          <p:cNvSpPr/>
          <p:nvPr/>
        </p:nvSpPr>
        <p:spPr>
          <a:xfrm>
            <a:off x="1243890" y="4231874"/>
            <a:ext cx="1852447" cy="71077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r-FR" sz="1467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lèche droite 11">
            <a:extLst>
              <a:ext uri="{FF2B5EF4-FFF2-40B4-BE49-F238E27FC236}">
                <a16:creationId xmlns:a16="http://schemas.microsoft.com/office/drawing/2014/main" id="{FDAACDB5-C178-D736-3445-1B11CF9D2FC6}"/>
              </a:ext>
            </a:extLst>
          </p:cNvPr>
          <p:cNvSpPr/>
          <p:nvPr/>
        </p:nvSpPr>
        <p:spPr>
          <a:xfrm>
            <a:off x="4396277" y="4250855"/>
            <a:ext cx="1964716" cy="71077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r-FR" sz="1467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lèche droite 12">
            <a:extLst>
              <a:ext uri="{FF2B5EF4-FFF2-40B4-BE49-F238E27FC236}">
                <a16:creationId xmlns:a16="http://schemas.microsoft.com/office/drawing/2014/main" id="{B8E7AADA-53BD-E91B-4972-56B87041A9D6}"/>
              </a:ext>
            </a:extLst>
          </p:cNvPr>
          <p:cNvSpPr/>
          <p:nvPr/>
        </p:nvSpPr>
        <p:spPr>
          <a:xfrm>
            <a:off x="7896499" y="4307216"/>
            <a:ext cx="1852447" cy="71077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r-FR" sz="1467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5831E1-F026-7E8C-BA9C-30F384CAB787}"/>
              </a:ext>
            </a:extLst>
          </p:cNvPr>
          <p:cNvSpPr txBox="1"/>
          <p:nvPr/>
        </p:nvSpPr>
        <p:spPr>
          <a:xfrm>
            <a:off x="1100863" y="4321932"/>
            <a:ext cx="2191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2004 (05)</a:t>
            </a:r>
            <a:r>
              <a:rPr lang="fr-FR" sz="14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           </a:t>
            </a:r>
            <a:r>
              <a:rPr lang="fr-FR" sz="1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2008 (11)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ACFED85-8D1C-CC03-8090-3CEB93281D33}"/>
              </a:ext>
            </a:extLst>
          </p:cNvPr>
          <p:cNvSpPr txBox="1"/>
          <p:nvPr/>
        </p:nvSpPr>
        <p:spPr>
          <a:xfrm>
            <a:off x="4277617" y="4293737"/>
            <a:ext cx="261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 b="1" dirty="0">
                <a:solidFill>
                  <a:srgbClr val="FFC000"/>
                </a:solidFill>
                <a:latin typeface="Calibri" panose="020F0502020204030204"/>
              </a:rPr>
              <a:t>2011</a:t>
            </a:r>
            <a:r>
              <a:rPr lang="fr-FR" sz="1400" dirty="0">
                <a:solidFill>
                  <a:prstClr val="black"/>
                </a:solidFill>
                <a:latin typeface="Calibri" panose="020F0502020204030204"/>
              </a:rPr>
              <a:t>	         </a:t>
            </a:r>
            <a:r>
              <a:rPr lang="fr-FR" sz="1400" b="1" dirty="0">
                <a:solidFill>
                  <a:srgbClr val="FFC000"/>
                </a:solidFill>
                <a:latin typeface="Calibri" panose="020F0502020204030204"/>
              </a:rPr>
              <a:t>2014 (18)</a:t>
            </a:r>
          </a:p>
        </p:txBody>
      </p:sp>
      <p:pic>
        <p:nvPicPr>
          <p:cNvPr id="40" name="Picture 2" descr="http://www.pemr-bfc.fr/wp-content/uploads/2021/02/PNMR1-211x300.png">
            <a:extLst>
              <a:ext uri="{FF2B5EF4-FFF2-40B4-BE49-F238E27FC236}">
                <a16:creationId xmlns:a16="http://schemas.microsoft.com/office/drawing/2014/main" id="{6C4A5798-C81D-3344-82B8-EC035A29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9" y="834897"/>
            <a:ext cx="1840804" cy="26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pemr-bfc.fr/wp-content/uploads/2021/02/PNMR2-212x300.png">
            <a:extLst>
              <a:ext uri="{FF2B5EF4-FFF2-40B4-BE49-F238E27FC236}">
                <a16:creationId xmlns:a16="http://schemas.microsoft.com/office/drawing/2014/main" id="{8A09E487-5AA8-B2CD-3CE5-6CA95B9C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4" y="834896"/>
            <a:ext cx="1985831" cy="27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Plan National Maladies Rares 3 (PNMR 3) – Les Feux Follets">
            <a:extLst>
              <a:ext uri="{FF2B5EF4-FFF2-40B4-BE49-F238E27FC236}">
                <a16:creationId xmlns:a16="http://schemas.microsoft.com/office/drawing/2014/main" id="{E7925A93-480B-EC03-9CAE-4A2B21F9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20" y="928699"/>
            <a:ext cx="1794984" cy="25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FEFC8B3-A3CA-5F48-FDBD-138A6C1AF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8849" y="4888375"/>
            <a:ext cx="1230876" cy="1230876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6C38FDFB-7AA5-43DA-D423-09BD903D4AED}"/>
              </a:ext>
            </a:extLst>
          </p:cNvPr>
          <p:cNvSpPr txBox="1"/>
          <p:nvPr/>
        </p:nvSpPr>
        <p:spPr>
          <a:xfrm>
            <a:off x="10606566" y="3696069"/>
            <a:ext cx="1111781" cy="568612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219170">
              <a:defRPr/>
            </a:pPr>
            <a:r>
              <a:rPr lang="fr-FR" sz="1467" kern="0" dirty="0"/>
              <a:t> PNMR 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3873D2-3403-975A-35B2-98E0DBE18C6C}"/>
              </a:ext>
            </a:extLst>
          </p:cNvPr>
          <p:cNvSpPr txBox="1"/>
          <p:nvPr/>
        </p:nvSpPr>
        <p:spPr>
          <a:xfrm>
            <a:off x="2724378" y="11633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highlight>
                  <a:srgbClr val="FFFF00"/>
                </a:highlight>
              </a:rPr>
              <a:t>National plans and strategies for rare diseases: </a:t>
            </a:r>
            <a:r>
              <a:rPr lang="en-US" b="1" dirty="0" err="1">
                <a:highlight>
                  <a:srgbClr val="FFFF00"/>
                </a:highlight>
              </a:rPr>
              <a:t>F</a:t>
            </a:r>
            <a:r>
              <a:rPr lang="en-US" sz="1800" b="1" dirty="0" err="1">
                <a:highlight>
                  <a:srgbClr val="FFFF00"/>
                </a:highlight>
              </a:rPr>
              <a:t>ondations</a:t>
            </a:r>
            <a:r>
              <a:rPr lang="en-US" sz="1800" b="1" dirty="0">
                <a:highlight>
                  <a:srgbClr val="FFFF00"/>
                </a:highlight>
              </a:rPr>
              <a:t> to structure rare diseases ecosystem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11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1219140"/>
              <a:t>4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9140"/>
            <a:fld id="{6A4A60EE-9D13-3442-9796-E718C6343EC1}" type="datetime1">
              <a:rPr lang="fr-FR" cap="all">
                <a:solidFill>
                  <a:srgbClr val="000000"/>
                </a:solidFill>
                <a:latin typeface="Arial"/>
              </a:rPr>
              <a:pPr defTabSz="1219140"/>
              <a:t>12/07/2024</a:t>
            </a:fld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sz="quarter" idx="14"/>
          </p:nvPr>
        </p:nvSpPr>
        <p:spPr>
          <a:xfrm>
            <a:off x="181335" y="1079901"/>
            <a:ext cx="2047845" cy="241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C0066"/>
                </a:solidFill>
              </a:rPr>
              <a:t>A</a:t>
            </a:r>
          </a:p>
          <a:p>
            <a:pPr algn="ctr"/>
            <a:r>
              <a:rPr lang="fr-FR" sz="2400" b="1" dirty="0">
                <a:solidFill>
                  <a:srgbClr val="CC0066"/>
                </a:solidFill>
              </a:rPr>
              <a:t>plan </a:t>
            </a:r>
          </a:p>
          <a:p>
            <a:pPr algn="ctr"/>
            <a:r>
              <a:rPr lang="fr-FR" sz="2400" b="1" dirty="0">
                <a:solidFill>
                  <a:srgbClr val="CC0066"/>
                </a:solidFill>
              </a:rPr>
              <a:t>for </a:t>
            </a:r>
            <a:r>
              <a:rPr lang="fr-FR" sz="2400" b="1" dirty="0" err="1">
                <a:solidFill>
                  <a:srgbClr val="CC0066"/>
                </a:solidFill>
              </a:rPr>
              <a:t>what</a:t>
            </a:r>
            <a:r>
              <a:rPr lang="fr-FR" sz="2400" b="1" dirty="0">
                <a:solidFill>
                  <a:srgbClr val="CC0066"/>
                </a:solidFill>
              </a:rPr>
              <a:t> ?		</a:t>
            </a:r>
            <a:endParaRPr lang="fr-FR" sz="2400" dirty="0">
              <a:solidFill>
                <a:schemeClr val="tx2"/>
              </a:solidFill>
              <a:latin typeface="Calibri Light"/>
              <a:ea typeface="Calibri" pitchFamily="34" charset="0"/>
              <a:cs typeface="Times New Roman" pitchFamily="18" charset="0"/>
            </a:endParaRPr>
          </a:p>
          <a:p>
            <a:pPr marL="257162" indent="-25716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67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9" y="2438890"/>
            <a:ext cx="2061492" cy="28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3"/>
          <p:cNvSpPr txBox="1">
            <a:spLocks/>
          </p:cNvSpPr>
          <p:nvPr/>
        </p:nvSpPr>
        <p:spPr>
          <a:xfrm>
            <a:off x="2229181" y="1"/>
            <a:ext cx="9699177" cy="55166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Make sure each patient receives a faster diagnosis and reduce diagnostic delay, with a quantified objective reduced to 1 year;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Reinforce </a:t>
            </a:r>
            <a:r>
              <a:rPr lang="en-US" sz="2133" b="1" dirty="0">
                <a:solidFill>
                  <a:srgbClr val="384D7C"/>
                </a:solidFill>
                <a:highlight>
                  <a:srgbClr val="FFFF00"/>
                </a:highlight>
                <a:latin typeface="Arial"/>
              </a:rPr>
              <a:t>the structuring of databases </a:t>
            </a:r>
            <a:r>
              <a:rPr lang="en-US" sz="2133" b="1" dirty="0">
                <a:solidFill>
                  <a:srgbClr val="384D7C"/>
                </a:solidFill>
                <a:latin typeface="Arial"/>
              </a:rPr>
              <a:t>in order to increase research potential;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Boost the role of clinical networks </a:t>
            </a:r>
            <a:r>
              <a:rPr lang="en-US" sz="2133" b="1" dirty="0">
                <a:solidFill>
                  <a:srgbClr val="384D7C"/>
                </a:solidFill>
                <a:highlight>
                  <a:srgbClr val="FFFF00"/>
                </a:highlight>
                <a:latin typeface="Arial"/>
              </a:rPr>
              <a:t>to coordinate the actions </a:t>
            </a:r>
            <a:r>
              <a:rPr lang="en-US" sz="2133" b="1" dirty="0">
                <a:solidFill>
                  <a:srgbClr val="384D7C"/>
                </a:solidFill>
                <a:latin typeface="Arial"/>
              </a:rPr>
              <a:t>of the multiple players concerned and support certain key phases, such as delivery of the diagnosis;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Ensure greater clarity of the care pathway for both patients and their families;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Encourage innovation and make it accessible;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Put in place new neonatal screening </a:t>
            </a:r>
            <a:r>
              <a:rPr lang="en-US" sz="2133" b="1" dirty="0" err="1">
                <a:solidFill>
                  <a:srgbClr val="384D7C"/>
                </a:solidFill>
                <a:latin typeface="Arial"/>
              </a:rPr>
              <a:t>programmes</a:t>
            </a:r>
            <a:r>
              <a:rPr lang="en-US" sz="2133" b="1" dirty="0">
                <a:solidFill>
                  <a:srgbClr val="384D7C"/>
                </a:solidFill>
                <a:latin typeface="Arial"/>
              </a:rPr>
              <a:t>;</a:t>
            </a:r>
          </a:p>
          <a:p>
            <a:pPr marL="457189" indent="-457189" algn="just" defTabSz="1219170">
              <a:lnSpc>
                <a:spcPct val="150000"/>
              </a:lnSpc>
              <a:buFontTx/>
              <a:buChar char="-"/>
            </a:pPr>
            <a:r>
              <a:rPr lang="en-US" sz="2133" b="1" dirty="0">
                <a:solidFill>
                  <a:srgbClr val="384D7C"/>
                </a:solidFill>
                <a:latin typeface="Arial"/>
              </a:rPr>
              <a:t>Reinforce France’s role in Europe.</a:t>
            </a:r>
            <a:endParaRPr lang="fr-FR" sz="8800" dirty="0">
              <a:solidFill>
                <a:srgbClr val="384D7C"/>
              </a:solid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BFD372-5A31-79AF-4F5D-2F065433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3" y="143851"/>
            <a:ext cx="1152128" cy="8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rapeau de la France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000" y="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3"/>
          <p:cNvSpPr txBox="1">
            <a:spLocks/>
          </p:cNvSpPr>
          <p:nvPr/>
        </p:nvSpPr>
        <p:spPr>
          <a:xfrm>
            <a:off x="2044601" y="65578"/>
            <a:ext cx="7935686" cy="7402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fr-FR" dirty="0"/>
              <a:t>Work Package 8</a:t>
            </a:r>
            <a:br>
              <a:rPr lang="fr-FR" dirty="0"/>
            </a:br>
            <a:r>
              <a:rPr lang="fr-FR" dirty="0"/>
              <a:t> Data Management</a:t>
            </a: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0" y="2005338"/>
            <a:ext cx="399879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recommendations ensuring the interoperability of data structures 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MS level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(local, regional, national)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ERN level</a:t>
            </a: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3998795" y="1555166"/>
            <a:ext cx="396108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RD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data sharing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</a:t>
            </a:r>
          </a:p>
          <a:p>
            <a:pPr marL="228600" marR="0" lvl="0" indent="-228600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interoperability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RD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</a:p>
          <a:p>
            <a:pPr marL="228600" marR="0" lvl="0" indent="-228600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of national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and ERN data management</a:t>
            </a:r>
          </a:p>
          <a:p>
            <a:pPr marL="228600" marR="0" lvl="0" indent="-228600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 in agile mode</a:t>
            </a:r>
          </a:p>
          <a:p>
            <a:pPr marL="228600" marR="0" lvl="0" indent="-228600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RD Expert centres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RN &amp; NRN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space réservé du contenu 4"/>
          <p:cNvSpPr txBox="1">
            <a:spLocks/>
          </p:cNvSpPr>
          <p:nvPr/>
        </p:nvSpPr>
        <p:spPr>
          <a:xfrm>
            <a:off x="8124826" y="2005338"/>
            <a:ext cx="406717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 mapping</a:t>
            </a:r>
          </a:p>
          <a:p>
            <a:pPr marL="228600" marR="0" lvl="0" indent="-228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Atlas V1 release</a:t>
            </a:r>
          </a:p>
          <a:p>
            <a:pPr marL="228600" marR="0" lvl="0" indent="-228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care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pathways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referral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to ERN </a:t>
            </a:r>
          </a:p>
          <a:p>
            <a:pPr marL="228600" marR="0" lvl="0" indent="-228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on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to RD data sharing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</a:t>
            </a:r>
          </a:p>
          <a:p>
            <a:pPr marL="228600" marR="0" lvl="0" indent="-228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data management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national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and ERN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 18" descr="Une image contenant noir, obscurité&#10;&#10;Description générée automatiquement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FB3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09" y="1039009"/>
            <a:ext cx="540000" cy="540000"/>
          </a:xfrm>
          <a:prstGeom prst="rect">
            <a:avLst/>
          </a:prstGeom>
        </p:spPr>
      </p:pic>
      <p:pic>
        <p:nvPicPr>
          <p:cNvPr id="20" name="Image 19" descr="Une image contenant noir, obscurité&#10;&#10;Description générée automatiquement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51" y="1039009"/>
            <a:ext cx="540000" cy="540000"/>
          </a:xfrm>
          <a:prstGeom prst="rect">
            <a:avLst/>
          </a:prstGeom>
        </p:spPr>
      </p:pic>
      <p:pic>
        <p:nvPicPr>
          <p:cNvPr id="22" name="Image 21" descr="Une image contenant noir, obscurité&#10;&#10;Description générée automatiquem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51" y="1039009"/>
            <a:ext cx="540000" cy="54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5762" y="1124343"/>
            <a:ext cx="152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95132" y="1124343"/>
            <a:ext cx="85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10597" y="1124343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Deliverables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Ellipse 16"/>
          <p:cNvSpPr/>
          <p:nvPr/>
        </p:nvSpPr>
        <p:spPr>
          <a:xfrm>
            <a:off x="344774" y="3852472"/>
            <a:ext cx="2696379" cy="2539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nutshell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smooth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management system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662623" y="696190"/>
            <a:ext cx="159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Anne-Sophie Lapointe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Roos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7EA600EC-D8C7-DF50-5455-08D7597A5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8" y="23260"/>
            <a:ext cx="1838636" cy="1015750"/>
          </a:xfrm>
          <a:prstGeom prst="rect">
            <a:avLst/>
          </a:prstGeom>
        </p:spPr>
      </p:pic>
      <p:pic>
        <p:nvPicPr>
          <p:cNvPr id="1026" name="Picture 2" descr="Drapeau des Pays-Bas — Wikipédia">
            <a:extLst>
              <a:ext uri="{FF2B5EF4-FFF2-40B4-BE49-F238E27FC236}">
                <a16:creationId xmlns:a16="http://schemas.microsoft.com/office/drawing/2014/main" id="{94A73E07-9ECE-294E-7593-AB5F7A72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284" y="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3F82A9EF-CCC7-4C62-132A-A6E8617A3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79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9A5A14-7893-A963-A4A4-C92D60638DDC}"/>
              </a:ext>
            </a:extLst>
          </p:cNvPr>
          <p:cNvGrpSpPr/>
          <p:nvPr/>
        </p:nvGrpSpPr>
        <p:grpSpPr>
          <a:xfrm>
            <a:off x="16454" y="529922"/>
            <a:ext cx="12159091" cy="6163087"/>
            <a:chOff x="37789" y="396830"/>
            <a:chExt cx="10770611" cy="54593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5CA33C-9C9D-65CF-B692-2AE35E5D0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493"/>
            <a:stretch/>
          </p:blipFill>
          <p:spPr>
            <a:xfrm flipH="1">
              <a:off x="8416617" y="3825357"/>
              <a:ext cx="292500" cy="798645"/>
            </a:xfrm>
            <a:prstGeom prst="rect">
              <a:avLst/>
            </a:prstGeom>
          </p:spPr>
        </p:pic>
        <p:sp>
          <p:nvSpPr>
            <p:cNvPr id="54" name="Google Shape;54;p13"/>
            <p:cNvSpPr/>
            <p:nvPr/>
          </p:nvSpPr>
          <p:spPr>
            <a:xfrm>
              <a:off x="8705125" y="1810588"/>
              <a:ext cx="1861870" cy="3122740"/>
            </a:xfrm>
            <a:prstGeom prst="roundRect">
              <a:avLst>
                <a:gd name="adj" fmla="val 11751"/>
              </a:avLst>
            </a:prstGeom>
            <a:solidFill>
              <a:srgbClr val="FFF2CC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3211" tIns="51591" rIns="103211" bIns="51591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Task 8.5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Visualisation of RD Expert Centres with ERNs and NRNs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8.5.1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Mapping the Orphanet expert centres, networks and patient organisations/alliances data set with the generic. SE-ATLAS data model.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8.5.2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Demonstration and evaluation of national visualisation in interested countries.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8.5.3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Definition of data transfer between Orphanet and SE-ATLAS and definition of individual national search start pages.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8.5.4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Patient-centred easy/fast-to-use design.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8.5.5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Demonstration and evaluation of national visualisation in interested countries.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8.5.6 Determine models and strategies for long-term sustainability.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Google Shape;55;p13"/>
            <p:cNvPicPr preferRelativeResize="0"/>
            <p:nvPr/>
          </p:nvPicPr>
          <p:blipFill rotWithShape="1">
            <a:blip r:embed="rId4">
              <a:alphaModFix/>
            </a:blip>
            <a:srcRect l="12808" t="4737" r="16424" b="5713"/>
            <a:stretch/>
          </p:blipFill>
          <p:spPr>
            <a:xfrm>
              <a:off x="1956787" y="3088103"/>
              <a:ext cx="542377" cy="686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l="12808" t="4737" r="16424" b="5713"/>
            <a:stretch/>
          </p:blipFill>
          <p:spPr>
            <a:xfrm>
              <a:off x="3702625" y="1999364"/>
              <a:ext cx="542377" cy="686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68695" y="459392"/>
              <a:ext cx="205763" cy="5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/>
            <p:nvPr/>
          </p:nvSpPr>
          <p:spPr>
            <a:xfrm rot="-5400000" flipH="1">
              <a:off x="6139600" y="1147649"/>
              <a:ext cx="1811700" cy="2919600"/>
            </a:xfrm>
            <a:prstGeom prst="bentUpArrow">
              <a:avLst>
                <a:gd name="adj1" fmla="val 6364"/>
                <a:gd name="adj2" fmla="val 7031"/>
                <a:gd name="adj3" fmla="val 11935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rot="-5400000" flipH="1">
              <a:off x="7562500" y="1547700"/>
              <a:ext cx="796500" cy="1104300"/>
            </a:xfrm>
            <a:prstGeom prst="bentUpArrow">
              <a:avLst>
                <a:gd name="adj1" fmla="val 16099"/>
                <a:gd name="adj2" fmla="val 15523"/>
                <a:gd name="adj3" fmla="val 22175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84885" y="3843294"/>
              <a:ext cx="3410343" cy="1140304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8.1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Identification of current barriers to RD data sharing and inventory of existing solutions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8.1.1: Baseline study of the journey of RD data for primary and secondary use at HCP, national, and ERN level..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8.1.2: Identification of the main organisational, technical and legal barriers and existing candidate solutions to integration of data management between National Health Systems and ERNs for RD data sharing.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463801" y="2666915"/>
              <a:ext cx="3492815" cy="981612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8.2 Implementable solutions to improve semantic accuracy and interoperability of RD health data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8.2.1:Inventorise and recommend semantic standards to unambiguously capture data and maximise their use across national healthcare systems and registries.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8.2.2: Facilitate the implementation of </a:t>
              </a:r>
              <a:r>
                <a:rPr kumimoji="0" lang="en-GB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ORPHAcodes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 Health Information Systems to harmonise European data sharing and analysis.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481833" y="3693621"/>
              <a:ext cx="2023652" cy="699560"/>
            </a:xfrm>
            <a:prstGeom prst="wedgeRoundRectCallout">
              <a:avLst>
                <a:gd name="adj1" fmla="val -58485"/>
                <a:gd name="adj2" fmla="val -15737"/>
                <a:gd name="adj3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320" tIns="20320" rIns="20320" bIns="2032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D8.1:Report on barriers to RD data sharing and existing solutions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275450" y="1668592"/>
              <a:ext cx="3492816" cy="917719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8.3 Implementable solutions to overcome organisational, technical, &amp; legal barriers to integration of national health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systems &amp; ERN data management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8.3.1: Technical solutions between HCP and RD data management systems 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8.3.2: Instruments facilitating legitimate (re)use of data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8.3.3: ERN-supporting data management policies and procedures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978874" y="606376"/>
              <a:ext cx="2923246" cy="917719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8.4 Testing and implementing integration solutions in agile mode</a:t>
              </a:r>
              <a:endParaRPr kumimoji="0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8.4.1: Implementing WP8.2 and WP8.3 outputs across samples of HCPs among 4 pilot ERNs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8.4.2: Communicating data from EHR datasets for use in CPMS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8.4.3: Use of implemented RD datasets for monitoring HCP and ERN activities and for data exchange with ERN registries.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7789" y="5364908"/>
              <a:ext cx="10770611" cy="4912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8575">
              <a:solidFill>
                <a:srgbClr val="002060"/>
              </a:solidFill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Baseline: barriers for integration of data management between national health systems and ERNs for rare diseases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Thanks M. Roos for the slide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 rot="16200000">
              <a:off x="-1795538" y="2534716"/>
              <a:ext cx="4849426" cy="704100"/>
            </a:xfrm>
            <a:prstGeom prst="rightArrow">
              <a:avLst>
                <a:gd name="adj1" fmla="val 57797"/>
                <a:gd name="adj2" fmla="val 6983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WP8 -Data management: develop recommendations ensuring the interoperability of data structures on MS level (local, regional, national) and ERN level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074063" y="396830"/>
              <a:ext cx="2600862" cy="778952"/>
            </a:xfrm>
            <a:prstGeom prst="wedgeRoundRectCallout">
              <a:avLst>
                <a:gd name="adj1" fmla="val 61219"/>
                <a:gd name="adj2" fmla="val -8121"/>
                <a:gd name="adj3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D8.2: Recommendations for integration of data management between National Health Systems and ERN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 flipH="1">
              <a:off x="4768154" y="869826"/>
              <a:ext cx="2993700" cy="4495800"/>
            </a:xfrm>
            <a:prstGeom prst="bentUpArrow">
              <a:avLst>
                <a:gd name="adj1" fmla="val 4505"/>
                <a:gd name="adj2" fmla="val 3892"/>
                <a:gd name="adj3" fmla="val 6608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103211" tIns="103211" rIns="103211" bIns="10321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 rot="5400000">
              <a:off x="7869675" y="2120176"/>
              <a:ext cx="1174200" cy="2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211" tIns="103211" rIns="103211" bIns="103211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90" b="0" i="1" u="none" strike="noStrike" kern="1200" cap="none" spc="0" normalizeH="0" baseline="0" noProof="0">
                  <a:ln>
                    <a:noFill/>
                  </a:ln>
                  <a:solidFill>
                    <a:srgbClr val="274E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Driving test cases</a:t>
              </a:r>
              <a:endParaRPr kumimoji="0" sz="790" b="0" i="1" u="none" strike="noStrike" kern="1200" cap="none" spc="0" normalizeH="0" baseline="0" noProof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Google Shape;7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66634" y="435587"/>
              <a:ext cx="535468" cy="588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680954" y="1117275"/>
              <a:ext cx="581238" cy="59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951791" y="1213594"/>
              <a:ext cx="394605" cy="407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95093" y="729216"/>
              <a:ext cx="679455" cy="701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 rotWithShape="1">
            <a:blip r:embed="rId4">
              <a:alphaModFix/>
            </a:blip>
            <a:srcRect l="12808" t="4737" r="16424" b="5713"/>
            <a:stretch/>
          </p:blipFill>
          <p:spPr>
            <a:xfrm>
              <a:off x="5402887" y="957789"/>
              <a:ext cx="542377" cy="686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55;p13">
              <a:extLst>
                <a:ext uri="{FF2B5EF4-FFF2-40B4-BE49-F238E27FC236}">
                  <a16:creationId xmlns:a16="http://schemas.microsoft.com/office/drawing/2014/main" id="{BF6C7F7C-6F84-953D-EE29-04FA7E873E1E}"/>
                </a:ext>
              </a:extLst>
            </p:cNvPr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12808" t="4737" r="16424" b="5713"/>
            <a:stretch/>
          </p:blipFill>
          <p:spPr>
            <a:xfrm flipH="1">
              <a:off x="10251449" y="2252125"/>
              <a:ext cx="542377" cy="686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00E6FD-D86A-789C-F729-DF8C5140B579}"/>
              </a:ext>
            </a:extLst>
          </p:cNvPr>
          <p:cNvSpPr/>
          <p:nvPr/>
        </p:nvSpPr>
        <p:spPr>
          <a:xfrm>
            <a:off x="1208949" y="1659228"/>
            <a:ext cx="2936149" cy="888600"/>
          </a:xfrm>
          <a:prstGeom prst="wedgeRoundRectCallout">
            <a:avLst>
              <a:gd name="adj1" fmla="val 60985"/>
              <a:gd name="adj2" fmla="val 148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MS9-11 Implementable solutions prepared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of implementable solutions in MS including implementation guidelines issued in 3 release cycles.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DE13673-B300-75D7-49D6-80641B688C1E}"/>
              </a:ext>
            </a:extLst>
          </p:cNvPr>
          <p:cNvSpPr/>
          <p:nvPr/>
        </p:nvSpPr>
        <p:spPr>
          <a:xfrm>
            <a:off x="6744031" y="3011330"/>
            <a:ext cx="2897777" cy="845015"/>
          </a:xfrm>
          <a:prstGeom prst="wedgeRoundRectCallout">
            <a:avLst>
              <a:gd name="adj1" fmla="val 61868"/>
              <a:gd name="adj2" fmla="val -242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MS12 First version of adapted SE-Atlas released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SE-ATLAS with national entry points and inclusion of Orphanet data is published and accessible through Orphanet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C30B7A-712C-D753-A1EB-310D000BAD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" y="-1906"/>
            <a:ext cx="1076494" cy="5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2292825" y="245659"/>
            <a:ext cx="5431806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98174" y="0"/>
            <a:ext cx="1093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4968" y="1016757"/>
            <a:ext cx="11959987" cy="5841243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Austria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Medizinische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Belgium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Czech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Republic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Vseobecna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Fakultni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Praze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Denmark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Aarhus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Universitetshospital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Estonia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Sihtasutus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Tartu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Ulikooli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Kliinikum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Terveyden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Hyvinvoinnin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Laitos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Assistance Publique Hôpitaux de Paris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Hospices Civils de Lyon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Institut National de la Santé et la Recherche Médicale / </a:t>
            </a:r>
            <a:r>
              <a:rPr lang="fr-FR" sz="14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O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rphanet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Ministère de la Santé - DGOS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Bundesinstitut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Arzneimittel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Medizinprodukte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Klinikum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Johann Wolfgang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Goethe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Universitätsklinikum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Heidelberg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Universitätsklinikum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Tübingen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Universitätsklinikum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Würzburg -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Klinikum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Bayerischen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Julius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Maximilians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Universität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Ireland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Veneto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Lithuania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Viesoji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Istaiga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Vilniaus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Universiteto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Ligonine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Santaros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Klinikos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Netherlands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Academisch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Ziekenhuis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Leiden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Stichting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Radboud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Universitair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Centrum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Norway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Sorost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RHF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Oslo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Universitetsykehus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Portugal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Saude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Republica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Portuguesa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Slovakia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Slovak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Republic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Slovenia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Univerzitetni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Klinicni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 Ljubljana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Sweden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Socialstyrelsen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968" y="6451559"/>
            <a:ext cx="2553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authorities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country of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Flag of Europe - Wikipedia">
            <a:extLst>
              <a:ext uri="{FF2B5EF4-FFF2-40B4-BE49-F238E27FC236}">
                <a16:creationId xmlns:a16="http://schemas.microsoft.com/office/drawing/2014/main" id="{F133F288-4584-B217-4F93-7D18885B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DB7323-36B0-CCDB-5336-E6F9309F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DBBDEC-4F81-3792-7293-BD946AE8565F}"/>
              </a:ext>
            </a:extLst>
          </p:cNvPr>
          <p:cNvSpPr txBox="1">
            <a:spLocks/>
          </p:cNvSpPr>
          <p:nvPr/>
        </p:nvSpPr>
        <p:spPr>
          <a:xfrm>
            <a:off x="3398292" y="245658"/>
            <a:ext cx="6180423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Monthly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Meeting Participants</a:t>
            </a:r>
          </a:p>
        </p:txBody>
      </p:sp>
      <p:pic>
        <p:nvPicPr>
          <p:cNvPr id="9" name="Image 8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13C3A3E5-4EBB-0577-4F60-89191CB1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13" y="6105420"/>
            <a:ext cx="136226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2292825" y="245659"/>
            <a:ext cx="5431806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3398292" y="245658"/>
            <a:ext cx="6120462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French Mirror Group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4239" y="1096421"/>
            <a:ext cx="107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EFB3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4" y="990722"/>
            <a:ext cx="540000" cy="540000"/>
          </a:xfrm>
          <a:prstGeom prst="rect">
            <a:avLst/>
          </a:prstGeom>
        </p:spPr>
      </p:pic>
      <p:pic>
        <p:nvPicPr>
          <p:cNvPr id="10244" name="Picture 4" descr="Gens - Icônes social gratui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4" y="99072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2151" y="1096421"/>
            <a:ext cx="15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5280" y="2150384"/>
            <a:ext cx="4111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Facilitators</a:t>
            </a:r>
            <a:endParaRPr kumimoji="0" lang="fr-FR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Anne-Sophie Lapointe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Nandini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Mourouvapin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Experts (Orphanet, BNDMR,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Inserm / EJP-RD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Professors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ERN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representatives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IT leads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&amp;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1pm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9124" y="510503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17068" y="1785825"/>
            <a:ext cx="76749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Create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for exchange and discussion on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Jardin’s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topics and links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as EJP-RD and ERDERA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	=&gt;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Track progress on each task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Serve as a pilot group for all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in WP8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Foster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Jardin’s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actions at the local,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regional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and national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levels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Share best practices in 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continued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improvement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logic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(JARDIN)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(EJP-RD)</a:t>
            </a:r>
          </a:p>
          <a:p>
            <a:pPr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	=&gt;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Improve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our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give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coherence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pain points: Agile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method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Flag of Europe - Wikipedia">
            <a:extLst>
              <a:ext uri="{FF2B5EF4-FFF2-40B4-BE49-F238E27FC236}">
                <a16:creationId xmlns:a16="http://schemas.microsoft.com/office/drawing/2014/main" id="{DAA2AC19-E81C-AB30-93E3-62C11E1F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8CABA4-361E-92E0-55A3-1885981A0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D31EA6C8-6B72-FDA5-C707-43EF77A8B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16" y="87732"/>
            <a:ext cx="136226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2292825" y="245659"/>
            <a:ext cx="5431806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98174" y="0"/>
            <a:ext cx="1093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Flag of Europe - Wikipedia">
            <a:extLst>
              <a:ext uri="{FF2B5EF4-FFF2-40B4-BE49-F238E27FC236}">
                <a16:creationId xmlns:a16="http://schemas.microsoft.com/office/drawing/2014/main" id="{F133F288-4584-B217-4F93-7D18885B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72" y="0"/>
            <a:ext cx="135112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DB7323-36B0-CCDB-5336-E6F9309F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DBBDEC-4F81-3792-7293-BD946AE8565F}"/>
              </a:ext>
            </a:extLst>
          </p:cNvPr>
          <p:cNvSpPr txBox="1">
            <a:spLocks/>
          </p:cNvSpPr>
          <p:nvPr/>
        </p:nvSpPr>
        <p:spPr>
          <a:xfrm>
            <a:off x="2429002" y="245658"/>
            <a:ext cx="7149713" cy="43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Why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Mirror Groups are important 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Articulate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synergies </a:t>
            </a:r>
            <a:r>
              <a:rPr kumimoji="0" lang="fr-FR" sz="28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between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JARDIN &amp; EJP-RD/  ERDERA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5D63CA-55AA-0D10-E669-FD75EED33B6A}"/>
              </a:ext>
            </a:extLst>
          </p:cNvPr>
          <p:cNvSpPr txBox="1"/>
          <p:nvPr/>
        </p:nvSpPr>
        <p:spPr>
          <a:xfrm>
            <a:off x="304800" y="1974962"/>
            <a:ext cx="48732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WP7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Holm Graessner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national reference networks and undiagnosed disease programs linked with 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WP8 :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Task 8.1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Franz Schaefer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Identify current barriers to rare diseases data sharing and map existing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Task 8.3 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Marco Roos: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Propose concrete solutions to overcome existing barriers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CA2FE2-2488-ABF5-7A5C-91FB61201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43" y="1344107"/>
            <a:ext cx="3321193" cy="710416"/>
          </a:xfrm>
          <a:prstGeom prst="rect">
            <a:avLst/>
          </a:prstGeom>
        </p:spPr>
      </p:pic>
      <p:pic>
        <p:nvPicPr>
          <p:cNvPr id="11" name="Image 10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C6AE1909-1C4F-309A-4465-1EE6C96E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8" y="1232590"/>
            <a:ext cx="1487803" cy="82193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38C6550-2756-A23A-20CC-640878CE606F}"/>
              </a:ext>
            </a:extLst>
          </p:cNvPr>
          <p:cNvSpPr txBox="1"/>
          <p:nvPr/>
        </p:nvSpPr>
        <p:spPr>
          <a:xfrm>
            <a:off x="6848458" y="2215200"/>
            <a:ext cx="4838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Solve RD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Holm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Graessner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Solve a larger number of rare diseases and improve diagnostics by implementing a genetic knowledge web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A2E4D9-86D8-8D54-7CF6-50CCFBEEE139}"/>
              </a:ext>
            </a:extLst>
          </p:cNvPr>
          <p:cNvSpPr txBox="1"/>
          <p:nvPr/>
        </p:nvSpPr>
        <p:spPr>
          <a:xfrm>
            <a:off x="6801441" y="3774503"/>
            <a:ext cx="5038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Erica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Franz Schaefer)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Build on the strength of the individual ERNs and create a platform that integrates all ERNs research and innovation capacity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DA6B5D-B859-F9C7-80D7-30AB63CDFBF5}"/>
              </a:ext>
            </a:extLst>
          </p:cNvPr>
          <p:cNvSpPr txBox="1"/>
          <p:nvPr/>
        </p:nvSpPr>
        <p:spPr>
          <a:xfrm>
            <a:off x="6848458" y="4792493"/>
            <a:ext cx="48385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FAIR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(Lead :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Pr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 Marco Roos)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Make all data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F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indable,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ccessible,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I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nteroperable &amp;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eusable to allow data exchange and optimal analysis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6387A4C-DC3F-87EB-1C51-8CEB0EC0AFB0}"/>
              </a:ext>
            </a:extLst>
          </p:cNvPr>
          <p:cNvSpPr/>
          <p:nvPr/>
        </p:nvSpPr>
        <p:spPr>
          <a:xfrm>
            <a:off x="4512043" y="2392287"/>
            <a:ext cx="194462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D182F9C-9565-92ED-8B94-D29E41D5A6CF}"/>
              </a:ext>
            </a:extLst>
          </p:cNvPr>
          <p:cNvSpPr/>
          <p:nvPr/>
        </p:nvSpPr>
        <p:spPr>
          <a:xfrm>
            <a:off x="4604481" y="4133638"/>
            <a:ext cx="194462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AEA08AF-7202-5CAF-CA5C-97617A264C16}"/>
              </a:ext>
            </a:extLst>
          </p:cNvPr>
          <p:cNvSpPr/>
          <p:nvPr/>
        </p:nvSpPr>
        <p:spPr>
          <a:xfrm>
            <a:off x="4681931" y="5185438"/>
            <a:ext cx="194462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6574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resentation ppt_DGOS.pptx" id="{B0064140-0F82-488E-B524-C6C2029099B4}" vid="{AA084E05-CF0D-4549-B783-425241C1B68D}"/>
    </a:ext>
  </a:extLst>
</a:theme>
</file>

<file path=ppt/theme/theme3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563405-AF8A-491F-B70D-BA774E918841}" vid="{AFAF9CA4-A7A4-4028-9C0E-09CF0F82C0E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6D450C862964E9748A2F9DCDEBC12" ma:contentTypeVersion="13" ma:contentTypeDescription="Crée un document." ma:contentTypeScope="" ma:versionID="23ee23a7d47ab251f1db54766b39a0e0">
  <xsd:schema xmlns:xsd="http://www.w3.org/2001/XMLSchema" xmlns:xs="http://www.w3.org/2001/XMLSchema" xmlns:p="http://schemas.microsoft.com/office/2006/metadata/properties" xmlns:ns2="8267dbbb-dfaa-4ca6-b9e9-d2d437a019a3" xmlns:ns3="98fdccc6-25ee-4131-9277-858a8905402e" targetNamespace="http://schemas.microsoft.com/office/2006/metadata/properties" ma:root="true" ma:fieldsID="4e6c37ddc0cf31e5ebb56d311e1cc91a" ns2:_="" ns3:_="">
    <xsd:import namespace="8267dbbb-dfaa-4ca6-b9e9-d2d437a019a3"/>
    <xsd:import namespace="98fdccc6-25ee-4131-9277-858a89054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7dbbb-dfaa-4ca6-b9e9-d2d437a01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775635c-929f-420b-bbf0-50c23f8d5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dccc6-25ee-4131-9277-858a890540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688425b-0f43-489d-947b-2de442babc81}" ma:internalName="TaxCatchAll" ma:showField="CatchAllData" ma:web="98fdccc6-25ee-4131-9277-858a89054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67dbbb-dfaa-4ca6-b9e9-d2d437a019a3">
      <Terms xmlns="http://schemas.microsoft.com/office/infopath/2007/PartnerControls"/>
    </lcf76f155ced4ddcb4097134ff3c332f>
    <TaxCatchAll xmlns="98fdccc6-25ee-4131-9277-858a8905402e" xsi:nil="true"/>
  </documentManagement>
</p:properties>
</file>

<file path=customXml/itemProps1.xml><?xml version="1.0" encoding="utf-8"?>
<ds:datastoreItem xmlns:ds="http://schemas.openxmlformats.org/officeDocument/2006/customXml" ds:itemID="{28C2A8EA-A198-494F-9500-85FE3806A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45A97-CB11-48F2-B1C4-F0E9264EA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67dbbb-dfaa-4ca6-b9e9-d2d437a019a3"/>
    <ds:schemaRef ds:uri="98fdccc6-25ee-4131-9277-858a89054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F1A3A-1FC5-432D-ABB4-56CF6DBDA71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98fdccc6-25ee-4131-9277-858a8905402e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8267dbbb-dfaa-4ca6-b9e9-d2d437a019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1914</Words>
  <Application>Microsoft Office PowerPoint</Application>
  <PresentationFormat>Widescreen</PresentationFormat>
  <Paragraphs>352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3</vt:lpstr>
      <vt:lpstr>1_Thème Office</vt:lpstr>
      <vt:lpstr>1_TEMPLATE_INTITULE_OFFICIEL</vt:lpstr>
      <vt:lpstr>TEMPLATE_INTITULE_OFFICIEL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Involved partners : the 3 Neuro ERNs and ITHACA (for the genetic and neurodevelopmmental issues), supported by French registry on RD</vt:lpstr>
      <vt:lpstr>PowerPoint Presentation</vt:lpstr>
      <vt:lpstr>PowerPoint Presentation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MOUROUVAPIN, Nandini (DGOS/PRI/MMR)</dc:creator>
  <cp:lastModifiedBy>Månsson Maria</cp:lastModifiedBy>
  <cp:revision>42</cp:revision>
  <dcterms:created xsi:type="dcterms:W3CDTF">2024-05-24T07:34:48Z</dcterms:created>
  <dcterms:modified xsi:type="dcterms:W3CDTF">2024-07-12T12:21:49Z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0x0101000D66D450C862964E9748A2F9DCDEBC12</vt:lpwstr>
  </property>
  <property fmtid="{D5CDD505-2E9C-101B-9397-08002B2CF9AE}" pid="3" name="MediaServiceImageTags">
    <vt:lpwstr/>
  </property>
</Properties>
</file>